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40"/>
  </p:notesMasterIdLst>
  <p:sldIdLst>
    <p:sldId id="256" r:id="rId2"/>
    <p:sldId id="297" r:id="rId3"/>
    <p:sldId id="257" r:id="rId4"/>
    <p:sldId id="288" r:id="rId5"/>
    <p:sldId id="282" r:id="rId6"/>
    <p:sldId id="284" r:id="rId7"/>
    <p:sldId id="272" r:id="rId8"/>
    <p:sldId id="296" r:id="rId9"/>
    <p:sldId id="274" r:id="rId10"/>
    <p:sldId id="275" r:id="rId11"/>
    <p:sldId id="291" r:id="rId12"/>
    <p:sldId id="293" r:id="rId13"/>
    <p:sldId id="276" r:id="rId14"/>
    <p:sldId id="277" r:id="rId15"/>
    <p:sldId id="278" r:id="rId16"/>
    <p:sldId id="279" r:id="rId17"/>
    <p:sldId id="286" r:id="rId18"/>
    <p:sldId id="258" r:id="rId19"/>
    <p:sldId id="259" r:id="rId20"/>
    <p:sldId id="260" r:id="rId21"/>
    <p:sldId id="261" r:id="rId22"/>
    <p:sldId id="262" r:id="rId23"/>
    <p:sldId id="263" r:id="rId24"/>
    <p:sldId id="264" r:id="rId25"/>
    <p:sldId id="265" r:id="rId26"/>
    <p:sldId id="281" r:id="rId27"/>
    <p:sldId id="280" r:id="rId28"/>
    <p:sldId id="268" r:id="rId29"/>
    <p:sldId id="269" r:id="rId30"/>
    <p:sldId id="270" r:id="rId31"/>
    <p:sldId id="283" r:id="rId32"/>
    <p:sldId id="271" r:id="rId33"/>
    <p:sldId id="285" r:id="rId34"/>
    <p:sldId id="287" r:id="rId35"/>
    <p:sldId id="294" r:id="rId36"/>
    <p:sldId id="289" r:id="rId37"/>
    <p:sldId id="292" r:id="rId38"/>
    <p:sldId id="290"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55"/>
    <p:restoredTop sz="98551" autoAdjust="0"/>
  </p:normalViewPr>
  <p:slideViewPr>
    <p:cSldViewPr>
      <p:cViewPr varScale="1">
        <p:scale>
          <a:sx n="108" d="100"/>
          <a:sy n="108" d="100"/>
        </p:scale>
        <p:origin x="6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D7BAAED-137E-2749-92F2-289C7399F726}"/>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22531" name="Rectangle 3">
            <a:extLst>
              <a:ext uri="{FF2B5EF4-FFF2-40B4-BE49-F238E27FC236}">
                <a16:creationId xmlns:a16="http://schemas.microsoft.com/office/drawing/2014/main" id="{91B98228-D748-7A47-8EE7-3B4376F10FD8}"/>
              </a:ext>
            </a:extLst>
          </p:cNvPr>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US"/>
          </a:p>
        </p:txBody>
      </p:sp>
      <p:sp>
        <p:nvSpPr>
          <p:cNvPr id="15364" name="Rectangle 4">
            <a:extLst>
              <a:ext uri="{FF2B5EF4-FFF2-40B4-BE49-F238E27FC236}">
                <a16:creationId xmlns:a16="http://schemas.microsoft.com/office/drawing/2014/main" id="{1D47DF05-FAF0-4E4F-AAE2-15D29B39A00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553B1C33-0588-1F48-BD05-A840740BE0CA}"/>
              </a:ext>
            </a:extLst>
          </p:cNvPr>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a:extLst>
              <a:ext uri="{FF2B5EF4-FFF2-40B4-BE49-F238E27FC236}">
                <a16:creationId xmlns:a16="http://schemas.microsoft.com/office/drawing/2014/main" id="{EFF3C701-2ABE-E349-8DCB-D81CE3BFFCDF}"/>
              </a:ext>
            </a:extLst>
          </p:cNvPr>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22535" name="Rectangle 7">
            <a:extLst>
              <a:ext uri="{FF2B5EF4-FFF2-40B4-BE49-F238E27FC236}">
                <a16:creationId xmlns:a16="http://schemas.microsoft.com/office/drawing/2014/main" id="{6BAB371B-3A25-734E-8889-40E012E74D8A}"/>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54CFAB2-597A-8C48-82D9-0AAF653A19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7CA7F79-CF52-D442-9224-CEAB1E5737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C698C99-94EC-2F44-9F22-A5B9A995AFB3}" type="slidenum">
              <a:rPr lang="en-US" altLang="en-US"/>
              <a:pPr>
                <a:spcBef>
                  <a:spcPct val="0"/>
                </a:spcBef>
              </a:pPr>
              <a:t>1</a:t>
            </a:fld>
            <a:endParaRPr lang="en-US" altLang="en-US"/>
          </a:p>
        </p:txBody>
      </p:sp>
      <p:sp>
        <p:nvSpPr>
          <p:cNvPr id="17410" name="Rectangle 2">
            <a:extLst>
              <a:ext uri="{FF2B5EF4-FFF2-40B4-BE49-F238E27FC236}">
                <a16:creationId xmlns:a16="http://schemas.microsoft.com/office/drawing/2014/main" id="{8F7DA61A-7FEB-824A-A806-2D9F9104CC09}"/>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5FA4B446-3D5C-C44A-93D6-A3A72C8C1D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z="1100">
                <a:latin typeface="Arial" panose="020B0604020202020204" pitchFamily="34" charset="0"/>
                <a:cs typeface="Arial" panose="020B0604020202020204" pitchFamily="34" charset="0"/>
              </a:rPr>
              <a:t>This is the fourth, and final session in the ‘Brushing Up on Mouth Care’ education program. </a:t>
            </a:r>
          </a:p>
          <a:p>
            <a:pPr marL="171450" indent="-171450" eaLnBrk="1" hangingPunct="1">
              <a:buFontTx/>
              <a:buChar char="•"/>
            </a:pPr>
            <a:r>
              <a:rPr lang="en-US" altLang="en-US" sz="1100">
                <a:latin typeface="Arial" panose="020B0604020202020204" pitchFamily="34" charset="0"/>
                <a:cs typeface="Arial" panose="020B0604020202020204" pitchFamily="34" charset="0"/>
              </a:rPr>
              <a:t>We will be discussing how to implement an oral care program in our long-term care facility using the </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Brushing Up on Mouth Care</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resources. </a:t>
            </a:r>
          </a:p>
          <a:p>
            <a:pPr marL="171450" indent="-171450" eaLnBrk="1" hangingPunct="1">
              <a:buFontTx/>
              <a:buChar char="•"/>
            </a:pPr>
            <a:r>
              <a:rPr lang="en-US" altLang="en-US" sz="1100">
                <a:latin typeface="Arial" panose="020B0604020202020204" pitchFamily="34" charset="0"/>
                <a:cs typeface="Arial" panose="020B0604020202020204" pitchFamily="34" charset="0"/>
              </a:rPr>
              <a:t>**Introduce yourself</a:t>
            </a:r>
          </a:p>
          <a:p>
            <a:pPr marL="171450" indent="-171450" eaLnBrk="1" hangingPunct="1">
              <a:buFontTx/>
              <a:buChar char="•"/>
            </a:pPr>
            <a:r>
              <a:rPr lang="en-US" altLang="en-US" sz="1100">
                <a:latin typeface="Arial" panose="020B0604020202020204" pitchFamily="34" charset="0"/>
                <a:cs typeface="Arial" panose="020B0604020202020204" pitchFamily="34" charset="0"/>
              </a:rPr>
              <a:t>**Welcome participants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4979F48-9E45-6744-93BC-673B588DB6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E1F1782-EDBF-8E42-9B99-79E10120959D}" type="slidenum">
              <a:rPr lang="en-US" altLang="en-US"/>
              <a:pPr>
                <a:spcBef>
                  <a:spcPct val="0"/>
                </a:spcBef>
              </a:pPr>
              <a:t>10</a:t>
            </a:fld>
            <a:endParaRPr lang="en-US" altLang="en-US"/>
          </a:p>
        </p:txBody>
      </p:sp>
      <p:sp>
        <p:nvSpPr>
          <p:cNvPr id="35843" name="Rectangle 5">
            <a:extLst>
              <a:ext uri="{FF2B5EF4-FFF2-40B4-BE49-F238E27FC236}">
                <a16:creationId xmlns:a16="http://schemas.microsoft.com/office/drawing/2014/main" id="{7A10CCD5-0476-C44E-999E-526A7A895846}"/>
              </a:ext>
            </a:extLst>
          </p:cNvPr>
          <p:cNvSpPr>
            <a:spLocks noGrp="1" noChangeArrowheads="1"/>
          </p:cNvSpPr>
          <p:nvPr>
            <p:ph type="body"/>
          </p:nvPr>
        </p:nvSpPr>
        <p:spPr>
          <a:xfrm>
            <a:off x="765175" y="3092450"/>
            <a:ext cx="53276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171450" indent="-171450" eaLnBrk="1" hangingPunct="1">
              <a:buFontTx/>
              <a:buChar char="•"/>
            </a:pPr>
            <a:r>
              <a:rPr lang="en-US" altLang="en-US" sz="1100">
                <a:solidFill>
                  <a:srgbClr val="000000"/>
                </a:solidFill>
                <a:latin typeface="Arial" panose="020B0604020202020204" pitchFamily="34" charset="0"/>
                <a:cs typeface="Arial" panose="020B0604020202020204" pitchFamily="34" charset="0"/>
              </a:rPr>
              <a:t>The DAILY ASSESSMENT FORM is a guide care providers</a:t>
            </a:r>
            <a:r>
              <a:rPr lang="en-US" altLang="en-US" sz="1100" noProof="1">
                <a:solidFill>
                  <a:srgbClr val="000000"/>
                </a:solidFill>
                <a:latin typeface="Arial" panose="020B0604020202020204" pitchFamily="34" charset="0"/>
                <a:cs typeface="Arial" panose="020B0604020202020204" pitchFamily="34" charset="0"/>
              </a:rPr>
              <a:t> can use when assessing a resident's oral health. Care providers should do a quick check of the resident’s mouth prior to providing oral care (LOOK, FEEL, &amp; TELL). A</a:t>
            </a:r>
            <a:r>
              <a:rPr lang="en-US" altLang="en-US" sz="1100">
                <a:solidFill>
                  <a:srgbClr val="000000"/>
                </a:solidFill>
                <a:latin typeface="Arial" panose="020B0604020202020204" pitchFamily="34" charset="0"/>
                <a:cs typeface="Arial" panose="020B0604020202020204" pitchFamily="34" charset="0"/>
              </a:rPr>
              <a:t> daily assessment form </a:t>
            </a:r>
            <a:r>
              <a:rPr lang="en-US" altLang="en-US" sz="1100" noProof="1">
                <a:solidFill>
                  <a:srgbClr val="000000"/>
                </a:solidFill>
                <a:latin typeface="Arial" panose="020B0604020202020204" pitchFamily="34" charset="0"/>
                <a:cs typeface="Arial" panose="020B0604020202020204" pitchFamily="34" charset="0"/>
              </a:rPr>
              <a:t>should only be c</a:t>
            </a:r>
            <a:r>
              <a:rPr lang="en-US" altLang="en-US" sz="1100">
                <a:solidFill>
                  <a:srgbClr val="000000"/>
                </a:solidFill>
                <a:latin typeface="Arial" panose="020B0604020202020204" pitchFamily="34" charset="0"/>
                <a:cs typeface="Arial" panose="020B0604020202020204" pitchFamily="34" charset="0"/>
              </a:rPr>
              <a:t>ompleted when something abnormal is found. </a:t>
            </a:r>
            <a:endParaRPr lang="en-US" altLang="en-US" sz="1100" noProof="1">
              <a:solidFill>
                <a:srgbClr val="000000"/>
              </a:solidFill>
              <a:latin typeface="Arial" panose="020B0604020202020204" pitchFamily="34" charset="0"/>
              <a:cs typeface="Arial" panose="020B0604020202020204" pitchFamily="34" charset="0"/>
            </a:endParaRPr>
          </a:p>
          <a:p>
            <a:pPr marL="171450" indent="-171450" eaLnBrk="1" hangingPunct="1">
              <a:buFontTx/>
              <a:buChar char="•"/>
            </a:pPr>
            <a:r>
              <a:rPr lang="en-US" altLang="en-US" sz="1100">
                <a:solidFill>
                  <a:srgbClr val="000000"/>
                </a:solidFill>
                <a:latin typeface="Arial" panose="020B0604020202020204" pitchFamily="34" charset="0"/>
                <a:cs typeface="Arial" panose="020B0604020202020204" pitchFamily="34" charset="0"/>
              </a:rPr>
              <a:t>An abnormality would be considered anything new, or that was no</a:t>
            </a:r>
            <a:r>
              <a:rPr lang="en-US" altLang="ja-JP" sz="1100">
                <a:solidFill>
                  <a:srgbClr val="000000"/>
                </a:solidFill>
                <a:latin typeface="Arial" panose="020B0604020202020204" pitchFamily="34" charset="0"/>
                <a:cs typeface="Arial" panose="020B0604020202020204" pitchFamily="34" charset="0"/>
              </a:rPr>
              <a:t>t there </a:t>
            </a:r>
            <a:r>
              <a:rPr lang="en-US" altLang="en-US" sz="1100">
                <a:solidFill>
                  <a:srgbClr val="000000"/>
                </a:solidFill>
                <a:latin typeface="Arial" panose="020B0604020202020204" pitchFamily="34" charset="0"/>
                <a:cs typeface="Arial" panose="020B0604020202020204" pitchFamily="34" charset="0"/>
              </a:rPr>
              <a:t>before. It may present as red or white patches, swelling/lumps, loose teeth, etc. </a:t>
            </a:r>
          </a:p>
          <a:p>
            <a:pPr marL="171450" indent="-171450" eaLnBrk="1" hangingPunct="1">
              <a:buFontTx/>
              <a:buChar char="•"/>
            </a:pPr>
            <a:r>
              <a:rPr lang="en-US" altLang="en-US" sz="1100">
                <a:solidFill>
                  <a:srgbClr val="000000"/>
                </a:solidFill>
                <a:latin typeface="Arial" panose="020B0604020202020204" pitchFamily="34" charset="0"/>
                <a:cs typeface="Arial" panose="020B0604020202020204" pitchFamily="34" charset="0"/>
              </a:rPr>
              <a:t>Using the Daily Assessment Form, care providers can mark on the mouth-diagram what they ha</a:t>
            </a:r>
            <a:r>
              <a:rPr lang="en-US" altLang="ja-JP" sz="1100">
                <a:solidFill>
                  <a:srgbClr val="000000"/>
                </a:solidFill>
                <a:latin typeface="Arial" panose="020B0604020202020204" pitchFamily="34" charset="0"/>
                <a:cs typeface="Arial" panose="020B0604020202020204" pitchFamily="34" charset="0"/>
              </a:rPr>
              <a:t>ve noticed and where. </a:t>
            </a:r>
          </a:p>
          <a:p>
            <a:pPr marL="171450" indent="-171450" eaLnBrk="1" hangingPunct="1">
              <a:buFontTx/>
              <a:buChar char="•"/>
            </a:pPr>
            <a:r>
              <a:rPr lang="en-US" altLang="en-US" sz="1100">
                <a:solidFill>
                  <a:srgbClr val="000000"/>
                </a:solidFill>
                <a:latin typeface="Arial" panose="020B0604020202020204" pitchFamily="34" charset="0"/>
                <a:cs typeface="Arial" panose="020B0604020202020204" pitchFamily="34" charset="0"/>
              </a:rPr>
              <a:t>Completed cards are then placed in the resident</a:t>
            </a:r>
            <a:r>
              <a:rPr lang="ja-JP" altLang="en-US" sz="1100">
                <a:solidFill>
                  <a:srgbClr val="000000"/>
                </a:solidFill>
                <a:latin typeface="Arial" panose="020B0604020202020204" pitchFamily="34" charset="0"/>
                <a:cs typeface="Arial" panose="020B0604020202020204" pitchFamily="34" charset="0"/>
              </a:rPr>
              <a:t>’</a:t>
            </a:r>
            <a:r>
              <a:rPr lang="en-US" altLang="ja-JP" sz="1100">
                <a:solidFill>
                  <a:srgbClr val="000000"/>
                </a:solidFill>
                <a:latin typeface="Arial" panose="020B0604020202020204" pitchFamily="34" charset="0"/>
                <a:cs typeface="Arial" panose="020B0604020202020204" pitchFamily="34" charset="0"/>
              </a:rPr>
              <a:t>s file. This will provide a recorded timeline of any changes occurring in the resident</a:t>
            </a:r>
            <a:r>
              <a:rPr lang="ja-JP" altLang="en-US" sz="1100">
                <a:solidFill>
                  <a:srgbClr val="000000"/>
                </a:solidFill>
                <a:latin typeface="Arial" panose="020B0604020202020204" pitchFamily="34" charset="0"/>
                <a:cs typeface="Arial" panose="020B0604020202020204" pitchFamily="34" charset="0"/>
              </a:rPr>
              <a:t>’</a:t>
            </a:r>
            <a:r>
              <a:rPr lang="en-US" altLang="ja-JP" sz="1100">
                <a:solidFill>
                  <a:srgbClr val="000000"/>
                </a:solidFill>
                <a:latin typeface="Arial" panose="020B0604020202020204" pitchFamily="34" charset="0"/>
                <a:cs typeface="Arial" panose="020B0604020202020204" pitchFamily="34" charset="0"/>
              </a:rPr>
              <a:t>s mouth.</a:t>
            </a:r>
          </a:p>
          <a:p>
            <a:pPr marL="171450" indent="-171450" eaLnBrk="1" hangingPunct="1"/>
            <a:endParaRPr lang="en-US" altLang="en-US" sz="1100">
              <a:solidFill>
                <a:srgbClr val="000000"/>
              </a:solidFill>
              <a:latin typeface="Arial" panose="020B0604020202020204" pitchFamily="34" charset="0"/>
              <a:cs typeface="Arial" panose="020B0604020202020204" pitchFamily="34" charset="0"/>
            </a:endParaRPr>
          </a:p>
          <a:p>
            <a:pPr marL="171450" indent="-171450" eaLnBrk="1" hangingPunct="1">
              <a:buFontTx/>
              <a:buChar char="-"/>
            </a:pPr>
            <a:endParaRPr lang="en-US" altLang="en-US" sz="1100">
              <a:solidFill>
                <a:srgbClr val="000000"/>
              </a:solidFill>
              <a:latin typeface="Arial" panose="020B0604020202020204" pitchFamily="34" charset="0"/>
              <a:cs typeface="Arial" panose="020B0604020202020204" pitchFamily="34" charset="0"/>
            </a:endParaRPr>
          </a:p>
        </p:txBody>
      </p:sp>
      <p:sp>
        <p:nvSpPr>
          <p:cNvPr id="35844" name="Rectangle 2">
            <a:extLst>
              <a:ext uri="{FF2B5EF4-FFF2-40B4-BE49-F238E27FC236}">
                <a16:creationId xmlns:a16="http://schemas.microsoft.com/office/drawing/2014/main" id="{041C5993-FB36-EB41-97BB-B0E4930F3057}"/>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F969B80-9F02-9D49-A74D-1739CC12BA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F375A7D-ACAE-4D4D-AFAF-475C7CCA277E}" type="slidenum">
              <a:rPr lang="en-US" altLang="en-US"/>
              <a:pPr>
                <a:spcBef>
                  <a:spcPct val="0"/>
                </a:spcBef>
              </a:pPr>
              <a:t>11</a:t>
            </a:fld>
            <a:endParaRPr lang="en-US" altLang="en-US"/>
          </a:p>
        </p:txBody>
      </p:sp>
      <p:sp>
        <p:nvSpPr>
          <p:cNvPr id="37891" name="Rectangle 5">
            <a:extLst>
              <a:ext uri="{FF2B5EF4-FFF2-40B4-BE49-F238E27FC236}">
                <a16:creationId xmlns:a16="http://schemas.microsoft.com/office/drawing/2014/main" id="{72026C1B-EEB0-7044-AEA6-46E01DB6370A}"/>
              </a:ext>
            </a:extLst>
          </p:cNvPr>
          <p:cNvSpPr>
            <a:spLocks noGrp="1" noChangeArrowheads="1"/>
          </p:cNvSpPr>
          <p:nvPr>
            <p:ph type="body"/>
          </p:nvPr>
        </p:nvSpPr>
        <p:spPr>
          <a:xfrm>
            <a:off x="765175" y="3092450"/>
            <a:ext cx="5472113"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171450" indent="-171450" eaLnBrk="1" hangingPunct="1">
              <a:buFontTx/>
              <a:buChar char="•"/>
            </a:pPr>
            <a:r>
              <a:rPr lang="en-US" altLang="en-US" sz="1100">
                <a:latin typeface="Arial" panose="020B0604020202020204" pitchFamily="34" charset="0"/>
                <a:cs typeface="Arial" panose="020B0604020202020204" pitchFamily="34" charset="0"/>
              </a:rPr>
              <a:t>The Oral Health Assessment Tool is a widely accepted validated tool for assessing various aspects of oral health status. This quick and easy one page document is used to identify common healthy and unhealthy conditions associated with the mouth, tissues, teeth and dentures. </a:t>
            </a:r>
          </a:p>
          <a:p>
            <a:pPr marL="171450" indent="-171450" eaLnBrk="1" hangingPunct="1">
              <a:buFontTx/>
              <a:buChar char="•"/>
            </a:pPr>
            <a:r>
              <a:rPr lang="en-CA" altLang="en-US" sz="1100">
                <a:latin typeface="Arial" panose="020B0604020202020204" pitchFamily="34" charset="0"/>
                <a:cs typeface="Arial" panose="020B0604020202020204" pitchFamily="34" charset="0"/>
              </a:rPr>
              <a:t>Residents should have their oral health assessed on a regular basis. </a:t>
            </a:r>
            <a:r>
              <a:rPr lang="en-US" altLang="ja-JP" sz="1100">
                <a:latin typeface="Arial" panose="020B0604020202020204" pitchFamily="34" charset="0"/>
                <a:cs typeface="Arial" panose="020B0604020202020204" pitchFamily="34" charset="0"/>
              </a:rPr>
              <a:t>Each new resident entering the care facility should have their oral health formally assessed. </a:t>
            </a:r>
          </a:p>
          <a:p>
            <a:pPr marL="171450" indent="-171450" eaLnBrk="1" hangingPunct="1">
              <a:buFontTx/>
              <a:buChar char="•"/>
            </a:pPr>
            <a:r>
              <a:rPr lang="en-US" altLang="en-US" sz="1100">
                <a:latin typeface="Arial" panose="020B0604020202020204" pitchFamily="34" charset="0"/>
                <a:cs typeface="Arial" panose="020B0604020202020204" pitchFamily="34" charset="0"/>
              </a:rPr>
              <a:t>The Oral Health Assessment Tool should be completed by a member of the nursing staff prior to the development of the resident’s initial care plan. </a:t>
            </a:r>
          </a:p>
          <a:p>
            <a:pPr marL="171450" indent="-171450" eaLnBrk="1" hangingPunct="1">
              <a:buFontTx/>
              <a:buChar char="•"/>
            </a:pPr>
            <a:r>
              <a:rPr lang="en-US" altLang="en-US" sz="1100" b="1">
                <a:latin typeface="Arial" panose="020B0604020202020204" pitchFamily="34" charset="0"/>
                <a:cs typeface="Arial" panose="020B0604020202020204" pitchFamily="34" charset="0"/>
              </a:rPr>
              <a:t>Residents should also have their oral health assessed annually </a:t>
            </a:r>
            <a:r>
              <a:rPr lang="en-US" altLang="en-US" sz="1100">
                <a:latin typeface="Arial" panose="020B0604020202020204" pitchFamily="34" charset="0"/>
                <a:cs typeface="Arial" panose="020B0604020202020204" pitchFamily="34" charset="0"/>
              </a:rPr>
              <a:t>to coincide with annual care conferences. </a:t>
            </a:r>
          </a:p>
        </p:txBody>
      </p:sp>
      <p:sp>
        <p:nvSpPr>
          <p:cNvPr id="37892" name="Rectangle 2">
            <a:extLst>
              <a:ext uri="{FF2B5EF4-FFF2-40B4-BE49-F238E27FC236}">
                <a16:creationId xmlns:a16="http://schemas.microsoft.com/office/drawing/2014/main" id="{45EB25ED-9A7B-0F4B-B4AD-9AC296BDC0CE}"/>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D408274-6C3F-3840-857E-4794E12177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B559BB5-4EAF-084A-A14C-1D464DC5E62F}" type="slidenum">
              <a:rPr lang="en-US" altLang="en-US"/>
              <a:pPr>
                <a:spcBef>
                  <a:spcPct val="0"/>
                </a:spcBef>
              </a:pPr>
              <a:t>12</a:t>
            </a:fld>
            <a:endParaRPr lang="en-US" altLang="en-US"/>
          </a:p>
        </p:txBody>
      </p:sp>
      <p:sp>
        <p:nvSpPr>
          <p:cNvPr id="39939" name="Rectangle 5">
            <a:extLst>
              <a:ext uri="{FF2B5EF4-FFF2-40B4-BE49-F238E27FC236}">
                <a16:creationId xmlns:a16="http://schemas.microsoft.com/office/drawing/2014/main" id="{CE2775B4-7D1B-4E43-91E2-6A7DCB709A3F}"/>
              </a:ext>
            </a:extLst>
          </p:cNvPr>
          <p:cNvSpPr>
            <a:spLocks noGrp="1" noChangeArrowheads="1"/>
          </p:cNvSpPr>
          <p:nvPr>
            <p:ph type="body"/>
          </p:nvPr>
        </p:nvSpPr>
        <p:spPr>
          <a:xfrm>
            <a:off x="765175" y="3092450"/>
            <a:ext cx="53276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171450" indent="-171450" eaLnBrk="1" hangingPunct="1">
              <a:buFontTx/>
              <a:buChar char="•"/>
            </a:pPr>
            <a:r>
              <a:rPr lang="en-US" altLang="en-US" sz="1100">
                <a:latin typeface="Arial" panose="020B0604020202020204" pitchFamily="34" charset="0"/>
                <a:cs typeface="Arial" panose="020B0604020202020204" pitchFamily="34" charset="0"/>
              </a:rPr>
              <a:t>The ORAL HYGIENE CARE PLAN tool is used to outline what is required to ensure that each resident is receiving appropriate oral care on a daily basis. </a:t>
            </a:r>
            <a:r>
              <a:rPr lang="en-US" altLang="en-US" sz="1100" i="1">
                <a:latin typeface="Arial" panose="020B0604020202020204" pitchFamily="34" charset="0"/>
                <a:cs typeface="Arial" panose="020B0604020202020204" pitchFamily="34" charset="0"/>
              </a:rPr>
              <a:t>This care plan should be reviewed and updated each time the Oral Health Assessment Tool is completed. </a:t>
            </a:r>
            <a:r>
              <a:rPr lang="en-US" altLang="en-US" sz="1100">
                <a:latin typeface="Arial" panose="020B0604020202020204" pitchFamily="34" charset="0"/>
                <a:cs typeface="Arial" panose="020B0604020202020204" pitchFamily="34" charset="0"/>
              </a:rPr>
              <a:t> </a:t>
            </a:r>
            <a:r>
              <a:rPr lang="en-US" altLang="en-US" sz="1100" i="1">
                <a:latin typeface="Arial" panose="020B0604020202020204" pitchFamily="34" charset="0"/>
                <a:cs typeface="Arial" panose="020B0604020202020204" pitchFamily="34" charset="0"/>
              </a:rPr>
              <a:t>It provides a way for the care team to communicate about the oral care of individual residents and can also provide a record of whether or not progress is being made over time.</a:t>
            </a:r>
            <a:endParaRPr lang="en-US" altLang="en-US" sz="1100">
              <a:latin typeface="Arial" panose="020B0604020202020204" pitchFamily="34" charset="0"/>
              <a:cs typeface="Arial" panose="020B0604020202020204" pitchFamily="34" charset="0"/>
            </a:endParaRPr>
          </a:p>
          <a:p>
            <a:pPr marL="171450" indent="-171450" eaLnBrk="1" hangingPunct="1">
              <a:buFontTx/>
              <a:buChar char="•"/>
            </a:pPr>
            <a:r>
              <a:rPr lang="en-US" altLang="en-US" sz="1100">
                <a:latin typeface="Arial" panose="020B0604020202020204" pitchFamily="34" charset="0"/>
                <a:cs typeface="Arial" panose="020B0604020202020204" pitchFamily="34" charset="0"/>
              </a:rPr>
              <a:t>A variety of common oral hygiene interventions are itemized to cue the care-provider about best approaches for a particular resident.  For example, it may be observed dentures need to be soaked overnight. </a:t>
            </a:r>
          </a:p>
          <a:p>
            <a:pPr marL="171450" indent="-171450" eaLnBrk="1" hangingPunct="1">
              <a:buFontTx/>
              <a:buChar char="•"/>
            </a:pPr>
            <a:r>
              <a:rPr lang="en-US" altLang="en-US" sz="1100">
                <a:latin typeface="Arial" panose="020B0604020202020204" pitchFamily="34" charset="0"/>
                <a:cs typeface="Arial" panose="020B0604020202020204" pitchFamily="34" charset="0"/>
              </a:rPr>
              <a:t>An itemized list helps to identify behaviors that might be expected of a particular resident such as “will no</a:t>
            </a:r>
            <a:r>
              <a:rPr lang="en-US" altLang="ja-JP" sz="1100">
                <a:latin typeface="Arial" panose="020B0604020202020204" pitchFamily="34" charset="0"/>
                <a:cs typeface="Arial" panose="020B0604020202020204" pitchFamily="34" charset="0"/>
              </a:rPr>
              <a:t>t open mouth” or “aggressive”.  These are </a:t>
            </a:r>
            <a:r>
              <a:rPr lang="en-US" altLang="en-US" sz="1100">
                <a:latin typeface="Arial" panose="020B0604020202020204" pitchFamily="34" charset="0"/>
                <a:cs typeface="Arial" panose="020B0604020202020204" pitchFamily="34" charset="0"/>
              </a:rPr>
              <a:t>noted in order to better prepare the care-provider to deliver oral care. </a:t>
            </a:r>
          </a:p>
          <a:p>
            <a:pPr marL="171450" indent="-171450" eaLnBrk="1" hangingPunct="1">
              <a:buFontTx/>
              <a:buChar char="-"/>
            </a:pPr>
            <a:endParaRPr lang="en-US" altLang="en-US">
              <a:latin typeface="Helvetica Neue" panose="02000503000000020004" pitchFamily="2" charset="0"/>
            </a:endParaRPr>
          </a:p>
        </p:txBody>
      </p:sp>
      <p:sp>
        <p:nvSpPr>
          <p:cNvPr id="39940" name="Rectangle 2">
            <a:extLst>
              <a:ext uri="{FF2B5EF4-FFF2-40B4-BE49-F238E27FC236}">
                <a16:creationId xmlns:a16="http://schemas.microsoft.com/office/drawing/2014/main" id="{6E4B18A0-EBE1-4840-9156-833B25057BD3}"/>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5542A16-A4F0-3B47-AB7C-1EC6349A30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D02750F-455B-4540-ADCD-413D8B1CC5B7}" type="slidenum">
              <a:rPr lang="en-US" altLang="en-US"/>
              <a:pPr>
                <a:spcBef>
                  <a:spcPct val="0"/>
                </a:spcBef>
              </a:pPr>
              <a:t>13</a:t>
            </a:fld>
            <a:endParaRPr lang="en-US" altLang="en-US"/>
          </a:p>
        </p:txBody>
      </p:sp>
      <p:sp>
        <p:nvSpPr>
          <p:cNvPr id="41987" name="Rectangle 5">
            <a:extLst>
              <a:ext uri="{FF2B5EF4-FFF2-40B4-BE49-F238E27FC236}">
                <a16:creationId xmlns:a16="http://schemas.microsoft.com/office/drawing/2014/main" id="{C41A9082-499E-1543-B3FD-70E135B7356C}"/>
              </a:ext>
            </a:extLst>
          </p:cNvPr>
          <p:cNvSpPr>
            <a:spLocks noGrp="1" noChangeArrowheads="1"/>
          </p:cNvSpPr>
          <p:nvPr>
            <p:ph type="body"/>
          </p:nvPr>
        </p:nvSpPr>
        <p:spPr>
          <a:xfrm>
            <a:off x="765175" y="3092450"/>
            <a:ext cx="53276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171450" indent="-171450" eaLnBrk="1" hangingPunct="1">
              <a:buFontTx/>
              <a:buChar char="•"/>
            </a:pPr>
            <a:r>
              <a:rPr lang="ja-JP" altLang="en-US" sz="1100">
                <a:solidFill>
                  <a:srgbClr val="336699"/>
                </a:solidFill>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Visual cues</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like posters,  provide a friendly reminder to members of the care team about oral care - similar to hand washing posters.</a:t>
            </a:r>
          </a:p>
          <a:p>
            <a:pPr marL="171450" indent="-171450" eaLnBrk="1" hangingPunct="1">
              <a:buFontTx/>
              <a:buChar char="•"/>
            </a:pPr>
            <a:r>
              <a:rPr lang="en-US" altLang="en-US" sz="1100">
                <a:latin typeface="Arial" panose="020B0604020202020204" pitchFamily="34" charset="0"/>
                <a:cs typeface="Arial" panose="020B0604020202020204" pitchFamily="34" charset="0"/>
              </a:rPr>
              <a:t>Posters outlining various aspects of oral care are available in the </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Brushing Up on Mouth Care</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resource manual.</a:t>
            </a:r>
            <a:endParaRPr lang="en-US" altLang="en-US" sz="1100">
              <a:latin typeface="Arial" panose="020B0604020202020204" pitchFamily="34" charset="0"/>
              <a:cs typeface="Arial" panose="020B0604020202020204" pitchFamily="34" charset="0"/>
            </a:endParaRPr>
          </a:p>
        </p:txBody>
      </p:sp>
      <p:sp>
        <p:nvSpPr>
          <p:cNvPr id="41988" name="Rectangle 2">
            <a:extLst>
              <a:ext uri="{FF2B5EF4-FFF2-40B4-BE49-F238E27FC236}">
                <a16:creationId xmlns:a16="http://schemas.microsoft.com/office/drawing/2014/main" id="{B4430EAB-E031-2E4B-B365-E9191424EF1F}"/>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7F1320E-87DC-5F4B-B93B-2ADB358861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31951A5-2181-C741-9DF2-7F8FE622379F}" type="slidenum">
              <a:rPr lang="en-US" altLang="en-US"/>
              <a:pPr>
                <a:spcBef>
                  <a:spcPct val="0"/>
                </a:spcBef>
              </a:pPr>
              <a:t>14</a:t>
            </a:fld>
            <a:endParaRPr lang="en-US" altLang="en-US"/>
          </a:p>
        </p:txBody>
      </p:sp>
      <p:sp>
        <p:nvSpPr>
          <p:cNvPr id="33798" name="Rectangle 5">
            <a:extLst>
              <a:ext uri="{FF2B5EF4-FFF2-40B4-BE49-F238E27FC236}">
                <a16:creationId xmlns:a16="http://schemas.microsoft.com/office/drawing/2014/main" id="{FBE85EF4-FAD3-4D4F-97C9-331901FFF47A}"/>
              </a:ext>
            </a:extLst>
          </p:cNvPr>
          <p:cNvSpPr>
            <a:spLocks noGrp="1" noChangeArrowheads="1"/>
          </p:cNvSpPr>
          <p:nvPr>
            <p:ph type="body"/>
          </p:nvPr>
        </p:nvSpPr>
        <p:spPr>
          <a:xfrm>
            <a:off x="765175" y="3092450"/>
            <a:ext cx="5327650" cy="4106863"/>
          </a:xfrm>
          <a:ln>
            <a:miter lim="800000"/>
            <a:headEnd/>
            <a:tailEnd/>
          </a:ln>
        </p:spPr>
        <p:txBody>
          <a:bodyPr lIns="89723" tIns="44862" rIns="89723" bIns="44862"/>
          <a:lstStyle/>
          <a:p>
            <a:pPr marL="171450" indent="-171450" eaLnBrk="1" hangingPunct="1">
              <a:buFont typeface="Arial"/>
              <a:buChar char="•"/>
              <a:defRPr/>
            </a:pPr>
            <a:r>
              <a:rPr lang="en-US" sz="1100" dirty="0">
                <a:latin typeface="Arial"/>
                <a:ea typeface="ＭＳ Ｐゴシック" charset="0"/>
                <a:cs typeface="Arial"/>
              </a:rPr>
              <a:t>Information sheets provide background on different topics and conditions affecting oral health. The information sheets listed here are great reference tools for members of the care team and family members.</a:t>
            </a:r>
          </a:p>
          <a:p>
            <a:pPr eaLnBrk="1" hangingPunct="1">
              <a:buFontTx/>
              <a:buChar char="-"/>
              <a:defRPr/>
            </a:pPr>
            <a:endParaRPr lang="en-US" dirty="0">
              <a:ea typeface="ＭＳ Ｐゴシック" charset="0"/>
              <a:cs typeface="+mn-cs"/>
            </a:endParaRPr>
          </a:p>
        </p:txBody>
      </p:sp>
      <p:sp>
        <p:nvSpPr>
          <p:cNvPr id="44036" name="Rectangle 2">
            <a:extLst>
              <a:ext uri="{FF2B5EF4-FFF2-40B4-BE49-F238E27FC236}">
                <a16:creationId xmlns:a16="http://schemas.microsoft.com/office/drawing/2014/main" id="{B405320A-90F2-3142-911F-F1EAA77005B5}"/>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5">
            <a:extLst>
              <a:ext uri="{FF2B5EF4-FFF2-40B4-BE49-F238E27FC236}">
                <a16:creationId xmlns:a16="http://schemas.microsoft.com/office/drawing/2014/main" id="{9413AECC-961A-814A-B2D6-B950FB6223D4}"/>
              </a:ext>
            </a:extLst>
          </p:cNvPr>
          <p:cNvSpPr txBox="1">
            <a:spLocks noGrp="1" noChangeArrowheads="1"/>
          </p:cNvSpPr>
          <p:nvPr/>
        </p:nvSpPr>
        <p:spPr bwMode="auto">
          <a:xfrm>
            <a:off x="5191125" y="8820150"/>
            <a:ext cx="16652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3" rIns="91423" bIns="45713" anchor="b"/>
          <a:lstStyle>
            <a:lvl1pPr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4D32F618-839A-E74D-A403-EA09CDA1DACD}" type="slidenum">
              <a:rPr lang="en-CA" altLang="en-US">
                <a:cs typeface="Arial" panose="020B0604020202020204" pitchFamily="34" charset="0"/>
              </a:rPr>
              <a:pPr algn="r" eaLnBrk="1" hangingPunct="1">
                <a:spcBef>
                  <a:spcPct val="0"/>
                </a:spcBef>
              </a:pPr>
              <a:t>15</a:t>
            </a:fld>
            <a:endParaRPr lang="en-CA" altLang="en-US">
              <a:cs typeface="Arial" panose="020B0604020202020204" pitchFamily="34" charset="0"/>
            </a:endParaRPr>
          </a:p>
        </p:txBody>
      </p:sp>
      <p:sp>
        <p:nvSpPr>
          <p:cNvPr id="46083" name="Rectangle 5">
            <a:extLst>
              <a:ext uri="{FF2B5EF4-FFF2-40B4-BE49-F238E27FC236}">
                <a16:creationId xmlns:a16="http://schemas.microsoft.com/office/drawing/2014/main" id="{5A3D574C-F5E7-4640-9BF3-677EB4A027E3}"/>
              </a:ext>
            </a:extLst>
          </p:cNvPr>
          <p:cNvSpPr>
            <a:spLocks noGrp="1" noChangeArrowheads="1"/>
          </p:cNvSpPr>
          <p:nvPr>
            <p:ph type="body"/>
          </p:nvPr>
        </p:nvSpPr>
        <p:spPr>
          <a:xfrm>
            <a:off x="765175" y="3092450"/>
            <a:ext cx="53276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171450" indent="-171450" eaLnBrk="1" hangingPunct="1">
              <a:buFontTx/>
              <a:buChar char="•"/>
            </a:pPr>
            <a:r>
              <a:rPr lang="en-CA" altLang="en-US" sz="1100">
                <a:latin typeface="Arial" panose="020B0604020202020204" pitchFamily="34" charset="0"/>
              </a:rPr>
              <a:t>“Oral health products and aids” is a series of handouts that detail proper techniques and products available for brushing, flossing, rinsing, denture care and so on. </a:t>
            </a:r>
            <a:endParaRPr lang="en-US" altLang="en-US" sz="1100">
              <a:latin typeface="Arial" panose="020B0604020202020204" pitchFamily="34" charset="0"/>
            </a:endParaRPr>
          </a:p>
        </p:txBody>
      </p:sp>
      <p:sp>
        <p:nvSpPr>
          <p:cNvPr id="46084" name="Rectangle 2">
            <a:extLst>
              <a:ext uri="{FF2B5EF4-FFF2-40B4-BE49-F238E27FC236}">
                <a16:creationId xmlns:a16="http://schemas.microsoft.com/office/drawing/2014/main" id="{90AA4A7D-80C2-E34E-9801-63B6B53E4562}"/>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01C7906-2293-654E-8936-B30D963B37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94BA585-15A9-9845-AD38-9330E276FD3E}" type="slidenum">
              <a:rPr lang="en-US" altLang="en-US"/>
              <a:pPr>
                <a:spcBef>
                  <a:spcPct val="0"/>
                </a:spcBef>
              </a:pPr>
              <a:t>16</a:t>
            </a:fld>
            <a:endParaRPr lang="en-US" altLang="en-US"/>
          </a:p>
        </p:txBody>
      </p:sp>
      <p:sp>
        <p:nvSpPr>
          <p:cNvPr id="48131" name="Rectangle 5">
            <a:extLst>
              <a:ext uri="{FF2B5EF4-FFF2-40B4-BE49-F238E27FC236}">
                <a16:creationId xmlns:a16="http://schemas.microsoft.com/office/drawing/2014/main" id="{706D7636-00D1-2D41-9458-F9BACB0A7307}"/>
              </a:ext>
            </a:extLst>
          </p:cNvPr>
          <p:cNvSpPr>
            <a:spLocks noGrp="1" noChangeArrowheads="1"/>
          </p:cNvSpPr>
          <p:nvPr>
            <p:ph type="body"/>
          </p:nvPr>
        </p:nvSpPr>
        <p:spPr>
          <a:xfrm>
            <a:off x="765175" y="3092450"/>
            <a:ext cx="53276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228600" indent="-228600" eaLnBrk="1" hangingPunct="1">
              <a:buFontTx/>
              <a:buChar char="•"/>
            </a:pPr>
            <a:r>
              <a:rPr lang="en-US" altLang="ja-JP" sz="1100">
                <a:latin typeface="Arial" panose="020B0604020202020204" pitchFamily="34" charset="0"/>
              </a:rPr>
              <a:t>A series</a:t>
            </a:r>
            <a:r>
              <a:rPr lang="en-US" altLang="en-US" sz="1100">
                <a:latin typeface="Arial" panose="020B0604020202020204" pitchFamily="34" charset="0"/>
              </a:rPr>
              <a:t> of five educational videos focus on various aspects of providing daily mouth care to older adults. </a:t>
            </a:r>
            <a:r>
              <a:rPr lang="en-US" altLang="en-US" sz="1100" b="1">
                <a:latin typeface="Arial" panose="020B0604020202020204" pitchFamily="34" charset="0"/>
              </a:rPr>
              <a:t>These include: </a:t>
            </a:r>
          </a:p>
          <a:p>
            <a:pPr marL="685800" lvl="1" indent="-228600" eaLnBrk="1" hangingPunct="1">
              <a:buFontTx/>
              <a:buAutoNum type="arabicParenR"/>
            </a:pPr>
            <a:r>
              <a:rPr lang="en-US" altLang="en-US" sz="1100">
                <a:solidFill>
                  <a:srgbClr val="2B4714"/>
                </a:solidFill>
                <a:latin typeface="Arial" panose="020B0604020202020204" pitchFamily="34" charset="0"/>
              </a:rPr>
              <a:t>The Basics of Oral Health</a:t>
            </a:r>
            <a:endParaRPr lang="en-US" altLang="en-US" sz="1100">
              <a:solidFill>
                <a:srgbClr val="003DCC"/>
              </a:solidFill>
              <a:latin typeface="Arial" panose="020B0604020202020204" pitchFamily="34" charset="0"/>
            </a:endParaRPr>
          </a:p>
          <a:p>
            <a:pPr marL="685800" lvl="1" indent="-228600" eaLnBrk="1" hangingPunct="1">
              <a:buFontTx/>
              <a:buAutoNum type="arabicParenR"/>
            </a:pPr>
            <a:r>
              <a:rPr lang="en-US" altLang="en-US" sz="1100">
                <a:solidFill>
                  <a:srgbClr val="003DCC"/>
                </a:solidFill>
                <a:latin typeface="Arial" panose="020B0604020202020204" pitchFamily="34" charset="0"/>
              </a:rPr>
              <a:t>Brushing Technique &amp; Oral Health Products </a:t>
            </a:r>
          </a:p>
          <a:p>
            <a:pPr marL="685800" lvl="1" indent="-228600" eaLnBrk="1" hangingPunct="1">
              <a:buFontTx/>
              <a:buAutoNum type="arabicParenR"/>
            </a:pPr>
            <a:r>
              <a:rPr lang="en-US" altLang="en-US" sz="1100">
                <a:solidFill>
                  <a:srgbClr val="340047"/>
                </a:solidFill>
                <a:latin typeface="Arial" panose="020B0604020202020204" pitchFamily="34" charset="0"/>
              </a:rPr>
              <a:t>Considerations for Dementia </a:t>
            </a:r>
          </a:p>
          <a:p>
            <a:pPr marL="685800" lvl="1" indent="-228600" eaLnBrk="1" hangingPunct="1">
              <a:buFontTx/>
              <a:buAutoNum type="arabicParenR"/>
            </a:pPr>
            <a:r>
              <a:rPr lang="en-US" altLang="en-US" sz="1100">
                <a:solidFill>
                  <a:srgbClr val="86133E"/>
                </a:solidFill>
                <a:latin typeface="Arial" panose="020B0604020202020204" pitchFamily="34" charset="0"/>
              </a:rPr>
              <a:t>Considerations for Palliative Care</a:t>
            </a:r>
          </a:p>
          <a:p>
            <a:pPr marL="685800" lvl="1" indent="-228600" eaLnBrk="1" hangingPunct="1">
              <a:buFontTx/>
              <a:buAutoNum type="arabicParenR"/>
            </a:pPr>
            <a:r>
              <a:rPr lang="en-US" altLang="en-US" sz="1100">
                <a:solidFill>
                  <a:srgbClr val="C78D00"/>
                </a:solidFill>
                <a:latin typeface="Arial" panose="020B0604020202020204" pitchFamily="34" charset="0"/>
              </a:rPr>
              <a:t>Oral Health Assessment</a:t>
            </a:r>
          </a:p>
          <a:p>
            <a:pPr marL="228600" indent="-228600" eaLnBrk="1" hangingPunct="1">
              <a:buFontTx/>
              <a:buAutoNum type="arabicParenR"/>
            </a:pPr>
            <a:endParaRPr lang="en-US" altLang="en-US" sz="1100">
              <a:solidFill>
                <a:srgbClr val="000000"/>
              </a:solidFill>
              <a:latin typeface="Arial" panose="020B0604020202020204" pitchFamily="34" charset="0"/>
            </a:endParaRPr>
          </a:p>
          <a:p>
            <a:pPr marL="228600" indent="-228600" eaLnBrk="1" hangingPunct="1">
              <a:buFontTx/>
              <a:buChar char="•"/>
            </a:pPr>
            <a:r>
              <a:rPr lang="en-US" altLang="en-US" sz="1100">
                <a:solidFill>
                  <a:srgbClr val="000000"/>
                </a:solidFill>
                <a:latin typeface="Arial" panose="020B0604020202020204" pitchFamily="34" charset="0"/>
              </a:rPr>
              <a:t>The five videos are provided on DVD in the ‘Brushing Up on Mouth Care’ manual, or they can be viewed directly from the project website. </a:t>
            </a:r>
          </a:p>
        </p:txBody>
      </p:sp>
      <p:sp>
        <p:nvSpPr>
          <p:cNvPr id="48132" name="Rectangle 2">
            <a:extLst>
              <a:ext uri="{FF2B5EF4-FFF2-40B4-BE49-F238E27FC236}">
                <a16:creationId xmlns:a16="http://schemas.microsoft.com/office/drawing/2014/main" id="{1D128CB5-3E15-4A43-8DEB-862C6CCBB432}"/>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5C3C0E73-43DD-384D-B2E1-2EA23CDE6E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0FB0CCA-5301-4342-A69D-AAB9CFE2CD35}" type="slidenum">
              <a:rPr lang="en-US" altLang="en-US"/>
              <a:pPr>
                <a:spcBef>
                  <a:spcPct val="0"/>
                </a:spcBef>
              </a:pPr>
              <a:t>17</a:t>
            </a:fld>
            <a:endParaRPr lang="en-US" altLang="en-US"/>
          </a:p>
        </p:txBody>
      </p:sp>
      <p:sp>
        <p:nvSpPr>
          <p:cNvPr id="50178" name="Rectangle 1026">
            <a:extLst>
              <a:ext uri="{FF2B5EF4-FFF2-40B4-BE49-F238E27FC236}">
                <a16:creationId xmlns:a16="http://schemas.microsoft.com/office/drawing/2014/main" id="{5CD72C4E-E764-0146-9251-A5EB649451CC}"/>
              </a:ext>
            </a:extLst>
          </p:cNvPr>
          <p:cNvSpPr>
            <a:spLocks noGrp="1" noRot="1" noChangeAspect="1" noChangeArrowheads="1" noTextEdit="1"/>
          </p:cNvSpPr>
          <p:nvPr>
            <p:ph type="sldImg"/>
          </p:nvPr>
        </p:nvSpPr>
        <p:spPr>
          <a:ln/>
        </p:spPr>
      </p:sp>
      <p:sp>
        <p:nvSpPr>
          <p:cNvPr id="50179" name="Rectangle 1027">
            <a:extLst>
              <a:ext uri="{FF2B5EF4-FFF2-40B4-BE49-F238E27FC236}">
                <a16:creationId xmlns:a16="http://schemas.microsoft.com/office/drawing/2014/main" id="{4BF4C9F3-93EF-4A45-A001-3650F95085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z="1100">
                <a:latin typeface="Arial" panose="020B0604020202020204" pitchFamily="34" charset="0"/>
              </a:rPr>
              <a:t>All materials outlined are available as part of the </a:t>
            </a:r>
            <a:r>
              <a:rPr lang="ja-JP" altLang="en-US" sz="1100">
                <a:latin typeface="Arial" panose="020B0604020202020204" pitchFamily="34" charset="0"/>
              </a:rPr>
              <a:t>‘</a:t>
            </a:r>
            <a:r>
              <a:rPr lang="en-US" altLang="ja-JP" sz="1100">
                <a:latin typeface="Arial" panose="020B0604020202020204" pitchFamily="34" charset="0"/>
              </a:rPr>
              <a:t>Brushing Up on Mouth Care</a:t>
            </a:r>
            <a:r>
              <a:rPr lang="ja-JP" altLang="en-US" sz="1100">
                <a:latin typeface="Arial" panose="020B0604020202020204" pitchFamily="34" charset="0"/>
              </a:rPr>
              <a:t>’</a:t>
            </a:r>
            <a:r>
              <a:rPr lang="en-US" altLang="ja-JP" sz="1100">
                <a:latin typeface="Arial" panose="020B0604020202020204" pitchFamily="34" charset="0"/>
              </a:rPr>
              <a:t> resource manual and on the project website.</a:t>
            </a:r>
          </a:p>
          <a:p>
            <a:pPr marL="171450" indent="-171450" eaLnBrk="1" hangingPunct="1">
              <a:buFontTx/>
              <a:buChar char="•"/>
            </a:pPr>
            <a:r>
              <a:rPr lang="en-US" altLang="en-US" sz="1100">
                <a:latin typeface="Arial" panose="020B0604020202020204" pitchFamily="34" charset="0"/>
              </a:rPr>
              <a:t>All materials can be downloaded for free from the website - no password or login required.</a:t>
            </a:r>
          </a:p>
          <a:p>
            <a:pPr marL="171450" indent="-171450" eaLnBrk="1" hangingPunct="1">
              <a:buFontTx/>
              <a:buChar char="•"/>
            </a:pPr>
            <a:endParaRPr lang="en-US" altLang="en-US" sz="1100">
              <a:latin typeface="Arial" panose="020B0604020202020204" pitchFamily="34" charset="0"/>
            </a:endParaRPr>
          </a:p>
          <a:p>
            <a:pPr marL="171450" indent="-171450" eaLnBrk="1" hangingPunct="1">
              <a:buFontTx/>
              <a:buChar char="•"/>
            </a:pPr>
            <a:r>
              <a:rPr lang="en-US" altLang="en-US" sz="1100">
                <a:latin typeface="Arial" panose="020B0604020202020204" pitchFamily="34" charset="0"/>
              </a:rPr>
              <a:t>**This is the last slide for the ‘Brushing Up on Mouth Care’ resources. Next slide announces the break.</a:t>
            </a:r>
            <a:r>
              <a:rPr lang="en-US" altLang="ja-JP" sz="1100">
                <a:latin typeface="Arial" panose="020B0604020202020204" pitchFamily="34" charset="0"/>
                <a:cs typeface="Arial" panose="020B0604020202020204" pitchFamily="34" charset="0"/>
              </a:rPr>
              <a:t> </a:t>
            </a:r>
            <a:endParaRPr lang="en-US" altLang="en-US" sz="1100">
              <a:latin typeface="Arial" panose="020B0604020202020204" pitchFamily="34" charset="0"/>
              <a:cs typeface="Arial" panose="020B0604020202020204" pitchFamily="34" charset="0"/>
            </a:endParaRPr>
          </a:p>
          <a:p>
            <a:pPr marL="171450" indent="-171450" eaLnBrk="1" hangingPunct="1">
              <a:buFontTx/>
              <a:buChar char="•"/>
            </a:pPr>
            <a:endParaRPr lang="en-US" altLang="en-US" sz="11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F226BBFB-C006-314D-99EC-CB1EC3C1C4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4D2D62E-88AC-6F44-98CD-BBAF61A4E7F6}" type="slidenum">
              <a:rPr lang="en-US" altLang="en-US"/>
              <a:pPr>
                <a:spcBef>
                  <a:spcPct val="0"/>
                </a:spcBef>
              </a:pPr>
              <a:t>18</a:t>
            </a:fld>
            <a:endParaRPr lang="en-US" altLang="en-US"/>
          </a:p>
        </p:txBody>
      </p:sp>
      <p:sp>
        <p:nvSpPr>
          <p:cNvPr id="52226" name="Rectangle 2">
            <a:extLst>
              <a:ext uri="{FF2B5EF4-FFF2-40B4-BE49-F238E27FC236}">
                <a16:creationId xmlns:a16="http://schemas.microsoft.com/office/drawing/2014/main" id="{FACD5514-E266-B542-A159-1120343FCA0D}"/>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2A2FD865-C564-DB49-B8C6-872E3BB045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latin typeface="Arial" panose="020B0604020202020204" pitchFamily="34" charset="0"/>
              </a:rPr>
              <a:t>**depending on your time, you may wish to give participants a short 5-10 minute break to go to the washroom, fill water bottles, etc. </a:t>
            </a:r>
          </a:p>
          <a:p>
            <a:pPr eaLnBrk="1" hangingPunct="1"/>
            <a:endParaRPr lang="en-US" altLang="en-US" sz="1100">
              <a:latin typeface="Arial" panose="020B0604020202020204" pitchFamily="34" charset="0"/>
            </a:endParaRPr>
          </a:p>
          <a:p>
            <a:pPr eaLnBrk="1" hangingPunct="1">
              <a:buFontTx/>
              <a:buChar char="•"/>
            </a:pPr>
            <a:r>
              <a:rPr lang="en-US" altLang="en-US" sz="1100">
                <a:latin typeface="Arial" panose="020B0604020202020204" pitchFamily="34" charset="0"/>
              </a:rPr>
              <a:t>Any questions about the ‘Brushing Up on Mouth Care’ resources before we move onto Guiding Principles?</a:t>
            </a:r>
          </a:p>
          <a:p>
            <a:pPr eaLnBrk="1" hangingPunct="1">
              <a:buFontTx/>
              <a:buChar char="•"/>
            </a:pPr>
            <a:r>
              <a:rPr lang="en-US" altLang="en-US" sz="1100">
                <a:latin typeface="Arial" panose="020B0604020202020204" pitchFamily="34" charset="0"/>
              </a:rPr>
              <a:t>The </a:t>
            </a:r>
            <a:r>
              <a:rPr lang="ja-JP" altLang="en-US" sz="1100">
                <a:latin typeface="Arial" panose="020B0604020202020204" pitchFamily="34" charset="0"/>
              </a:rPr>
              <a:t>‘</a:t>
            </a:r>
            <a:r>
              <a:rPr lang="en-US" altLang="ja-JP" sz="1100">
                <a:latin typeface="Arial" panose="020B0604020202020204" pitchFamily="34" charset="0"/>
              </a:rPr>
              <a:t>Brushing Up on Mouth Care</a:t>
            </a:r>
            <a:r>
              <a:rPr lang="ja-JP" altLang="en-US" sz="1100">
                <a:latin typeface="Arial" panose="020B0604020202020204" pitchFamily="34" charset="0"/>
              </a:rPr>
              <a:t>’</a:t>
            </a:r>
            <a:r>
              <a:rPr lang="en-US" altLang="ja-JP" sz="1100">
                <a:latin typeface="Arial" panose="020B0604020202020204" pitchFamily="34" charset="0"/>
              </a:rPr>
              <a:t> project has developed a set of </a:t>
            </a:r>
            <a:r>
              <a:rPr lang="ja-JP" altLang="en-US" sz="1100">
                <a:latin typeface="Arial" panose="020B0604020202020204" pitchFamily="34" charset="0"/>
              </a:rPr>
              <a:t>‘</a:t>
            </a:r>
            <a:r>
              <a:rPr lang="en-US" altLang="ja-JP" sz="1100">
                <a:latin typeface="Arial" panose="020B0604020202020204" pitchFamily="34" charset="0"/>
              </a:rPr>
              <a:t>guiding principles</a:t>
            </a:r>
            <a:r>
              <a:rPr lang="ja-JP" altLang="en-US" sz="1100">
                <a:latin typeface="Arial" panose="020B0604020202020204" pitchFamily="34" charset="0"/>
              </a:rPr>
              <a:t>’</a:t>
            </a:r>
            <a:r>
              <a:rPr lang="en-US" altLang="ja-JP" sz="1100">
                <a:latin typeface="Arial" panose="020B0604020202020204" pitchFamily="34" charset="0"/>
              </a:rPr>
              <a:t> for long-term care that may be helpful in providing a comprehensive approach for providing daily oral care.</a:t>
            </a:r>
          </a:p>
          <a:p>
            <a:pPr eaLnBrk="1" hangingPunct="1">
              <a:buFontTx/>
              <a:buChar char="•"/>
            </a:pPr>
            <a:r>
              <a:rPr lang="en-US" altLang="ja-JP" sz="1100">
                <a:latin typeface="Arial" panose="020B0604020202020204" pitchFamily="34" charset="0"/>
              </a:rPr>
              <a:t>The goal of these principles is to reduce oral discomfort and disease in residents by providing clear expectations for </a:t>
            </a:r>
            <a:r>
              <a:rPr lang="en-US" altLang="en-US" sz="1100">
                <a:latin typeface="Arial" panose="020B0604020202020204" pitchFamily="34" charset="0"/>
              </a:rPr>
              <a:t>residents and members of the care team. Because continuing care environments differ from one another, these principles allow for flexibility in how they may be applied. </a:t>
            </a:r>
          </a:p>
          <a:p>
            <a:pPr eaLnBrk="1" hangingPunct="1">
              <a:buFontTx/>
              <a:buChar char="•"/>
            </a:pPr>
            <a:endParaRPr lang="en-US" altLang="en-US" sz="1100">
              <a:latin typeface="Arial" panose="020B0604020202020204" pitchFamily="34" charset="0"/>
            </a:endParaRPr>
          </a:p>
          <a:p>
            <a:pPr eaLnBrk="1" hangingPunct="1">
              <a:buFontTx/>
              <a:buChar char="•"/>
            </a:pPr>
            <a:r>
              <a:rPr lang="en-US" altLang="en-US" sz="1100">
                <a:latin typeface="Arial" panose="020B0604020202020204" pitchFamily="34" charset="0"/>
              </a:rPr>
              <a:t>It is important to note that these guidelines were created by administrators and care providers in continuing care. </a:t>
            </a:r>
          </a:p>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4FC581C-FD36-784F-8304-CE966B1CB5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52DEC3C-91FF-7946-9FB1-7279FAD79126}" type="slidenum">
              <a:rPr lang="en-US" altLang="en-US"/>
              <a:pPr>
                <a:spcBef>
                  <a:spcPct val="0"/>
                </a:spcBef>
              </a:pPr>
              <a:t>19</a:t>
            </a:fld>
            <a:endParaRPr lang="en-US" altLang="en-US"/>
          </a:p>
        </p:txBody>
      </p:sp>
      <p:sp>
        <p:nvSpPr>
          <p:cNvPr id="54274" name="Rectangle 1026">
            <a:extLst>
              <a:ext uri="{FF2B5EF4-FFF2-40B4-BE49-F238E27FC236}">
                <a16:creationId xmlns:a16="http://schemas.microsoft.com/office/drawing/2014/main" id="{48B11A03-FEC3-3645-87D5-78FC65195304}"/>
              </a:ext>
            </a:extLst>
          </p:cNvPr>
          <p:cNvSpPr>
            <a:spLocks noGrp="1" noRot="1" noChangeAspect="1" noChangeArrowheads="1" noTextEdit="1"/>
          </p:cNvSpPr>
          <p:nvPr>
            <p:ph type="sldImg"/>
          </p:nvPr>
        </p:nvSpPr>
        <p:spPr>
          <a:ln/>
        </p:spPr>
      </p:sp>
      <p:sp>
        <p:nvSpPr>
          <p:cNvPr id="60420" name="Rectangle 1027">
            <a:extLst>
              <a:ext uri="{FF2B5EF4-FFF2-40B4-BE49-F238E27FC236}">
                <a16:creationId xmlns:a16="http://schemas.microsoft.com/office/drawing/2014/main" id="{87BFA38F-ECBE-F04B-8EBD-070FBBBA03BD}"/>
              </a:ext>
            </a:extLst>
          </p:cNvPr>
          <p:cNvSpPr>
            <a:spLocks noGrp="1" noChangeArrowheads="1"/>
          </p:cNvSpPr>
          <p:nvPr>
            <p:ph type="body" idx="1"/>
          </p:nvPr>
        </p:nvSpPr>
        <p:spPr/>
        <p:txBody>
          <a:bodyPr/>
          <a:lstStyle/>
          <a:p>
            <a:pPr eaLnBrk="1" hangingPunct="1">
              <a:defRPr/>
            </a:pPr>
            <a:r>
              <a:rPr lang="en-US" sz="1100" b="1" dirty="0">
                <a:latin typeface="Arial" pitchFamily="34" charset="0"/>
                <a:cs typeface="Arial" pitchFamily="34" charset="0"/>
              </a:rPr>
              <a:t>Guiding Principle #1</a:t>
            </a:r>
          </a:p>
          <a:p>
            <a:pPr eaLnBrk="1" hangingPunct="1">
              <a:defRPr/>
            </a:pPr>
            <a:r>
              <a:rPr lang="en-US" sz="1100" b="1" dirty="0">
                <a:latin typeface="Arial" pitchFamily="34" charset="0"/>
                <a:cs typeface="Arial" pitchFamily="34" charset="0"/>
              </a:rPr>
              <a:t>The goal of oral hygiene is to provide comfort and enhance quality of life</a:t>
            </a:r>
            <a:br>
              <a:rPr lang="en-US" sz="1100" b="1" dirty="0">
                <a:latin typeface="Arial" pitchFamily="34" charset="0"/>
              </a:rPr>
            </a:br>
            <a:endParaRPr lang="en-US" sz="1100" dirty="0">
              <a:latin typeface="Arial" pitchFamily="34" charset="0"/>
            </a:endParaRPr>
          </a:p>
          <a:p>
            <a:pPr marL="171450" indent="-171450" eaLnBrk="1" hangingPunct="1">
              <a:buFontTx/>
              <a:buChar char="•"/>
              <a:defRPr/>
            </a:pPr>
            <a:r>
              <a:rPr lang="en-US" sz="1100" dirty="0">
                <a:latin typeface="Arial" pitchFamily="34" charset="0"/>
              </a:rPr>
              <a:t>Quality of life can be greatly diminished when oral health is poor.</a:t>
            </a:r>
          </a:p>
          <a:p>
            <a:pPr marL="171450" indent="-171450" eaLnBrk="1" hangingPunct="1">
              <a:buFontTx/>
              <a:buChar char="•"/>
              <a:defRPr/>
            </a:pPr>
            <a:r>
              <a:rPr lang="en-US" sz="1100" dirty="0">
                <a:latin typeface="Arial" pitchFamily="34" charset="0"/>
              </a:rPr>
              <a:t>Poor oral health can diminish the pleasures of eating and speaking and can cause great discomfort to the resident. </a:t>
            </a:r>
          </a:p>
          <a:p>
            <a:pPr marL="171450" indent="-171450" eaLnBrk="1" hangingPunct="1">
              <a:buFontTx/>
              <a:buChar char="•"/>
              <a:defRPr/>
            </a:pPr>
            <a:r>
              <a:rPr lang="en-US" sz="1100" dirty="0">
                <a:latin typeface="Arial" pitchFamily="34" charset="0"/>
              </a:rPr>
              <a:t>A clean mouth free of bad breath is important for a resident</a:t>
            </a:r>
            <a:r>
              <a:rPr lang="ja-JP" altLang="en-US" sz="1100" dirty="0">
                <a:latin typeface="Arial" pitchFamily="34" charset="0"/>
              </a:rPr>
              <a:t>’</a:t>
            </a:r>
            <a:r>
              <a:rPr lang="en-US" altLang="ja-JP" sz="1100" dirty="0">
                <a:latin typeface="Arial" pitchFamily="34" charset="0"/>
              </a:rPr>
              <a:t>s social wellbeing. </a:t>
            </a:r>
          </a:p>
          <a:p>
            <a:pPr marL="171450" indent="-171450" eaLnBrk="1" hangingPunct="1">
              <a:buFontTx/>
              <a:buChar char="-"/>
              <a:defRPr/>
            </a:pPr>
            <a:endParaRPr 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2843426F-A508-2840-97A1-9F6463128F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554C6E4-7E95-E245-97FF-38EB7BD5BE05}" type="slidenum">
              <a:rPr lang="en-US" altLang="en-US">
                <a:solidFill>
                  <a:srgbClr val="000000"/>
                </a:solidFill>
                <a:latin typeface="Verdana" panose="020B0604030504040204" pitchFamily="34" charset="0"/>
                <a:cs typeface="Arial" panose="020B0604020202020204" pitchFamily="34" charset="0"/>
              </a:rPr>
              <a:pPr>
                <a:spcBef>
                  <a:spcPct val="0"/>
                </a:spcBef>
              </a:pPr>
              <a:t>2</a:t>
            </a:fld>
            <a:endParaRPr lang="en-US" altLang="en-US">
              <a:solidFill>
                <a:srgbClr val="000000"/>
              </a:solidFill>
              <a:latin typeface="Verdana" panose="020B0604030504040204" pitchFamily="34" charset="0"/>
              <a:cs typeface="Arial" panose="020B0604020202020204" pitchFamily="34" charset="0"/>
            </a:endParaRPr>
          </a:p>
        </p:txBody>
      </p:sp>
      <p:sp>
        <p:nvSpPr>
          <p:cNvPr id="19459" name="Text Box 1">
            <a:extLst>
              <a:ext uri="{FF2B5EF4-FFF2-40B4-BE49-F238E27FC236}">
                <a16:creationId xmlns:a16="http://schemas.microsoft.com/office/drawing/2014/main" id="{A86B4DAD-B7F8-814D-93FD-81780DE06569}"/>
              </a:ext>
            </a:extLst>
          </p:cNvPr>
          <p:cNvSpPr txBox="1">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61CC1C24-1665-D243-9AEC-0D13AC33A48E}" type="slidenum">
              <a:rPr lang="en-US" altLang="en-US">
                <a:solidFill>
                  <a:srgbClr val="000000"/>
                </a:solidFill>
                <a:latin typeface="Verdana" panose="020B0604030504040204" pitchFamily="34" charset="0"/>
                <a:cs typeface="Arial" panose="020B0604020202020204" pitchFamily="34" charset="0"/>
              </a:rPr>
              <a:pPr algn="r" eaLnBrk="1" hangingPunct="1">
                <a:spcBef>
                  <a:spcPct val="0"/>
                </a:spcBef>
              </a:pPr>
              <a:t>2</a:t>
            </a:fld>
            <a:endParaRPr lang="en-US" altLang="en-US">
              <a:solidFill>
                <a:srgbClr val="000000"/>
              </a:solidFill>
              <a:latin typeface="Verdana" panose="020B0604030504040204" pitchFamily="34" charset="0"/>
              <a:cs typeface="Arial" panose="020B0604020202020204" pitchFamily="34" charset="0"/>
            </a:endParaRPr>
          </a:p>
        </p:txBody>
      </p:sp>
      <p:sp>
        <p:nvSpPr>
          <p:cNvPr id="19460" name="Rectangle 2">
            <a:extLst>
              <a:ext uri="{FF2B5EF4-FFF2-40B4-BE49-F238E27FC236}">
                <a16:creationId xmlns:a16="http://schemas.microsoft.com/office/drawing/2014/main" id="{8B21E530-CF27-5B4F-A178-AB6EFBED895C}"/>
              </a:ext>
            </a:extLst>
          </p:cNvPr>
          <p:cNvSpPr>
            <a:spLocks noChangeArrowheads="1" noTextEdit="1"/>
          </p:cNvSpPr>
          <p:nvPr>
            <p:ph type="sldImg"/>
          </p:nvPr>
        </p:nvSpPr>
        <p:spPr>
          <a:xfrm>
            <a:off x="1104900" y="696913"/>
            <a:ext cx="4648200" cy="3486150"/>
          </a:xfrm>
          <a:solidFill>
            <a:srgbClr val="FFFFFF"/>
          </a:solidFill>
          <a:ln/>
        </p:spPr>
      </p:sp>
      <p:sp>
        <p:nvSpPr>
          <p:cNvPr id="19461" name="Text Box 3">
            <a:extLst>
              <a:ext uri="{FF2B5EF4-FFF2-40B4-BE49-F238E27FC236}">
                <a16:creationId xmlns:a16="http://schemas.microsoft.com/office/drawing/2014/main" id="{70567E96-07B7-D546-AA0E-2B290D47757D}"/>
              </a:ext>
            </a:extLst>
          </p:cNvPr>
          <p:cNvSpPr>
            <a:spLocks noGrp="1" noChangeArrowheads="1"/>
          </p:cNvSpPr>
          <p:nvPr/>
        </p:nvSpPr>
        <p:spPr bwMode="auto">
          <a:xfrm>
            <a:off x="914400" y="4416425"/>
            <a:ext cx="5024438"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panose="020B0604020202020204" pitchFamily="34" charset="0"/>
                <a:ea typeface="MS PGothic" panose="020B0600070205080204" pitchFamily="34" charset="-128"/>
              </a:defRPr>
            </a:lvl9pPr>
          </a:lstStyle>
          <a:p>
            <a:pPr eaLnBrk="1" hangingPunct="1">
              <a:spcBef>
                <a:spcPts val="450"/>
              </a:spcBef>
              <a:buFont typeface="Times New Roman" panose="02020603050405020304" pitchFamily="18" charset="0"/>
              <a:buNone/>
            </a:pPr>
            <a:endParaRPr lang="en-US" altLang="en-US" sz="1100">
              <a:solidFill>
                <a:srgbClr val="000000"/>
              </a:solidFill>
              <a:cs typeface="Arial" panose="020B0604020202020204" pitchFamily="34" charset="0"/>
            </a:endParaRPr>
          </a:p>
        </p:txBody>
      </p:sp>
      <p:sp>
        <p:nvSpPr>
          <p:cNvPr id="19462" name="Notes Placeholder 1">
            <a:extLst>
              <a:ext uri="{FF2B5EF4-FFF2-40B4-BE49-F238E27FC236}">
                <a16:creationId xmlns:a16="http://schemas.microsoft.com/office/drawing/2014/main" id="{9E486728-0190-D142-AADF-3855E7475AC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This is session one of the </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Brushing Up on Mouth Care</a:t>
            </a:r>
            <a:r>
              <a:rPr lang="fr-FR" altLang="en-US">
                <a:latin typeface="Arial" panose="020B0604020202020204" pitchFamily="34" charset="0"/>
                <a:cs typeface="Arial" panose="020B0604020202020204" pitchFamily="34" charset="0"/>
              </a:rPr>
              <a:t>'</a:t>
            </a:r>
            <a:r>
              <a:rPr lang="en-US" altLang="en-US">
                <a:latin typeface="Arial" panose="020B0604020202020204" pitchFamily="34" charset="0"/>
                <a:cs typeface="Arial" panose="020B0604020202020204" pitchFamily="34" charset="0"/>
              </a:rPr>
              <a:t> education series. </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We will be discussing the basics of oral health, as well as oral care assessment and care planning.</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**Introduce yourself</a:t>
            </a: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Arial" panose="020B0604020202020204" pitchFamily="34" charset="0"/>
                <a:cs typeface="Arial" panose="020B0604020202020204" pitchFamily="34" charset="0"/>
              </a:rPr>
              <a:t>** Welcome participants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27355E0D-C156-1248-ACAF-81F46D7B81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8289E8B-A536-4C49-9D03-505E160AEE6D}" type="slidenum">
              <a:rPr lang="en-US" altLang="en-US"/>
              <a:pPr>
                <a:spcBef>
                  <a:spcPct val="0"/>
                </a:spcBef>
              </a:pPr>
              <a:t>20</a:t>
            </a:fld>
            <a:endParaRPr lang="en-US" altLang="en-US"/>
          </a:p>
        </p:txBody>
      </p:sp>
      <p:sp>
        <p:nvSpPr>
          <p:cNvPr id="56322" name="Rectangle 2">
            <a:extLst>
              <a:ext uri="{FF2B5EF4-FFF2-40B4-BE49-F238E27FC236}">
                <a16:creationId xmlns:a16="http://schemas.microsoft.com/office/drawing/2014/main" id="{18DD1B88-80F0-CE4F-AA48-AFA6C76DF595}"/>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70CAF774-BF5B-6C40-8F75-0D7E753EFB06}"/>
              </a:ext>
            </a:extLst>
          </p:cNvPr>
          <p:cNvSpPr>
            <a:spLocks noGrp="1" noChangeArrowheads="1"/>
          </p:cNvSpPr>
          <p:nvPr>
            <p:ph type="body" idx="1"/>
          </p:nvPr>
        </p:nvSpPr>
        <p:spPr/>
        <p:txBody>
          <a:bodyPr/>
          <a:lstStyle/>
          <a:p>
            <a:pPr eaLnBrk="1" hangingPunct="1">
              <a:defRPr/>
            </a:pPr>
            <a:r>
              <a:rPr lang="en-US" sz="1100" b="1" dirty="0">
                <a:ea typeface="ＭＳ Ｐゴシック" charset="0"/>
                <a:cs typeface="Arial" charset="0"/>
              </a:rPr>
              <a:t>Guiding Principle #2</a:t>
            </a:r>
          </a:p>
          <a:p>
            <a:pPr eaLnBrk="1" hangingPunct="1">
              <a:defRPr/>
            </a:pPr>
            <a:r>
              <a:rPr lang="en-US" sz="1100" b="1" dirty="0">
                <a:ea typeface="ＭＳ Ｐゴシック" charset="0"/>
                <a:cs typeface="Arial" charset="0"/>
              </a:rPr>
              <a:t>Every resident will have optimum daily mouth care as part of personal care.</a:t>
            </a:r>
            <a:endParaRPr lang="en-US" sz="800" dirty="0">
              <a:ea typeface="ＭＳ Ｐゴシック" charset="0"/>
              <a:cs typeface="Arial" charset="0"/>
            </a:endParaRPr>
          </a:p>
          <a:p>
            <a:pPr marL="171450" indent="-171450" eaLnBrk="1" hangingPunct="1">
              <a:buFont typeface="Arial"/>
              <a:buChar char="•"/>
              <a:defRPr/>
            </a:pPr>
            <a:endParaRPr lang="en-US" sz="1100" dirty="0">
              <a:ea typeface="ＭＳ Ｐゴシック" charset="0"/>
              <a:cs typeface="+mn-cs"/>
            </a:endParaRPr>
          </a:p>
          <a:p>
            <a:pPr marL="171450" indent="-171450" eaLnBrk="1" hangingPunct="1">
              <a:buFont typeface="Arial"/>
              <a:buChar char="•"/>
              <a:defRPr/>
            </a:pPr>
            <a:r>
              <a:rPr lang="en-US" sz="1100" dirty="0">
                <a:ea typeface="ＭＳ Ｐゴシック" charset="0"/>
                <a:cs typeface="+mn-cs"/>
              </a:rPr>
              <a:t>Optimum oral care means providing the best care possible to the resident given their specific oral care needs. This should be reflected in their personalized oral care plan.</a:t>
            </a:r>
          </a:p>
          <a:p>
            <a:pPr marL="171450" indent="-171450" eaLnBrk="1" hangingPunct="1">
              <a:buFont typeface="Arial"/>
              <a:buChar char="•"/>
              <a:defRPr/>
            </a:pPr>
            <a:r>
              <a:rPr lang="en-US" sz="1100" dirty="0">
                <a:ea typeface="ＭＳ Ｐゴシック" charset="0"/>
                <a:cs typeface="+mn-cs"/>
              </a:rPr>
              <a:t>It is important to offer oral care everyday even if the resident refuses.</a:t>
            </a:r>
          </a:p>
          <a:p>
            <a:pPr marL="171450" indent="-171450" eaLnBrk="1" hangingPunct="1">
              <a:buFont typeface="Arial"/>
              <a:buChar char="•"/>
              <a:defRPr/>
            </a:pPr>
            <a:r>
              <a:rPr lang="en-US" sz="1100" dirty="0">
                <a:ea typeface="ＭＳ Ｐゴシック" charset="0"/>
                <a:cs typeface="+mn-cs"/>
              </a:rPr>
              <a:t>For palliative patients, it may be more important to focus on minimizing mouth pain and discomfort.</a:t>
            </a:r>
          </a:p>
          <a:p>
            <a:pPr eaLnBrk="1" hangingPunct="1">
              <a:buFontTx/>
              <a:buChar char="-"/>
              <a:defRPr/>
            </a:pPr>
            <a:endParaRPr lang="en-US" dirty="0">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8B825FBE-C7B7-7741-A6B8-5EFFDD0343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D0CEA19-731B-A946-A97B-D1F94CA0D42A}" type="slidenum">
              <a:rPr lang="en-US" altLang="en-US"/>
              <a:pPr>
                <a:spcBef>
                  <a:spcPct val="0"/>
                </a:spcBef>
              </a:pPr>
              <a:t>21</a:t>
            </a:fld>
            <a:endParaRPr lang="en-US" altLang="en-US"/>
          </a:p>
        </p:txBody>
      </p:sp>
      <p:sp>
        <p:nvSpPr>
          <p:cNvPr id="58370" name="Rectangle 2">
            <a:extLst>
              <a:ext uri="{FF2B5EF4-FFF2-40B4-BE49-F238E27FC236}">
                <a16:creationId xmlns:a16="http://schemas.microsoft.com/office/drawing/2014/main" id="{37094AE8-FB4A-A24D-9D6B-D2877FB408D1}"/>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7858DCC5-875A-A64E-8169-A42103BF2C91}"/>
              </a:ext>
            </a:extLst>
          </p:cNvPr>
          <p:cNvSpPr>
            <a:spLocks noGrp="1" noChangeArrowheads="1"/>
          </p:cNvSpPr>
          <p:nvPr>
            <p:ph type="body" idx="1"/>
          </p:nvPr>
        </p:nvSpPr>
        <p:spPr/>
        <p:txBody>
          <a:bodyPr/>
          <a:lstStyle/>
          <a:p>
            <a:pPr eaLnBrk="1" hangingPunct="1">
              <a:defRPr/>
            </a:pPr>
            <a:r>
              <a:rPr lang="en-US" sz="1100" b="1" dirty="0">
                <a:latin typeface="Arial" pitchFamily="34" charset="0"/>
              </a:rPr>
              <a:t>Guiding Principle #3</a:t>
            </a:r>
          </a:p>
          <a:p>
            <a:pPr eaLnBrk="1" hangingPunct="1">
              <a:defRPr/>
            </a:pPr>
            <a:r>
              <a:rPr lang="en-US" sz="1100" b="1" dirty="0">
                <a:latin typeface="Arial" pitchFamily="34" charset="0"/>
              </a:rPr>
              <a:t>The protection of independence and self determination of the resident is a priority in decision-making, but is also about treating residents of all ages as persons worthy of respect</a:t>
            </a:r>
            <a:br>
              <a:rPr lang="en-US" sz="1100" b="1" dirty="0">
                <a:latin typeface="Arial" pitchFamily="34" charset="0"/>
              </a:rPr>
            </a:br>
            <a:endParaRPr lang="en-US" sz="1100" dirty="0">
              <a:latin typeface="Arial" pitchFamily="34" charset="0"/>
              <a:cs typeface="Arial" pitchFamily="34" charset="0"/>
            </a:endParaRPr>
          </a:p>
          <a:p>
            <a:pPr marL="171450" lvl="1" indent="-171450" eaLnBrk="1" hangingPunct="1">
              <a:buFontTx/>
              <a:buChar char="•"/>
              <a:defRPr/>
            </a:pPr>
            <a:r>
              <a:rPr lang="en-US" sz="1100" dirty="0">
                <a:latin typeface="Arial" pitchFamily="34" charset="0"/>
                <a:cs typeface="Arial" pitchFamily="34" charset="0"/>
              </a:rPr>
              <a:t>Here we are talking about person-centered care  and the autonomy of a person to say what they want or do no</a:t>
            </a:r>
            <a:r>
              <a:rPr lang="en-US" altLang="ja-JP" sz="1100" dirty="0">
                <a:latin typeface="Arial" pitchFamily="34" charset="0"/>
                <a:cs typeface="Arial" pitchFamily="34" charset="0"/>
              </a:rPr>
              <a:t>t want in terms of their care if they are able. </a:t>
            </a:r>
            <a:r>
              <a:rPr lang="en-US" dirty="0">
                <a:latin typeface="Arial" pitchFamily="34" charset="0"/>
              </a:rPr>
              <a:t>Oral care should be delivered with input from resident (</a:t>
            </a:r>
            <a:r>
              <a:rPr lang="ja-JP" altLang="en-US" dirty="0">
                <a:latin typeface="Arial" pitchFamily="34" charset="0"/>
              </a:rPr>
              <a:t>“</a:t>
            </a:r>
            <a:r>
              <a:rPr lang="en-US" altLang="ja-JP" dirty="0">
                <a:latin typeface="Arial" pitchFamily="34" charset="0"/>
              </a:rPr>
              <a:t>Is this what you want?</a:t>
            </a:r>
            <a:r>
              <a:rPr lang="ja-JP" altLang="en-US" dirty="0">
                <a:latin typeface="Arial" pitchFamily="34" charset="0"/>
              </a:rPr>
              <a:t>”</a:t>
            </a:r>
            <a:r>
              <a:rPr lang="en-US" altLang="ja-JP" dirty="0">
                <a:latin typeface="Arial" pitchFamily="34" charset="0"/>
              </a:rPr>
              <a:t>)</a:t>
            </a:r>
            <a:endParaRPr lang="en-US" altLang="ja-JP" sz="1100" dirty="0">
              <a:latin typeface="Arial" pitchFamily="34" charset="0"/>
              <a:cs typeface="Arial" pitchFamily="34" charset="0"/>
            </a:endParaRPr>
          </a:p>
          <a:p>
            <a:pPr marL="171450" indent="-171450" eaLnBrk="1" hangingPunct="1">
              <a:buFontTx/>
              <a:buChar char="•"/>
              <a:defRPr/>
            </a:pPr>
            <a:r>
              <a:rPr lang="en-US" sz="1100" dirty="0">
                <a:latin typeface="Arial" pitchFamily="34" charset="0"/>
                <a:cs typeface="Arial" pitchFamily="34" charset="0"/>
              </a:rPr>
              <a:t>The resident should be asked to provide input on their oral care plan.</a:t>
            </a:r>
          </a:p>
          <a:p>
            <a:pPr marL="171450" indent="-171450" eaLnBrk="1" hangingPunct="1">
              <a:buFontTx/>
              <a:buChar char="•"/>
              <a:defRPr/>
            </a:pPr>
            <a:r>
              <a:rPr lang="en-US" sz="1100" b="1" dirty="0">
                <a:latin typeface="Arial" pitchFamily="34" charset="0"/>
                <a:cs typeface="Arial" pitchFamily="34" charset="0"/>
              </a:rPr>
              <a:t>Perceived time constraints by care providers should not infringe on a resident</a:t>
            </a:r>
            <a:r>
              <a:rPr lang="ja-JP" altLang="en-US" sz="1100" b="1" dirty="0">
                <a:latin typeface="Arial" pitchFamily="34" charset="0"/>
                <a:cs typeface="Arial" pitchFamily="34" charset="0"/>
              </a:rPr>
              <a:t>’</a:t>
            </a:r>
            <a:r>
              <a:rPr lang="en-US" altLang="ja-JP" sz="1100" b="1" dirty="0">
                <a:latin typeface="Arial" pitchFamily="34" charset="0"/>
                <a:cs typeface="Arial" pitchFamily="34" charset="0"/>
              </a:rPr>
              <a:t>s right to receive oral care. </a:t>
            </a:r>
            <a:r>
              <a:rPr lang="en-US" altLang="ja-JP" sz="1100" dirty="0">
                <a:latin typeface="Arial" pitchFamily="34" charset="0"/>
                <a:cs typeface="Arial" pitchFamily="34" charset="0"/>
              </a:rPr>
              <a:t>If a care provider feels they do not have time to provide oral care, that does not  mean that the resident does not  have a right to receive oral care that day. A resident’s right to receive oral care is always present, should be attended to daily, and must be given equal priority to other essential personal and health care supports. </a:t>
            </a:r>
          </a:p>
          <a:p>
            <a:pPr marL="171450" indent="-171450" eaLnBrk="1" hangingPunct="1">
              <a:buFontTx/>
              <a:buChar char="-"/>
              <a:defRPr/>
            </a:pPr>
            <a:endParaRPr lang="en-US" dirty="0">
              <a:latin typeface="Arial" pitchFamily="34" charset="0"/>
            </a:endParaRPr>
          </a:p>
          <a:p>
            <a:pPr marL="171450" indent="-171450" eaLnBrk="1" hangingPunct="1">
              <a:buFontTx/>
              <a:buChar char="-"/>
              <a:defRPr/>
            </a:pPr>
            <a:endParaRPr lang="en-US" dirty="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FB0685A5-50D1-5B4F-9A02-058840B731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5100F8E-CC8E-9542-ACFD-CA3C50ED0C12}" type="slidenum">
              <a:rPr lang="en-US" altLang="en-US"/>
              <a:pPr>
                <a:spcBef>
                  <a:spcPct val="0"/>
                </a:spcBef>
              </a:pPr>
              <a:t>22</a:t>
            </a:fld>
            <a:endParaRPr lang="en-US" altLang="en-US"/>
          </a:p>
        </p:txBody>
      </p:sp>
      <p:sp>
        <p:nvSpPr>
          <p:cNvPr id="60418" name="Rectangle 2">
            <a:extLst>
              <a:ext uri="{FF2B5EF4-FFF2-40B4-BE49-F238E27FC236}">
                <a16:creationId xmlns:a16="http://schemas.microsoft.com/office/drawing/2014/main" id="{2B3353EB-419F-9345-AAFE-394D245B54BD}"/>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D4305400-B25B-2245-A4D9-19B8CD3C3C65}"/>
              </a:ext>
            </a:extLst>
          </p:cNvPr>
          <p:cNvSpPr>
            <a:spLocks noGrp="1" noChangeArrowheads="1"/>
          </p:cNvSpPr>
          <p:nvPr>
            <p:ph type="body" idx="1"/>
          </p:nvPr>
        </p:nvSpPr>
        <p:spPr/>
        <p:txBody>
          <a:bodyPr/>
          <a:lstStyle/>
          <a:p>
            <a:pPr eaLnBrk="1" hangingPunct="1">
              <a:defRPr/>
            </a:pPr>
            <a:r>
              <a:rPr lang="en-US" sz="1100" b="1" dirty="0">
                <a:latin typeface="Arial" pitchFamily="34" charset="0"/>
              </a:rPr>
              <a:t>Guiding Principle #4</a:t>
            </a:r>
          </a:p>
          <a:p>
            <a:pPr eaLnBrk="1" hangingPunct="1">
              <a:defRPr/>
            </a:pPr>
            <a:r>
              <a:rPr lang="en-US" sz="1100" b="1" dirty="0">
                <a:latin typeface="Arial" pitchFamily="34" charset="0"/>
              </a:rPr>
              <a:t>An oral health assessment and evaluation will be completed upon </a:t>
            </a:r>
            <a:r>
              <a:rPr lang="en-US" sz="1100" b="1" dirty="0">
                <a:latin typeface="Arial" pitchFamily="34" charset="0"/>
                <a:cs typeface="Arial" pitchFamily="34" charset="0"/>
              </a:rPr>
              <a:t>admission and annually thereafter. This assessment will identify oral health needs and guide individualized care planning. </a:t>
            </a:r>
          </a:p>
          <a:p>
            <a:pPr marL="171450" indent="-171450" eaLnBrk="1" hangingPunct="1">
              <a:defRPr/>
            </a:pPr>
            <a:endParaRPr lang="en-US" sz="1100" dirty="0">
              <a:latin typeface="Arial" pitchFamily="34" charset="0"/>
              <a:cs typeface="Arial" pitchFamily="34" charset="0"/>
            </a:endParaRPr>
          </a:p>
          <a:p>
            <a:pPr marL="171450" indent="-171450" eaLnBrk="1" hangingPunct="1">
              <a:buFontTx/>
              <a:buChar char="•"/>
              <a:defRPr/>
            </a:pPr>
            <a:r>
              <a:rPr lang="en-US" sz="1100" dirty="0">
                <a:latin typeface="Arial" pitchFamily="34" charset="0"/>
                <a:cs typeface="Arial" pitchFamily="34" charset="0"/>
              </a:rPr>
              <a:t>Oral health assessment is important because it provides a record of what is happening with the resident</a:t>
            </a:r>
            <a:r>
              <a:rPr lang="ja-JP" altLang="en-US" sz="1100" dirty="0">
                <a:latin typeface="Arial" pitchFamily="34" charset="0"/>
                <a:cs typeface="Arial" pitchFamily="34" charset="0"/>
              </a:rPr>
              <a:t>’</a:t>
            </a:r>
            <a:r>
              <a:rPr lang="en-US" altLang="ja-JP" sz="1100" dirty="0">
                <a:latin typeface="Arial" pitchFamily="34" charset="0"/>
                <a:cs typeface="Arial" pitchFamily="34" charset="0"/>
              </a:rPr>
              <a:t>s oral health over time. </a:t>
            </a:r>
          </a:p>
          <a:p>
            <a:pPr marL="171450" indent="-171450" eaLnBrk="1" hangingPunct="1">
              <a:buFontTx/>
              <a:buChar char="•"/>
              <a:defRPr/>
            </a:pPr>
            <a:r>
              <a:rPr lang="en-US" sz="1100" dirty="0">
                <a:latin typeface="Arial" pitchFamily="34" charset="0"/>
                <a:cs typeface="Arial" pitchFamily="34" charset="0"/>
              </a:rPr>
              <a:t>Some residents will come into the facility with poor oral health, the admission assessment provides a record of the </a:t>
            </a:r>
            <a:r>
              <a:rPr lang="ja-JP" altLang="en-US" sz="1100" dirty="0">
                <a:latin typeface="Arial" pitchFamily="34" charset="0"/>
                <a:cs typeface="Arial" pitchFamily="34" charset="0"/>
              </a:rPr>
              <a:t>‘</a:t>
            </a:r>
            <a:r>
              <a:rPr lang="en-US" altLang="ja-JP" sz="1100" dirty="0">
                <a:latin typeface="Arial" pitchFamily="34" charset="0"/>
                <a:cs typeface="Arial" pitchFamily="34" charset="0"/>
              </a:rPr>
              <a:t>starting point</a:t>
            </a:r>
            <a:r>
              <a:rPr lang="ja-JP" altLang="en-US" sz="1100" dirty="0">
                <a:latin typeface="Arial" pitchFamily="34" charset="0"/>
                <a:cs typeface="Arial" pitchFamily="34" charset="0"/>
              </a:rPr>
              <a:t>’</a:t>
            </a:r>
            <a:r>
              <a:rPr lang="en-US" altLang="ja-JP" sz="1100" dirty="0">
                <a:latin typeface="Arial" pitchFamily="34" charset="0"/>
                <a:cs typeface="Arial" pitchFamily="34" charset="0"/>
              </a:rPr>
              <a:t> or baseline for that resident. While oral health may not be able to be improved significantly, at a minimum, appropriate goals must be established. </a:t>
            </a:r>
          </a:p>
          <a:p>
            <a:pPr marL="171450" lvl="1" indent="-171450" eaLnBrk="1" hangingPunct="1">
              <a:buFontTx/>
              <a:buChar char="•"/>
              <a:defRPr/>
            </a:pPr>
            <a:r>
              <a:rPr lang="en-US" sz="1100" dirty="0">
                <a:latin typeface="Arial" pitchFamily="34" charset="0"/>
                <a:cs typeface="Arial" pitchFamily="34" charset="0"/>
              </a:rPr>
              <a:t>The information provided by the oral health assessment will guide the oral care planning process. A personal oral care plan should be developed based on results of assessment. The resident</a:t>
            </a:r>
            <a:r>
              <a:rPr lang="ja-JP" altLang="en-US" sz="1100" dirty="0">
                <a:latin typeface="Arial" pitchFamily="34" charset="0"/>
                <a:cs typeface="Arial" pitchFamily="34" charset="0"/>
              </a:rPr>
              <a:t>’</a:t>
            </a:r>
            <a:r>
              <a:rPr lang="en-US" altLang="ja-JP" sz="1100" dirty="0">
                <a:latin typeface="Arial" pitchFamily="34" charset="0"/>
                <a:cs typeface="Arial" pitchFamily="34" charset="0"/>
              </a:rPr>
              <a:t>s oral care plan should be updated each time an assessment is completed.</a:t>
            </a:r>
          </a:p>
          <a:p>
            <a:pPr marL="171450" lvl="1" indent="-171450" eaLnBrk="1" hangingPunct="1">
              <a:buFontTx/>
              <a:buChar char="•"/>
              <a:defRPr/>
            </a:pPr>
            <a:r>
              <a:rPr lang="en-US" sz="1100" dirty="0">
                <a:latin typeface="Arial" pitchFamily="34" charset="0"/>
                <a:cs typeface="Arial" pitchFamily="34" charset="0"/>
              </a:rPr>
              <a:t>An Oral Health Assessment should be completed annually </a:t>
            </a:r>
            <a:r>
              <a:rPr lang="en-US" sz="1100" dirty="0">
                <a:solidFill>
                  <a:srgbClr val="000000"/>
                </a:solidFill>
                <a:latin typeface="Arial" pitchFamily="34" charset="0"/>
                <a:cs typeface="Arial" pitchFamily="34" charset="0"/>
              </a:rPr>
              <a:t>unless and assessment score indicates more frequent assessments are necessary.</a:t>
            </a:r>
          </a:p>
          <a:p>
            <a:pPr marL="171450" lvl="1" indent="-171450" eaLnBrk="1" hangingPunct="1">
              <a:buFontTx/>
              <a:buChar char="•"/>
              <a:defRPr/>
            </a:pPr>
            <a:endParaRPr lang="en-US" altLang="ja-JP" sz="1100" dirty="0">
              <a:latin typeface="Arial" pitchFamily="34" charset="0"/>
              <a:cs typeface="Arial" pitchFamily="34" charset="0"/>
            </a:endParaRPr>
          </a:p>
          <a:p>
            <a:pPr marL="171450" indent="-171450" eaLnBrk="1" hangingPunct="1">
              <a:buFontTx/>
              <a:buChar char="-"/>
              <a:defRPr/>
            </a:pPr>
            <a:endParaRPr lang="en-US" dirty="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AC1A019C-0997-884E-A2A9-71AF6E74F4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567FEFC-8DBC-C44C-9014-A91BC70534AC}" type="slidenum">
              <a:rPr lang="en-US" altLang="en-US"/>
              <a:pPr>
                <a:spcBef>
                  <a:spcPct val="0"/>
                </a:spcBef>
              </a:pPr>
              <a:t>23</a:t>
            </a:fld>
            <a:endParaRPr lang="en-US" altLang="en-US"/>
          </a:p>
        </p:txBody>
      </p:sp>
      <p:sp>
        <p:nvSpPr>
          <p:cNvPr id="62466" name="Rectangle 2">
            <a:extLst>
              <a:ext uri="{FF2B5EF4-FFF2-40B4-BE49-F238E27FC236}">
                <a16:creationId xmlns:a16="http://schemas.microsoft.com/office/drawing/2014/main" id="{807FFBC5-7542-F148-AF79-A40DACDAE632}"/>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22C1726E-4776-D34C-950E-6ED4156253AE}"/>
              </a:ext>
            </a:extLst>
          </p:cNvPr>
          <p:cNvSpPr>
            <a:spLocks noGrp="1" noChangeArrowheads="1"/>
          </p:cNvSpPr>
          <p:nvPr>
            <p:ph type="body" idx="1"/>
          </p:nvPr>
        </p:nvSpPr>
        <p:spPr/>
        <p:txBody>
          <a:bodyPr/>
          <a:lstStyle/>
          <a:p>
            <a:pPr eaLnBrk="1" hangingPunct="1">
              <a:defRPr/>
            </a:pPr>
            <a:r>
              <a:rPr lang="en-US" sz="1100" b="1" dirty="0">
                <a:latin typeface="Arial" pitchFamily="34" charset="0"/>
              </a:rPr>
              <a:t>Guiding Principle #5</a:t>
            </a:r>
          </a:p>
          <a:p>
            <a:pPr eaLnBrk="1" hangingPunct="1">
              <a:defRPr/>
            </a:pPr>
            <a:r>
              <a:rPr lang="en-US" sz="1100" b="1" dirty="0">
                <a:latin typeface="Arial" pitchFamily="34" charset="0"/>
              </a:rPr>
              <a:t>Each resident will be provided with an oral health toolkit containing a daily mouth care card and supplies appropriate to their needs. </a:t>
            </a:r>
            <a:br>
              <a:rPr lang="en-US" sz="1100" b="1" dirty="0">
                <a:latin typeface="Arial" pitchFamily="34" charset="0"/>
              </a:rPr>
            </a:br>
            <a:endParaRPr lang="en-US" sz="1100" dirty="0">
              <a:latin typeface="Arial" pitchFamily="34" charset="0"/>
            </a:endParaRPr>
          </a:p>
          <a:p>
            <a:pPr marL="171450" indent="-171450" eaLnBrk="1" hangingPunct="1">
              <a:buFontTx/>
              <a:buChar char="•"/>
              <a:defRPr/>
            </a:pPr>
            <a:r>
              <a:rPr lang="en-US" sz="1100" dirty="0">
                <a:latin typeface="Arial" pitchFamily="34" charset="0"/>
              </a:rPr>
              <a:t>These resources will support care providers in the delivery of daily oral care</a:t>
            </a:r>
          </a:p>
          <a:p>
            <a:pPr marL="171450" indent="-171450" eaLnBrk="1" hangingPunct="1">
              <a:buFontTx/>
              <a:buChar char="•"/>
              <a:defRPr/>
            </a:pPr>
            <a:r>
              <a:rPr lang="en-US" sz="1100" dirty="0">
                <a:latin typeface="Arial" pitchFamily="34" charset="0"/>
              </a:rPr>
              <a:t>The toolkit will contain only </a:t>
            </a:r>
            <a:r>
              <a:rPr lang="en-US" sz="1100" b="1" dirty="0">
                <a:latin typeface="Arial" pitchFamily="34" charset="0"/>
              </a:rPr>
              <a:t>oral</a:t>
            </a:r>
            <a:r>
              <a:rPr lang="en-US" sz="1100" dirty="0">
                <a:latin typeface="Arial" pitchFamily="34" charset="0"/>
              </a:rPr>
              <a:t> care supplies</a:t>
            </a:r>
          </a:p>
          <a:p>
            <a:pPr marL="171450" indent="-171450" eaLnBrk="1" hangingPunct="1">
              <a:buFontTx/>
              <a:buChar char="•"/>
              <a:defRPr/>
            </a:pPr>
            <a:r>
              <a:rPr lang="en-US" sz="1100" dirty="0">
                <a:latin typeface="Arial" pitchFamily="34" charset="0"/>
              </a:rPr>
              <a:t>The mouth care card </a:t>
            </a:r>
            <a:r>
              <a:rPr lang="en-CA" sz="1100" dirty="0">
                <a:latin typeface="Arial" pitchFamily="34" charset="0"/>
              </a:rPr>
              <a:t>will outline details for each resident</a:t>
            </a:r>
            <a:r>
              <a:rPr lang="en-CA" altLang="en-US" sz="1100" dirty="0">
                <a:latin typeface="Arial" pitchFamily="34" charset="0"/>
              </a:rPr>
              <a:t>’</a:t>
            </a:r>
            <a:r>
              <a:rPr lang="en-CA" sz="1100" dirty="0">
                <a:latin typeface="Arial" pitchFamily="34" charset="0"/>
              </a:rPr>
              <a:t>s daily routine</a:t>
            </a:r>
            <a:endParaRPr lang="en-US" sz="1100" dirty="0">
              <a:latin typeface="Arial" pitchFamily="34" charset="0"/>
            </a:endParaRPr>
          </a:p>
          <a:p>
            <a:pPr marL="171450" indent="-171450" eaLnBrk="1" hangingPunct="1">
              <a:buFontTx/>
              <a:buChar char="•"/>
              <a:defRPr/>
            </a:pPr>
            <a:r>
              <a:rPr lang="en-US" sz="1100" dirty="0">
                <a:latin typeface="Arial" pitchFamily="34" charset="0"/>
              </a:rPr>
              <a:t>Care cards should be stored with or near the oral health toolkit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6133F70-C332-8347-B4AB-6F78F80513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EC8DFFC-2411-744D-A1A4-A2DD76F2663A}" type="slidenum">
              <a:rPr lang="en-US" altLang="en-US"/>
              <a:pPr>
                <a:spcBef>
                  <a:spcPct val="0"/>
                </a:spcBef>
              </a:pPr>
              <a:t>24</a:t>
            </a:fld>
            <a:endParaRPr lang="en-US" altLang="en-US"/>
          </a:p>
        </p:txBody>
      </p:sp>
      <p:sp>
        <p:nvSpPr>
          <p:cNvPr id="64514" name="Rectangle 2">
            <a:extLst>
              <a:ext uri="{FF2B5EF4-FFF2-40B4-BE49-F238E27FC236}">
                <a16:creationId xmlns:a16="http://schemas.microsoft.com/office/drawing/2014/main" id="{6417B1AD-AA7E-B340-820B-0EB331B765A6}"/>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7300F58-8F98-984B-8DD4-FB1661A5E0BE}"/>
              </a:ext>
            </a:extLst>
          </p:cNvPr>
          <p:cNvSpPr>
            <a:spLocks noGrp="1" noChangeArrowheads="1"/>
          </p:cNvSpPr>
          <p:nvPr>
            <p:ph type="body" idx="1"/>
          </p:nvPr>
        </p:nvSpPr>
        <p:spPr/>
        <p:txBody>
          <a:bodyPr/>
          <a:lstStyle/>
          <a:p>
            <a:pPr eaLnBrk="1" hangingPunct="1">
              <a:defRPr/>
            </a:pPr>
            <a:r>
              <a:rPr lang="en-US" sz="1100" b="1" dirty="0">
                <a:latin typeface="Arial" pitchFamily="34" charset="0"/>
              </a:rPr>
              <a:t>Guiding Principle #6</a:t>
            </a:r>
          </a:p>
          <a:p>
            <a:pPr eaLnBrk="1" hangingPunct="1">
              <a:defRPr/>
            </a:pPr>
            <a:r>
              <a:rPr lang="en-US" sz="1100" b="1" dirty="0">
                <a:latin typeface="Arial" pitchFamily="34" charset="0"/>
              </a:rPr>
              <a:t>Oral health will be monitored on a daily basis. Any oral health concerns will be reported in a timely manner.</a:t>
            </a:r>
            <a:endParaRPr lang="en-US" sz="1100" dirty="0">
              <a:latin typeface="Arial" pitchFamily="34" charset="0"/>
            </a:endParaRPr>
          </a:p>
          <a:p>
            <a:pPr marL="171450" indent="-171450" eaLnBrk="1" hangingPunct="1">
              <a:buFontTx/>
              <a:buChar char="•"/>
              <a:defRPr/>
            </a:pPr>
            <a:endParaRPr lang="en-US" sz="1100" dirty="0">
              <a:latin typeface="Arial" pitchFamily="34" charset="0"/>
            </a:endParaRPr>
          </a:p>
          <a:p>
            <a:pPr marL="171450" indent="-171450" eaLnBrk="1" hangingPunct="1">
              <a:buFontTx/>
              <a:buChar char="•"/>
              <a:defRPr/>
            </a:pPr>
            <a:r>
              <a:rPr lang="en-US" sz="1100" dirty="0">
                <a:latin typeface="Arial" pitchFamily="34" charset="0"/>
              </a:rPr>
              <a:t>Daily assessments by care providers do no</a:t>
            </a:r>
            <a:r>
              <a:rPr lang="en-US" altLang="ja-JP" sz="1100" dirty="0">
                <a:latin typeface="Arial" pitchFamily="34" charset="0"/>
              </a:rPr>
              <a:t>t need to be time consuming. Care providers should LOOK, FEEL and TELL </a:t>
            </a:r>
          </a:p>
          <a:p>
            <a:pPr marL="171450" indent="-171450" eaLnBrk="1" hangingPunct="1">
              <a:buFontTx/>
              <a:buChar char="•"/>
              <a:defRPr/>
            </a:pPr>
            <a:r>
              <a:rPr lang="en-US" altLang="ja-JP" sz="1100" dirty="0">
                <a:latin typeface="Arial" pitchFamily="34" charset="0"/>
              </a:rPr>
              <a:t>Any abnormalities should be noted on the daily assessment form.</a:t>
            </a:r>
          </a:p>
          <a:p>
            <a:pPr marL="171450" indent="-171450" eaLnBrk="1" hangingPunct="1">
              <a:buFontTx/>
              <a:buChar char="•"/>
              <a:defRPr/>
            </a:pPr>
            <a:r>
              <a:rPr lang="en-US" sz="1100" dirty="0">
                <a:latin typeface="Arial" pitchFamily="34" charset="0"/>
              </a:rPr>
              <a:t>Assessments should be completed before oral care is provided.</a:t>
            </a:r>
          </a:p>
          <a:p>
            <a:pPr marL="171450" indent="-171450" eaLnBrk="1" hangingPunct="1">
              <a:buFontTx/>
              <a:buChar char="•"/>
              <a:defRPr/>
            </a:pPr>
            <a:r>
              <a:rPr lang="en-US" sz="1100" dirty="0">
                <a:latin typeface="Arial" pitchFamily="34" charset="0"/>
              </a:rPr>
              <a:t>Any concerns should be reported to a supervisor before the end of shift.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12125B78-AD8C-CB46-9718-DEFB15FF2A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B99D807-B670-174C-8ACF-E4B00127EDD5}" type="slidenum">
              <a:rPr lang="en-US" altLang="en-US"/>
              <a:pPr>
                <a:spcBef>
                  <a:spcPct val="0"/>
                </a:spcBef>
              </a:pPr>
              <a:t>25</a:t>
            </a:fld>
            <a:endParaRPr lang="en-US" altLang="en-US"/>
          </a:p>
        </p:txBody>
      </p:sp>
      <p:sp>
        <p:nvSpPr>
          <p:cNvPr id="66562" name="Rectangle 2">
            <a:extLst>
              <a:ext uri="{FF2B5EF4-FFF2-40B4-BE49-F238E27FC236}">
                <a16:creationId xmlns:a16="http://schemas.microsoft.com/office/drawing/2014/main" id="{4DAC9608-8E25-3545-B1B1-B94C7F7AFE8A}"/>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B155D399-8416-C044-84C7-4D25EAE2B1D5}"/>
              </a:ext>
            </a:extLst>
          </p:cNvPr>
          <p:cNvSpPr>
            <a:spLocks noGrp="1" noChangeArrowheads="1"/>
          </p:cNvSpPr>
          <p:nvPr>
            <p:ph type="body" idx="1"/>
          </p:nvPr>
        </p:nvSpPr>
        <p:spPr/>
        <p:txBody>
          <a:bodyPr/>
          <a:lstStyle/>
          <a:p>
            <a:pPr eaLnBrk="1" hangingPunct="1">
              <a:defRPr/>
            </a:pPr>
            <a:r>
              <a:rPr lang="en-US" sz="1100" b="1" dirty="0">
                <a:ea typeface="ＭＳ Ｐゴシック" charset="0"/>
              </a:rPr>
              <a:t>Guiding Principle #7</a:t>
            </a:r>
          </a:p>
          <a:p>
            <a:pPr eaLnBrk="1" hangingPunct="1">
              <a:defRPr/>
            </a:pPr>
            <a:r>
              <a:rPr lang="en-US" sz="1100" b="1" dirty="0">
                <a:ea typeface="ＭＳ Ｐゴシック" charset="0"/>
              </a:rPr>
              <a:t>Nursing staff and care providers will remain up to date on current accepted mouth care practices and will receive a minimum of one continuing education session on mouth care practices in every two year period.</a:t>
            </a:r>
          </a:p>
          <a:p>
            <a:pPr eaLnBrk="1" hangingPunct="1">
              <a:buFont typeface="Arial"/>
              <a:buNone/>
              <a:defRPr/>
            </a:pPr>
            <a:endParaRPr lang="en-US" sz="1100" dirty="0">
              <a:ea typeface="ＭＳ Ｐゴシック" charset="0"/>
              <a:cs typeface="+mn-cs"/>
            </a:endParaRPr>
          </a:p>
          <a:p>
            <a:pPr marL="171450" indent="-171450" eaLnBrk="1" hangingPunct="1">
              <a:buFont typeface="Arial"/>
              <a:buChar char="•"/>
              <a:defRPr/>
            </a:pPr>
            <a:r>
              <a:rPr lang="en-US" sz="1100" dirty="0">
                <a:ea typeface="ＭＳ Ｐゴシック" charset="0"/>
                <a:cs typeface="+mn-cs"/>
              </a:rPr>
              <a:t>This is a suggestion for the frequency of oral health education for staff. </a:t>
            </a:r>
          </a:p>
          <a:p>
            <a:pPr marL="171450" indent="-171450" eaLnBrk="1" hangingPunct="1">
              <a:buFont typeface="Arial"/>
              <a:buChar char="•"/>
              <a:defRPr/>
            </a:pPr>
            <a:r>
              <a:rPr lang="en-US" sz="1100" dirty="0">
                <a:ea typeface="ＭＳ Ｐゴシック" charset="0"/>
                <a:cs typeface="+mn-cs"/>
              </a:rPr>
              <a:t>Oral care best practices may change over time and it is important for nursing staff and care providers to be up to date.</a:t>
            </a:r>
          </a:p>
          <a:p>
            <a:pPr marL="171450" indent="-171450" eaLnBrk="1" hangingPunct="1">
              <a:buFont typeface="Arial"/>
              <a:buChar char="•"/>
              <a:defRPr/>
            </a:pPr>
            <a:r>
              <a:rPr lang="en-US" sz="1100" b="1" dirty="0">
                <a:ea typeface="ＭＳ Ｐゴシック" charset="0"/>
                <a:cs typeface="+mn-cs"/>
              </a:rPr>
              <a:t>IDEAS:</a:t>
            </a:r>
          </a:p>
          <a:p>
            <a:pPr marL="628650" lvl="1" indent="-171450" eaLnBrk="1" hangingPunct="1">
              <a:buFont typeface="Arial"/>
              <a:buChar char="•"/>
              <a:defRPr/>
            </a:pPr>
            <a:r>
              <a:rPr lang="en-US" sz="1100" i="1" dirty="0">
                <a:ea typeface="ＭＳ Ｐゴシック" charset="0"/>
              </a:rPr>
              <a:t>invite dental/ dental hygiene/ dental assisting students in for continuing education sessions</a:t>
            </a:r>
          </a:p>
          <a:p>
            <a:pPr marL="628650" lvl="1" indent="-171450" eaLnBrk="1" hangingPunct="1">
              <a:buFont typeface="Arial"/>
              <a:buChar char="•"/>
              <a:defRPr/>
            </a:pPr>
            <a:r>
              <a:rPr lang="en-US" sz="1100" i="1" dirty="0">
                <a:ea typeface="ＭＳ Ｐゴシック" charset="0"/>
              </a:rPr>
              <a:t>Check for new resource materials through the internet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5">
            <a:extLst>
              <a:ext uri="{FF2B5EF4-FFF2-40B4-BE49-F238E27FC236}">
                <a16:creationId xmlns:a16="http://schemas.microsoft.com/office/drawing/2014/main" id="{50305862-1ED3-1848-AF4D-ADA1BCE69203}"/>
              </a:ext>
            </a:extLst>
          </p:cNvPr>
          <p:cNvSpPr txBox="1">
            <a:spLocks noGrp="1" noChangeArrowheads="1"/>
          </p:cNvSpPr>
          <p:nvPr/>
        </p:nvSpPr>
        <p:spPr bwMode="auto">
          <a:xfrm>
            <a:off x="5191125" y="8820150"/>
            <a:ext cx="16652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3" rIns="91423" bIns="45713" anchor="b"/>
          <a:lstStyle>
            <a:lvl1pPr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ED7D177D-6B70-3745-A1A7-8438D275479F}" type="slidenum">
              <a:rPr lang="en-CA" altLang="en-US"/>
              <a:pPr algn="r" eaLnBrk="1" hangingPunct="1">
                <a:spcBef>
                  <a:spcPct val="0"/>
                </a:spcBef>
              </a:pPr>
              <a:t>26</a:t>
            </a:fld>
            <a:endParaRPr lang="en-CA" altLang="en-US"/>
          </a:p>
        </p:txBody>
      </p:sp>
      <p:sp>
        <p:nvSpPr>
          <p:cNvPr id="161798" name="Rectangle 5">
            <a:extLst>
              <a:ext uri="{FF2B5EF4-FFF2-40B4-BE49-F238E27FC236}">
                <a16:creationId xmlns:a16="http://schemas.microsoft.com/office/drawing/2014/main" id="{89101389-17E3-3446-B1CA-AAD50F9C560D}"/>
              </a:ext>
            </a:extLst>
          </p:cNvPr>
          <p:cNvSpPr>
            <a:spLocks noGrp="1" noChangeArrowheads="1"/>
          </p:cNvSpPr>
          <p:nvPr>
            <p:ph type="body"/>
          </p:nvPr>
        </p:nvSpPr>
        <p:spPr>
          <a:xfrm>
            <a:off x="765175" y="3092450"/>
            <a:ext cx="5327650" cy="4106863"/>
          </a:xfrm>
          <a:ln>
            <a:miter lim="800000"/>
            <a:headEnd/>
            <a:tailEnd/>
          </a:ln>
        </p:spPr>
        <p:txBody>
          <a:bodyPr lIns="89723" tIns="44862" rIns="89723" bIns="44862"/>
          <a:lstStyle/>
          <a:p>
            <a:pPr marL="182880" lvl="1">
              <a:spcBef>
                <a:spcPct val="20000"/>
              </a:spcBef>
              <a:buFont typeface="Arial" pitchFamily="34" charset="0"/>
              <a:buNone/>
              <a:defRPr/>
            </a:pPr>
            <a:r>
              <a:rPr lang="en-US" sz="1100" b="1" kern="0" dirty="0">
                <a:latin typeface="Arial" pitchFamily="34" charset="0"/>
                <a:ea typeface="ＭＳ Ｐゴシック" charset="0"/>
                <a:cs typeface="Arial" pitchFamily="34" charset="0"/>
              </a:rPr>
              <a:t>Every resident will receive:</a:t>
            </a:r>
            <a:br>
              <a:rPr lang="en-US" sz="1100" b="1" kern="0" dirty="0">
                <a:ea typeface="ＭＳ Ｐゴシック" charset="0"/>
              </a:rPr>
            </a:br>
            <a:endParaRPr lang="en-US" sz="1100" kern="0" dirty="0">
              <a:ea typeface="ＭＳ Ｐゴシック" charset="0"/>
            </a:endParaRPr>
          </a:p>
          <a:p>
            <a:pPr lvl="1" indent="-274320">
              <a:spcBef>
                <a:spcPct val="20000"/>
              </a:spcBef>
              <a:buFont typeface="Arial" pitchFamily="34" charset="0"/>
              <a:buChar char="•"/>
              <a:defRPr/>
            </a:pPr>
            <a:r>
              <a:rPr lang="en-US" sz="1100" kern="0" dirty="0">
                <a:ea typeface="ＭＳ Ｐゴシック" charset="0"/>
              </a:rPr>
              <a:t>An oral health assessment within three weeks of admission and annually thereafter (unless more frequent assessments are indicated). </a:t>
            </a:r>
            <a:br>
              <a:rPr lang="en-US" sz="1100" kern="0" dirty="0">
                <a:ea typeface="ＭＳ Ｐゴシック" charset="0"/>
              </a:rPr>
            </a:br>
            <a:endParaRPr lang="en-US" sz="1100" kern="0" dirty="0">
              <a:ea typeface="ＭＳ Ｐゴシック" charset="0"/>
            </a:endParaRPr>
          </a:p>
          <a:p>
            <a:pPr lvl="1" indent="-274320">
              <a:spcBef>
                <a:spcPct val="20000"/>
              </a:spcBef>
              <a:buFont typeface="Arial" pitchFamily="34" charset="0"/>
              <a:buChar char="•"/>
              <a:defRPr/>
            </a:pPr>
            <a:r>
              <a:rPr lang="en-US" sz="1100" kern="0" dirty="0">
                <a:ea typeface="ＭＳ Ｐゴシック" charset="0"/>
              </a:rPr>
              <a:t>A personalized oral care plan will be developed, and updated after each assessment.</a:t>
            </a:r>
            <a:br>
              <a:rPr lang="en-US" sz="1100" kern="0" dirty="0">
                <a:ea typeface="ＭＳ Ｐゴシック" charset="0"/>
              </a:rPr>
            </a:br>
            <a:endParaRPr lang="en-US" sz="1100" kern="0" dirty="0">
              <a:ea typeface="ＭＳ Ｐゴシック" charset="0"/>
            </a:endParaRPr>
          </a:p>
          <a:p>
            <a:pPr lvl="1" indent="-274320">
              <a:spcBef>
                <a:spcPct val="20000"/>
              </a:spcBef>
              <a:buFont typeface="Arial" pitchFamily="34" charset="0"/>
              <a:buChar char="•"/>
              <a:defRPr/>
            </a:pPr>
            <a:r>
              <a:rPr lang="en-US" sz="1100" kern="0" dirty="0">
                <a:ea typeface="ＭＳ Ｐゴシック" charset="0"/>
              </a:rPr>
              <a:t>Review and discussion of their oral care plan at annual care conferences.</a:t>
            </a:r>
            <a:br>
              <a:rPr lang="en-US" sz="1100" kern="0" dirty="0">
                <a:ea typeface="ＭＳ Ｐゴシック" charset="0"/>
              </a:rPr>
            </a:br>
            <a:endParaRPr lang="en-US" sz="1100" kern="0" dirty="0">
              <a:ea typeface="ＭＳ Ｐゴシック" charset="0"/>
            </a:endParaRPr>
          </a:p>
          <a:p>
            <a:pPr lvl="1" indent="-274320">
              <a:spcBef>
                <a:spcPct val="20000"/>
              </a:spcBef>
              <a:buFont typeface="Arial" pitchFamily="34" charset="0"/>
              <a:buChar char="•"/>
              <a:defRPr/>
            </a:pPr>
            <a:r>
              <a:rPr lang="en-US" sz="1100" kern="0" dirty="0">
                <a:ea typeface="ＭＳ Ｐゴシック" charset="0"/>
              </a:rPr>
              <a:t>To be provided with an oral health toolkit to house their personal oral care supplies and a daily mouth care card.</a:t>
            </a:r>
          </a:p>
          <a:p>
            <a:pPr eaLnBrk="1" hangingPunct="1">
              <a:defRPr/>
            </a:pPr>
            <a:endParaRPr lang="en-US" sz="1100" dirty="0">
              <a:ea typeface="ＭＳ Ｐゴシック" charset="0"/>
              <a:cs typeface="+mn-cs"/>
            </a:endParaRPr>
          </a:p>
        </p:txBody>
      </p:sp>
      <p:sp>
        <p:nvSpPr>
          <p:cNvPr id="68612" name="Rectangle 2">
            <a:extLst>
              <a:ext uri="{FF2B5EF4-FFF2-40B4-BE49-F238E27FC236}">
                <a16:creationId xmlns:a16="http://schemas.microsoft.com/office/drawing/2014/main" id="{2A24D6C9-1390-8642-BEDE-62662245B44B}"/>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5">
            <a:extLst>
              <a:ext uri="{FF2B5EF4-FFF2-40B4-BE49-F238E27FC236}">
                <a16:creationId xmlns:a16="http://schemas.microsoft.com/office/drawing/2014/main" id="{062830F3-D11F-154C-B6C1-41F81983AADC}"/>
              </a:ext>
            </a:extLst>
          </p:cNvPr>
          <p:cNvSpPr txBox="1">
            <a:spLocks noGrp="1" noChangeArrowheads="1"/>
          </p:cNvSpPr>
          <p:nvPr/>
        </p:nvSpPr>
        <p:spPr bwMode="auto">
          <a:xfrm>
            <a:off x="5191125" y="8820150"/>
            <a:ext cx="16652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3" rIns="91423" bIns="45713" anchor="b"/>
          <a:lstStyle>
            <a:lvl1pPr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AB4B16EE-DC67-C348-AE33-1932E3A0ED2C}" type="slidenum">
              <a:rPr lang="en-CA" altLang="en-US"/>
              <a:pPr algn="r" eaLnBrk="1" hangingPunct="1">
                <a:spcBef>
                  <a:spcPct val="0"/>
                </a:spcBef>
              </a:pPr>
              <a:t>27</a:t>
            </a:fld>
            <a:endParaRPr lang="en-CA" altLang="en-US"/>
          </a:p>
        </p:txBody>
      </p:sp>
      <p:sp>
        <p:nvSpPr>
          <p:cNvPr id="70659" name="Rectangle 5">
            <a:extLst>
              <a:ext uri="{FF2B5EF4-FFF2-40B4-BE49-F238E27FC236}">
                <a16:creationId xmlns:a16="http://schemas.microsoft.com/office/drawing/2014/main" id="{1B55971E-2736-1D4A-BFF3-FCC98592DE0F}"/>
              </a:ext>
            </a:extLst>
          </p:cNvPr>
          <p:cNvSpPr>
            <a:spLocks noGrp="1" noChangeArrowheads="1"/>
          </p:cNvSpPr>
          <p:nvPr>
            <p:ph type="body"/>
          </p:nvPr>
        </p:nvSpPr>
        <p:spPr>
          <a:xfrm>
            <a:off x="692150" y="4284663"/>
            <a:ext cx="5327650"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171450" indent="-171450" eaLnBrk="1" hangingPunct="1">
              <a:buFontTx/>
              <a:buChar char="•"/>
            </a:pPr>
            <a:r>
              <a:rPr lang="en-US" altLang="en-US" sz="1100">
                <a:latin typeface="Arial" panose="020B0604020202020204" pitchFamily="34" charset="0"/>
              </a:rPr>
              <a:t>This is a visual representation of how the oral care program can be put into action </a:t>
            </a:r>
          </a:p>
          <a:p>
            <a:pPr marL="171450" indent="-171450" eaLnBrk="1" hangingPunct="1">
              <a:buFontTx/>
              <a:buChar char="•"/>
            </a:pPr>
            <a:r>
              <a:rPr lang="en-US" altLang="en-US" sz="1100">
                <a:latin typeface="Arial" panose="020B0604020202020204" pitchFamily="34" charset="0"/>
              </a:rPr>
              <a:t>You can see all of the possible pathways a resident may travel depending upon the results of their oral health assessment</a:t>
            </a:r>
          </a:p>
          <a:p>
            <a:pPr lvl="1" eaLnBrk="1" hangingPunct="1"/>
            <a:r>
              <a:rPr lang="en-US" altLang="en-US" sz="1100" b="1" i="1">
                <a:latin typeface="Arial" panose="020B0604020202020204" pitchFamily="34" charset="0"/>
              </a:rPr>
              <a:t>For example, </a:t>
            </a:r>
            <a:r>
              <a:rPr lang="en-US" altLang="en-US" sz="1100" i="1">
                <a:latin typeface="Arial" panose="020B0604020202020204" pitchFamily="34" charset="0"/>
              </a:rPr>
              <a:t>Mrs. Smith enters your facility and has an Oral Health Assessment completed her second week. Her assessment indicates that she needs her dentures to be labeled and should be referred to a dental professional to address an unhealthy score in the saliva category (i.e. she is suffering with a very dry mouth). Her family makes arrangements and she is able to see a dentist a month later. The dentist indicates she would benefit from the use of dry mouth toothpaste and saliva substitutes. Her denture is labeled. She is reassessed using the Oral Health Assessment Tool. This time her score indicates minimal oral health concerns. The use of dry mouth products is noted in her oral care plan. Mrs. Smith has her daily oral care carried out as outlined in her oral care plan and does not need to be reassessed until her scheduled annual assessment (which should occur two weeks before her annual care conference). </a:t>
            </a:r>
          </a:p>
          <a:p>
            <a:pPr marL="171450" indent="-171450" eaLnBrk="1" hangingPunct="1">
              <a:buFontTx/>
              <a:buChar char="-"/>
            </a:pPr>
            <a:endParaRPr lang="en-US" altLang="en-US">
              <a:latin typeface="Arial" panose="020B0604020202020204" pitchFamily="34" charset="0"/>
            </a:endParaRPr>
          </a:p>
        </p:txBody>
      </p:sp>
      <p:sp>
        <p:nvSpPr>
          <p:cNvPr id="70660" name="Rectangle 2">
            <a:extLst>
              <a:ext uri="{FF2B5EF4-FFF2-40B4-BE49-F238E27FC236}">
                <a16:creationId xmlns:a16="http://schemas.microsoft.com/office/drawing/2014/main" id="{00505117-C787-CF45-B922-CAA7DD115727}"/>
              </a:ext>
            </a:extLst>
          </p:cNvPr>
          <p:cNvSpPr>
            <a:spLocks noGrp="1" noRot="1" noChangeAspect="1" noChangeArrowheads="1" noTextEdit="1"/>
          </p:cNvSpPr>
          <p:nvPr>
            <p:ph type="sldImg" idx="2"/>
          </p:nvPr>
        </p:nvSpPr>
        <p:spPr>
          <a:xfrm>
            <a:off x="1052513" y="395288"/>
            <a:ext cx="4414837" cy="3311525"/>
          </a:xfrm>
          <a:solidFill>
            <a:srgbClr val="FFFFFF"/>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D6FAEB4-926D-614B-A653-F9A8374B20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07D7D8B-7F08-354D-8DCB-D8EF2FAA6495}" type="slidenum">
              <a:rPr lang="en-US" altLang="en-US"/>
              <a:pPr>
                <a:spcBef>
                  <a:spcPct val="0"/>
                </a:spcBef>
              </a:pPr>
              <a:t>28</a:t>
            </a:fld>
            <a:endParaRPr lang="en-US" altLang="en-US"/>
          </a:p>
        </p:txBody>
      </p:sp>
      <p:sp>
        <p:nvSpPr>
          <p:cNvPr id="72706" name="Rectangle 2">
            <a:extLst>
              <a:ext uri="{FF2B5EF4-FFF2-40B4-BE49-F238E27FC236}">
                <a16:creationId xmlns:a16="http://schemas.microsoft.com/office/drawing/2014/main" id="{9C9D4E68-3906-B546-B54A-F6030E3F8C6D}"/>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C3F1935C-ACB4-1E43-8D4E-2D1CE01065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a:latin typeface="Arial" panose="020B0604020202020204" pitchFamily="34" charset="0"/>
              </a:rPr>
              <a:t>The role of the Nurse Manager or RN is to:</a:t>
            </a:r>
            <a:endParaRPr lang="en-US" altLang="en-US">
              <a:latin typeface="Arial" panose="020B0604020202020204" pitchFamily="34" charset="0"/>
            </a:endParaRPr>
          </a:p>
          <a:p>
            <a:pPr eaLnBrk="1" hangingPunct="1">
              <a:lnSpc>
                <a:spcPct val="90000"/>
              </a:lnSpc>
              <a:buFontTx/>
              <a:buChar char="•"/>
            </a:pPr>
            <a:r>
              <a:rPr lang="en-US" altLang="en-US">
                <a:latin typeface="Arial" panose="020B0604020202020204" pitchFamily="34" charset="0"/>
              </a:rPr>
              <a:t>Complete oral health assessments</a:t>
            </a:r>
            <a:endParaRPr lang="en-US" altLang="en-US" sz="800">
              <a:latin typeface="Arial" panose="020B0604020202020204" pitchFamily="34" charset="0"/>
            </a:endParaRPr>
          </a:p>
          <a:p>
            <a:pPr eaLnBrk="1" hangingPunct="1">
              <a:lnSpc>
                <a:spcPct val="90000"/>
              </a:lnSpc>
              <a:buFontTx/>
              <a:buChar char="•"/>
            </a:pPr>
            <a:r>
              <a:rPr lang="en-US" altLang="en-US">
                <a:latin typeface="Arial" panose="020B0604020202020204" pitchFamily="34" charset="0"/>
              </a:rPr>
              <a:t>Orient new staff on oral health best practices</a:t>
            </a:r>
            <a:endParaRPr lang="en-US" altLang="en-US" sz="800">
              <a:latin typeface="Arial" panose="020B0604020202020204" pitchFamily="34" charset="0"/>
            </a:endParaRPr>
          </a:p>
          <a:p>
            <a:pPr eaLnBrk="1" hangingPunct="1">
              <a:lnSpc>
                <a:spcPct val="90000"/>
              </a:lnSpc>
              <a:buFontTx/>
              <a:buChar char="•"/>
            </a:pPr>
            <a:r>
              <a:rPr lang="en-US" altLang="en-US">
                <a:latin typeface="Arial" panose="020B0604020202020204" pitchFamily="34" charset="0"/>
              </a:rPr>
              <a:t>Arrange continuing education sessions on oral care</a:t>
            </a:r>
            <a:endParaRPr lang="en-US" altLang="en-US" sz="800">
              <a:latin typeface="Arial" panose="020B0604020202020204" pitchFamily="34" charset="0"/>
            </a:endParaRPr>
          </a:p>
          <a:p>
            <a:pPr eaLnBrk="1" hangingPunct="1">
              <a:lnSpc>
                <a:spcPct val="90000"/>
              </a:lnSpc>
              <a:buFontTx/>
              <a:buChar char="•"/>
            </a:pPr>
            <a:r>
              <a:rPr lang="en-US" altLang="en-US">
                <a:latin typeface="Arial" panose="020B0604020202020204" pitchFamily="34" charset="0"/>
              </a:rPr>
              <a:t>Arrange for residents to see oral health professional (with assistance of family)</a:t>
            </a:r>
            <a:endParaRPr lang="en-US" altLang="en-US" sz="800">
              <a:latin typeface="Arial" panose="020B0604020202020204" pitchFamily="34" charset="0"/>
            </a:endParaRPr>
          </a:p>
          <a:p>
            <a:pPr eaLnBrk="1" hangingPunct="1">
              <a:lnSpc>
                <a:spcPct val="90000"/>
              </a:lnSpc>
              <a:buFontTx/>
              <a:buChar char="•"/>
            </a:pPr>
            <a:r>
              <a:rPr lang="en-US" altLang="en-US">
                <a:latin typeface="Arial" panose="020B0604020202020204" pitchFamily="34" charset="0"/>
              </a:rPr>
              <a:t>Designate and support an Oral Health </a:t>
            </a:r>
            <a:r>
              <a:rPr lang="ja-JP" altLang="en-US">
                <a:latin typeface="Arial" panose="020B0604020202020204" pitchFamily="34" charset="0"/>
              </a:rPr>
              <a:t>“</a:t>
            </a:r>
            <a:r>
              <a:rPr lang="en-US" altLang="ja-JP">
                <a:latin typeface="Arial" panose="020B0604020202020204" pitchFamily="34" charset="0"/>
              </a:rPr>
              <a:t>Champion</a:t>
            </a:r>
            <a:r>
              <a:rPr lang="ja-JP" altLang="en-US">
                <a:latin typeface="Arial" panose="020B0604020202020204" pitchFamily="34" charset="0"/>
              </a:rPr>
              <a:t>”</a:t>
            </a:r>
            <a:r>
              <a:rPr lang="en-US" altLang="ja-JP">
                <a:latin typeface="Arial" panose="020B0604020202020204" pitchFamily="34" charset="0"/>
              </a:rPr>
              <a:t>*</a:t>
            </a:r>
          </a:p>
          <a:p>
            <a:pPr marL="628650" lvl="1" indent="-171450" eaLnBrk="1" hangingPunct="1">
              <a:lnSpc>
                <a:spcPct val="90000"/>
              </a:lnSpc>
              <a:buFontTx/>
              <a:buChar char="•"/>
            </a:pPr>
            <a:r>
              <a:rPr lang="en-US" altLang="en-US" i="1">
                <a:latin typeface="Arial" panose="020B0604020202020204" pitchFamily="34" charset="0"/>
              </a:rPr>
              <a:t>The role of the champion is discussed on the next slide.</a:t>
            </a:r>
          </a:p>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E37393CD-D645-3A45-BDF0-A7660FB3C6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8F5DDCE-5263-1D4C-9F64-9460454D902E}" type="slidenum">
              <a:rPr lang="en-US" altLang="en-US"/>
              <a:pPr>
                <a:spcBef>
                  <a:spcPct val="0"/>
                </a:spcBef>
              </a:pPr>
              <a:t>29</a:t>
            </a:fld>
            <a:endParaRPr lang="en-US" altLang="en-US"/>
          </a:p>
        </p:txBody>
      </p:sp>
      <p:sp>
        <p:nvSpPr>
          <p:cNvPr id="74754" name="Rectangle 2">
            <a:extLst>
              <a:ext uri="{FF2B5EF4-FFF2-40B4-BE49-F238E27FC236}">
                <a16:creationId xmlns:a16="http://schemas.microsoft.com/office/drawing/2014/main" id="{105257F2-BB60-024D-AB60-01D74C701568}"/>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42E879AD-E7E1-9A44-9A6D-A9879018A6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z="1100">
                <a:latin typeface="Arial" panose="020B0604020202020204" pitchFamily="34" charset="0"/>
                <a:cs typeface="Arial" panose="020B0604020202020204" pitchFamily="34" charset="0"/>
              </a:rPr>
              <a:t>In the </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Brushing Up on Mouth Care</a:t>
            </a:r>
            <a:r>
              <a:rPr lang="ja-JP" altLang="en-US" sz="1100">
                <a:latin typeface="Arial" panose="020B0604020202020204" pitchFamily="34" charset="0"/>
                <a:cs typeface="Arial" panose="020B0604020202020204" pitchFamily="34" charset="0"/>
              </a:rPr>
              <a:t>’</a:t>
            </a:r>
            <a:r>
              <a:rPr lang="en-CA" altLang="ja-JP" sz="1100">
                <a:latin typeface="Arial" panose="020B0604020202020204" pitchFamily="34" charset="0"/>
                <a:cs typeface="Arial" panose="020B0604020202020204" pitchFamily="34" charset="0"/>
              </a:rPr>
              <a:t>research</a:t>
            </a:r>
            <a:r>
              <a:rPr lang="en-US" altLang="ja-JP" sz="1100">
                <a:latin typeface="Arial" panose="020B0604020202020204" pitchFamily="34" charset="0"/>
                <a:cs typeface="Arial" panose="020B0604020202020204" pitchFamily="34" charset="0"/>
              </a:rPr>
              <a:t> project it was found that the upkeep of an oral care program was greatly enhanced when an oral care champion was in place. The champion is responsible for the upkeep of the oral health program by ensuring that residents</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have a care card appropriate for their needs, that residents</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toolkits are stocked, cleaned and maintained. The champion would also ensure that each resident’s oral care supplies are labeled and that toothbrushes are replaced regularly.</a:t>
            </a:r>
          </a:p>
          <a:p>
            <a:pPr marL="171450" indent="-171450" eaLnBrk="1" hangingPunct="1">
              <a:buFontTx/>
              <a:buChar char="•"/>
            </a:pPr>
            <a:r>
              <a:rPr lang="en-US" altLang="en-US" sz="1100">
                <a:latin typeface="Arial" panose="020B0604020202020204" pitchFamily="34" charset="0"/>
                <a:cs typeface="Arial" panose="020B0604020202020204" pitchFamily="34" charset="0"/>
              </a:rPr>
              <a:t>The champion can be any care provider who is keen and interested in oral health. Some long-term care facilities may choose to rotate responsibilities of the oral care champion.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C7C13AF5-FFC8-2B47-8341-A97A445B83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8B4D8B3-1482-8A44-B508-A5D7C12A94EF}" type="slidenum">
              <a:rPr lang="en-US" altLang="en-US"/>
              <a:pPr>
                <a:spcBef>
                  <a:spcPct val="0"/>
                </a:spcBef>
              </a:pPr>
              <a:t>3</a:t>
            </a:fld>
            <a:endParaRPr lang="en-US" altLang="en-US"/>
          </a:p>
        </p:txBody>
      </p:sp>
      <p:sp>
        <p:nvSpPr>
          <p:cNvPr id="21506" name="Rectangle 2">
            <a:extLst>
              <a:ext uri="{FF2B5EF4-FFF2-40B4-BE49-F238E27FC236}">
                <a16:creationId xmlns:a16="http://schemas.microsoft.com/office/drawing/2014/main" id="{922391D2-7687-8648-9996-CA7C129A13FC}"/>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077AA5F1-1B38-F74E-BF4E-3F0930E621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latin typeface="Arial" panose="020B0604020202020204" pitchFamily="34" charset="0"/>
                <a:cs typeface="Arial" panose="020B0604020202020204" pitchFamily="34" charset="0"/>
              </a:rPr>
              <a:t>The ‘Brushing Up on Mouth Care’ program was developed through a research project at Dalhousie University (Faculty of Dentistry and the Atlantic Health Promotion Research Centre) and Capital District Health Authority. </a:t>
            </a:r>
          </a:p>
          <a:p>
            <a:pPr eaLnBrk="1" hangingPunct="1"/>
            <a:endParaRPr lang="en-US" altLang="en-US" sz="1100">
              <a:latin typeface="Arial" panose="020B0604020202020204" pitchFamily="34" charset="0"/>
              <a:cs typeface="Arial" panose="020B0604020202020204" pitchFamily="34" charset="0"/>
            </a:endParaRPr>
          </a:p>
          <a:p>
            <a:r>
              <a:rPr lang="en-US" altLang="en-US" sz="1100">
                <a:latin typeface="Arial" panose="020B0604020202020204" pitchFamily="34" charset="0"/>
                <a:cs typeface="Arial" panose="020B0604020202020204" pitchFamily="34" charset="0"/>
              </a:rPr>
              <a:t>To carry out this research project, researchers worked in partnership with personal care providers, nurse managers and directors of care from three long-term care facilities in rural Nova Scotia.  Together, the partners planned, developed, implemented and evaluated a daily oral care program for these facilities. The user-friendly resources that were created to educate and support personal care providers provide the basis for the ‘Brushing Up on Mouth Care’ program.</a:t>
            </a:r>
          </a:p>
          <a:p>
            <a:endParaRPr lang="en-US" altLang="en-US" sz="1100">
              <a:latin typeface="Arial" panose="020B0604020202020204" pitchFamily="34" charset="0"/>
              <a:cs typeface="Arial" panose="020B0604020202020204" pitchFamily="34" charset="0"/>
            </a:endParaRPr>
          </a:p>
          <a:p>
            <a:pPr eaLnBrk="1" hangingPunct="1"/>
            <a:r>
              <a:rPr lang="en-US" altLang="en-US" sz="1100">
                <a:latin typeface="Arial" panose="020B0604020202020204" pitchFamily="34" charset="0"/>
                <a:cs typeface="Arial" panose="020B0604020202020204" pitchFamily="34" charset="0"/>
              </a:rPr>
              <a:t>This model provides a guide to the </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Brushing Up on Mouth Care</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education program. The overall objective of this program is to provide optimal mouth care for older adults who require assistance with personal care in both long term care and at home. </a:t>
            </a:r>
            <a:r>
              <a:rPr lang="en-US"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Brushing Up on Mouth Care</a:t>
            </a:r>
            <a:r>
              <a:rPr lang="en-US"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focuses on assessment, care planning, education and resources. These four themes have come up throughout the various education sessions. </a:t>
            </a: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11EA0CF8-B9B8-A847-8E4D-98AD21D184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544F52DB-790C-DF44-9C83-F9726B579453}" type="slidenum">
              <a:rPr lang="en-US" altLang="en-US"/>
              <a:pPr>
                <a:spcBef>
                  <a:spcPct val="0"/>
                </a:spcBef>
              </a:pPr>
              <a:t>30</a:t>
            </a:fld>
            <a:endParaRPr lang="en-US" altLang="en-US"/>
          </a:p>
        </p:txBody>
      </p:sp>
      <p:sp>
        <p:nvSpPr>
          <p:cNvPr id="76802" name="Rectangle 2">
            <a:extLst>
              <a:ext uri="{FF2B5EF4-FFF2-40B4-BE49-F238E27FC236}">
                <a16:creationId xmlns:a16="http://schemas.microsoft.com/office/drawing/2014/main" id="{DABA4086-489D-044B-B4B8-82BD94E38DA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6CF2B922-2D6F-684E-B945-4F92EC21D0C3}"/>
              </a:ext>
            </a:extLst>
          </p:cNvPr>
          <p:cNvSpPr>
            <a:spLocks noGrp="1" noChangeArrowheads="1"/>
          </p:cNvSpPr>
          <p:nvPr>
            <p:ph type="body" idx="1"/>
          </p:nvPr>
        </p:nvSpPr>
        <p:spPr/>
        <p:txBody>
          <a:bodyPr/>
          <a:lstStyle/>
          <a:p>
            <a:pPr eaLnBrk="1" hangingPunct="1">
              <a:buFont typeface="Arial"/>
              <a:buNone/>
              <a:defRPr/>
            </a:pPr>
            <a:r>
              <a:rPr lang="en-US" sz="1100" b="1" dirty="0">
                <a:latin typeface="Arial" pitchFamily="34" charset="0"/>
                <a:ea typeface="ＭＳ Ｐゴシック" pitchFamily="34" charset="-128"/>
              </a:rPr>
              <a:t>The role of the Licensed Practical Nurse is to</a:t>
            </a:r>
            <a:r>
              <a:rPr lang="en-US" sz="800" b="1" kern="0" dirty="0">
                <a:ea typeface="ＭＳ Ｐゴシック" charset="0"/>
              </a:rPr>
              <a:t>:</a:t>
            </a:r>
            <a:endParaRPr lang="en-US" sz="1100" dirty="0">
              <a:ea typeface="ＭＳ Ｐゴシック" charset="0"/>
              <a:cs typeface="+mn-cs"/>
            </a:endParaRPr>
          </a:p>
          <a:p>
            <a:pPr marL="171450" indent="-171450" eaLnBrk="1" hangingPunct="1">
              <a:lnSpc>
                <a:spcPct val="90000"/>
              </a:lnSpc>
              <a:buFont typeface="Arial"/>
              <a:buChar char="•"/>
              <a:defRPr/>
            </a:pPr>
            <a:r>
              <a:rPr lang="en-US" sz="1100" dirty="0">
                <a:ea typeface="ＭＳ Ｐゴシック" charset="0"/>
              </a:rPr>
              <a:t>Complete oral health assessments</a:t>
            </a:r>
            <a:endParaRPr lang="en-US" sz="800" dirty="0">
              <a:ea typeface="ＭＳ Ｐゴシック" charset="0"/>
            </a:endParaRPr>
          </a:p>
          <a:p>
            <a:pPr marL="171450" indent="-171450" eaLnBrk="1" hangingPunct="1">
              <a:lnSpc>
                <a:spcPct val="90000"/>
              </a:lnSpc>
              <a:buFont typeface="Arial"/>
              <a:buChar char="•"/>
              <a:defRPr/>
            </a:pPr>
            <a:r>
              <a:rPr lang="en-US" sz="1100" dirty="0">
                <a:ea typeface="ＭＳ Ｐゴシック" charset="0"/>
              </a:rPr>
              <a:t>Support RNs, CCAs/PCWs and Oral Care Champion to carry out daily oral care</a:t>
            </a:r>
            <a:endParaRPr lang="en-US" sz="1100" dirty="0">
              <a:ea typeface="ＭＳ Ｐゴシック" charset="0"/>
              <a:cs typeface="+mn-cs"/>
            </a:endParaRPr>
          </a:p>
          <a:p>
            <a:pPr marL="171450" indent="-171450" eaLnBrk="1" hangingPunct="1">
              <a:buFont typeface="Arial"/>
              <a:buChar char="•"/>
              <a:defRPr/>
            </a:pPr>
            <a:r>
              <a:rPr lang="en-US" sz="1100" dirty="0">
                <a:ea typeface="ＭＳ Ｐゴシック" charset="0"/>
                <a:cs typeface="+mn-cs"/>
              </a:rPr>
              <a:t>In some facilities, Licensed Practical Nurses may be assigned to oversee care for a small number of residents.</a:t>
            </a:r>
          </a:p>
          <a:p>
            <a:pPr marL="628650" lvl="1" indent="-171450" eaLnBrk="1" hangingPunct="1">
              <a:buFont typeface="Arial"/>
              <a:buChar char="•"/>
              <a:defRPr/>
            </a:pPr>
            <a:r>
              <a:rPr lang="en-US" sz="1100" i="1" dirty="0">
                <a:ea typeface="ＭＳ Ｐゴシック" charset="0"/>
              </a:rPr>
              <a:t>In these instances, the LPNs could take on the role of oral health champion for the residents in their care. </a:t>
            </a:r>
          </a:p>
          <a:p>
            <a:pPr marL="171450" indent="-171450" eaLnBrk="1" hangingPunct="1">
              <a:buFont typeface="Arial"/>
              <a:buChar char="•"/>
              <a:defRPr/>
            </a:pPr>
            <a:endParaRPr lang="en-US" sz="1100" dirty="0">
              <a:ea typeface="ＭＳ Ｐゴシック"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6E75F786-F756-2C4F-AB54-E260A003DE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A947ED5-DE77-1D42-A26D-C0E4F3B55AA6}" type="slidenum">
              <a:rPr lang="en-US" altLang="en-US"/>
              <a:pPr>
                <a:spcBef>
                  <a:spcPct val="0"/>
                </a:spcBef>
              </a:pPr>
              <a:t>31</a:t>
            </a:fld>
            <a:endParaRPr lang="en-US" altLang="en-US"/>
          </a:p>
        </p:txBody>
      </p:sp>
      <p:sp>
        <p:nvSpPr>
          <p:cNvPr id="78850" name="Rectangle 2">
            <a:extLst>
              <a:ext uri="{FF2B5EF4-FFF2-40B4-BE49-F238E27FC236}">
                <a16:creationId xmlns:a16="http://schemas.microsoft.com/office/drawing/2014/main" id="{293E43B9-1608-F045-BA4B-882869E4F888}"/>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2EAB735C-6B5E-7347-8B1B-D268FD795EB0}"/>
              </a:ext>
            </a:extLst>
          </p:cNvPr>
          <p:cNvSpPr>
            <a:spLocks noGrp="1" noChangeArrowheads="1"/>
          </p:cNvSpPr>
          <p:nvPr>
            <p:ph type="body" idx="1"/>
          </p:nvPr>
        </p:nvSpPr>
        <p:spPr/>
        <p:txBody>
          <a:bodyPr/>
          <a:lstStyle/>
          <a:p>
            <a:pPr eaLnBrk="1" hangingPunct="1">
              <a:defRPr/>
            </a:pPr>
            <a:r>
              <a:rPr lang="en-US" b="1" dirty="0">
                <a:latin typeface="Arial" pitchFamily="34" charset="0"/>
                <a:ea typeface="ＭＳ Ｐゴシック" pitchFamily="34" charset="-128"/>
              </a:rPr>
              <a:t>The role of the Care Providers  (CCAs and PCWs) is to: </a:t>
            </a:r>
          </a:p>
          <a:p>
            <a:pPr marL="171450" indent="-171450" eaLnBrk="1" hangingPunct="1">
              <a:lnSpc>
                <a:spcPct val="90000"/>
              </a:lnSpc>
              <a:buFont typeface="Arial"/>
              <a:buChar char="•"/>
              <a:defRPr/>
            </a:pPr>
            <a:r>
              <a:rPr lang="en-US" dirty="0">
                <a:ea typeface="ＭＳ Ｐゴシック" charset="0"/>
              </a:rPr>
              <a:t>Provide resident daily oral care as outlined in care plan</a:t>
            </a:r>
          </a:p>
          <a:p>
            <a:pPr marL="171450" indent="-171450" eaLnBrk="1" hangingPunct="1">
              <a:lnSpc>
                <a:spcPct val="90000"/>
              </a:lnSpc>
              <a:buFont typeface="Arial"/>
              <a:buChar char="•"/>
              <a:defRPr/>
            </a:pPr>
            <a:r>
              <a:rPr lang="en-US" dirty="0">
                <a:ea typeface="ＭＳ Ｐゴシック" charset="0"/>
              </a:rPr>
              <a:t>Check for abnormalities daily (LOOK, FEEL, TELL)</a:t>
            </a:r>
          </a:p>
          <a:p>
            <a:pPr marL="171450" indent="-171450" eaLnBrk="1" hangingPunct="1">
              <a:lnSpc>
                <a:spcPct val="90000"/>
              </a:lnSpc>
              <a:buFont typeface="Arial"/>
              <a:buChar char="•"/>
              <a:defRPr/>
            </a:pPr>
            <a:r>
              <a:rPr lang="en-US" dirty="0">
                <a:ea typeface="ＭＳ Ｐゴシック" charset="0"/>
              </a:rPr>
              <a:t>Report concerns to supervisor in a timely manner</a:t>
            </a:r>
          </a:p>
          <a:p>
            <a:pPr eaLnBrk="1" hangingPunct="1">
              <a:defRPr/>
            </a:pPr>
            <a:endParaRPr lang="en-US" dirty="0">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BDFA4E35-ECB5-A140-83DF-383F1DC471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397F3B1-15CB-8347-9653-ED96A58B28A4}" type="slidenum">
              <a:rPr lang="en-US" altLang="en-US"/>
              <a:pPr>
                <a:spcBef>
                  <a:spcPct val="0"/>
                </a:spcBef>
              </a:pPr>
              <a:t>32</a:t>
            </a:fld>
            <a:endParaRPr lang="en-US" altLang="en-US"/>
          </a:p>
        </p:txBody>
      </p:sp>
      <p:sp>
        <p:nvSpPr>
          <p:cNvPr id="80898" name="Rectangle 2">
            <a:extLst>
              <a:ext uri="{FF2B5EF4-FFF2-40B4-BE49-F238E27FC236}">
                <a16:creationId xmlns:a16="http://schemas.microsoft.com/office/drawing/2014/main" id="{597900E9-9F47-9F49-AA1C-FF5D79B6D100}"/>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BC571F94-1FC4-8A4A-BBBB-B1D57C346F5F}"/>
              </a:ext>
            </a:extLst>
          </p:cNvPr>
          <p:cNvSpPr>
            <a:spLocks noGrp="1" noChangeArrowheads="1"/>
          </p:cNvSpPr>
          <p:nvPr>
            <p:ph type="body" idx="1"/>
          </p:nvPr>
        </p:nvSpPr>
        <p:spPr/>
        <p:txBody>
          <a:bodyPr/>
          <a:lstStyle/>
          <a:p>
            <a:pPr eaLnBrk="1" hangingPunct="1">
              <a:buFont typeface="Arial"/>
              <a:buNone/>
              <a:defRPr/>
            </a:pPr>
            <a:r>
              <a:rPr lang="en-US" sz="1100" b="1" dirty="0">
                <a:ea typeface="ＭＳ Ｐゴシック" charset="0"/>
                <a:cs typeface="+mn-cs"/>
              </a:rPr>
              <a:t>Administrators need to:</a:t>
            </a:r>
          </a:p>
          <a:p>
            <a:pPr marL="171450" indent="-171450" eaLnBrk="1" hangingPunct="1">
              <a:lnSpc>
                <a:spcPct val="90000"/>
              </a:lnSpc>
              <a:buFont typeface="Arial"/>
              <a:buChar char="•"/>
              <a:defRPr/>
            </a:pPr>
            <a:r>
              <a:rPr lang="en-US" sz="1100" dirty="0">
                <a:ea typeface="ＭＳ Ｐゴシック" charset="0"/>
              </a:rPr>
              <a:t>Support the Guiding Principles as key to optimum oral care for residents</a:t>
            </a:r>
            <a:endParaRPr lang="en-US" sz="800" dirty="0">
              <a:ea typeface="ＭＳ Ｐゴシック" charset="0"/>
            </a:endParaRPr>
          </a:p>
          <a:p>
            <a:pPr marL="171450" indent="-171450" eaLnBrk="1" hangingPunct="1">
              <a:lnSpc>
                <a:spcPct val="90000"/>
              </a:lnSpc>
              <a:buFont typeface="Arial"/>
              <a:buChar char="•"/>
              <a:defRPr/>
            </a:pPr>
            <a:r>
              <a:rPr lang="en-US" sz="1100" dirty="0">
                <a:ea typeface="ＭＳ Ｐゴシック" charset="0"/>
              </a:rPr>
              <a:t>Support all staff in their roles &amp; responsibilities</a:t>
            </a:r>
            <a:endParaRPr lang="en-US" sz="800" dirty="0">
              <a:ea typeface="ＭＳ Ｐゴシック" charset="0"/>
            </a:endParaRPr>
          </a:p>
          <a:p>
            <a:pPr marL="171450" indent="-171450" eaLnBrk="1" hangingPunct="1">
              <a:lnSpc>
                <a:spcPct val="90000"/>
              </a:lnSpc>
              <a:buFont typeface="Arial"/>
              <a:buChar char="•"/>
              <a:defRPr/>
            </a:pPr>
            <a:r>
              <a:rPr lang="en-US" sz="1100" dirty="0">
                <a:ea typeface="ＭＳ Ｐゴシック" charset="0"/>
              </a:rPr>
              <a:t>Allot time for continuing education on oral care</a:t>
            </a:r>
            <a:endParaRPr lang="en-US" sz="800" dirty="0">
              <a:ea typeface="ＭＳ Ｐゴシック" charset="0"/>
            </a:endParaRPr>
          </a:p>
          <a:p>
            <a:pPr marL="171450" indent="-171450" eaLnBrk="1" hangingPunct="1">
              <a:lnSpc>
                <a:spcPct val="90000"/>
              </a:lnSpc>
              <a:buFont typeface="Arial"/>
              <a:buChar char="•"/>
              <a:defRPr/>
            </a:pPr>
            <a:r>
              <a:rPr lang="en-US" sz="1100" dirty="0">
                <a:ea typeface="ＭＳ Ｐゴシック" charset="0"/>
              </a:rPr>
              <a:t>Ensure appropriate oral care supplies are available</a:t>
            </a:r>
            <a:endParaRPr lang="en-US" sz="800" dirty="0">
              <a:ea typeface="ＭＳ Ｐゴシック" charset="0"/>
            </a:endParaRPr>
          </a:p>
          <a:p>
            <a:pPr marL="171450" indent="-171450" eaLnBrk="1" hangingPunct="1">
              <a:lnSpc>
                <a:spcPct val="90000"/>
              </a:lnSpc>
              <a:buFont typeface="Arial"/>
              <a:buChar char="•"/>
              <a:defRPr/>
            </a:pPr>
            <a:r>
              <a:rPr lang="en-US" sz="1100" dirty="0">
                <a:ea typeface="ＭＳ Ｐゴシック" charset="0"/>
              </a:rPr>
              <a:t>Monitor assessment and care planning</a:t>
            </a:r>
            <a:endParaRPr lang="en-US" sz="1100" b="1" dirty="0">
              <a:ea typeface="ＭＳ Ｐゴシック" charset="0"/>
              <a:cs typeface="+mn-cs"/>
            </a:endParaRPr>
          </a:p>
          <a:p>
            <a:pPr marL="171450" indent="-171450" eaLnBrk="1" hangingPunct="1">
              <a:buFont typeface="Arial"/>
              <a:buChar char="•"/>
              <a:defRPr/>
            </a:pPr>
            <a:endParaRPr lang="en-US" sz="1100" b="1" dirty="0">
              <a:ea typeface="ＭＳ Ｐゴシック" charset="0"/>
              <a:cs typeface="+mn-cs"/>
            </a:endParaRPr>
          </a:p>
          <a:p>
            <a:pPr marL="171450" indent="-171450" eaLnBrk="1" hangingPunct="1">
              <a:buFont typeface="Arial"/>
              <a:buChar char="•"/>
              <a:defRPr/>
            </a:pPr>
            <a:r>
              <a:rPr lang="en-US" sz="1100" b="1" dirty="0">
                <a:ea typeface="ＭＳ Ｐゴシック" charset="0"/>
                <a:cs typeface="+mn-cs"/>
              </a:rPr>
              <a:t>Support from administrators is imperative for the success of any oral care program.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DF000146-B6A5-FF45-9978-A9C9814C591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367DF38-FD43-F74A-8E91-BDE3678C12B2}" type="slidenum">
              <a:rPr lang="en-US" altLang="en-US"/>
              <a:pPr>
                <a:spcBef>
                  <a:spcPct val="0"/>
                </a:spcBef>
              </a:pPr>
              <a:t>33</a:t>
            </a:fld>
            <a:endParaRPr lang="en-US" altLang="en-US"/>
          </a:p>
        </p:txBody>
      </p:sp>
      <p:sp>
        <p:nvSpPr>
          <p:cNvPr id="82946" name="Rectangle 2">
            <a:extLst>
              <a:ext uri="{FF2B5EF4-FFF2-40B4-BE49-F238E27FC236}">
                <a16:creationId xmlns:a16="http://schemas.microsoft.com/office/drawing/2014/main" id="{84184A3F-FE27-A740-966C-498DD395FFD6}"/>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12C714D2-453F-C043-BFC3-B08245D5E1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z="1100">
                <a:latin typeface="Arial" panose="020B0604020202020204" pitchFamily="34" charset="0"/>
              </a:rPr>
              <a:t>Other long-term care staff members such as environmental, food and nutrition and recreation staff, also have a role to play when it comes to oral care. </a:t>
            </a:r>
          </a:p>
          <a:p>
            <a:pPr marL="171450" indent="-171450" eaLnBrk="1" hangingPunct="1">
              <a:buFontTx/>
              <a:buChar char="•"/>
            </a:pPr>
            <a:r>
              <a:rPr lang="en-US" altLang="en-US" sz="1100">
                <a:latin typeface="Arial" panose="020B0604020202020204" pitchFamily="34" charset="0"/>
              </a:rPr>
              <a:t>During daily duties, these staff members may notice that oral care supplies are low or missing, food is not being eaten, or hear a resident raise a concern about their oral health. They can report this to the care providers.  </a:t>
            </a:r>
          </a:p>
          <a:p>
            <a:pPr marL="171450" indent="-171450" eaLnBrk="1" hangingPunct="1">
              <a:buFontTx/>
              <a:buChar char="•"/>
            </a:pPr>
            <a:r>
              <a:rPr lang="en-US" altLang="en-US" sz="1100">
                <a:latin typeface="Arial" panose="020B0604020202020204" pitchFamily="34" charset="0"/>
              </a:rPr>
              <a:t>Sometimes dentures will end up in laundry (from being in pockets, etc) and environmental staff can help return them to the resident. </a:t>
            </a:r>
          </a:p>
          <a:p>
            <a:pPr marL="171450" indent="-171450" eaLnBrk="1" hangingPunct="1">
              <a:buFontTx/>
              <a:buChar char="•"/>
            </a:pPr>
            <a:endParaRPr lang="en-US" altLang="en-US" sz="1100">
              <a:latin typeface="Arial" panose="020B0604020202020204" pitchFamily="34" charset="0"/>
            </a:endParaRPr>
          </a:p>
          <a:p>
            <a:pPr marL="171450" indent="-171450" eaLnBrk="1" hangingPunct="1">
              <a:buFontTx/>
              <a:buChar char="•"/>
            </a:pPr>
            <a:r>
              <a:rPr lang="en-US" altLang="en-US" sz="1100">
                <a:latin typeface="Arial" panose="020B0604020202020204" pitchFamily="34" charset="0"/>
              </a:rPr>
              <a:t>**This is the last slide for Guiding Principles. Next slide outlines </a:t>
            </a:r>
            <a:r>
              <a:rPr lang="ja-JP" altLang="en-US" sz="1100">
                <a:latin typeface="Arial" panose="020B0604020202020204" pitchFamily="34" charset="0"/>
              </a:rPr>
              <a:t>‘</a:t>
            </a:r>
            <a:r>
              <a:rPr lang="en-US" altLang="ja-JP" sz="1100">
                <a:latin typeface="Arial" panose="020B0604020202020204" pitchFamily="34" charset="0"/>
                <a:cs typeface="Arial" panose="020B0604020202020204" pitchFamily="34" charset="0"/>
              </a:rPr>
              <a:t>Take Home Messages</a:t>
            </a:r>
            <a:r>
              <a:rPr lang="ja-JP" altLang="en-US" sz="1100">
                <a:latin typeface="Arial" panose="020B0604020202020204" pitchFamily="34" charset="0"/>
              </a:rPr>
              <a:t>’</a:t>
            </a:r>
            <a:r>
              <a:rPr lang="en-US" altLang="ja-JP" sz="1100">
                <a:latin typeface="Arial" panose="020B0604020202020204" pitchFamily="34" charset="0"/>
                <a:cs typeface="Arial" panose="020B0604020202020204" pitchFamily="34" charset="0"/>
              </a:rPr>
              <a:t> </a:t>
            </a:r>
          </a:p>
          <a:p>
            <a:pPr marL="171450" indent="-171450" eaLnBrk="1" hangingPunct="1">
              <a:buFontTx/>
              <a:buChar char="•"/>
            </a:pPr>
            <a:endParaRPr lang="en-US" altLang="en-US" sz="110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5E5EE384-C0E7-D847-A69F-EF51EB2421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EAEA638-F916-8D45-8913-8CEFE84A57AF}" type="slidenum">
              <a:rPr lang="en-US" altLang="en-US"/>
              <a:pPr>
                <a:spcBef>
                  <a:spcPct val="0"/>
                </a:spcBef>
              </a:pPr>
              <a:t>34</a:t>
            </a:fld>
            <a:endParaRPr lang="en-US" altLang="en-US"/>
          </a:p>
        </p:txBody>
      </p:sp>
      <p:sp>
        <p:nvSpPr>
          <p:cNvPr id="84994" name="Rectangle 2">
            <a:extLst>
              <a:ext uri="{FF2B5EF4-FFF2-40B4-BE49-F238E27FC236}">
                <a16:creationId xmlns:a16="http://schemas.microsoft.com/office/drawing/2014/main" id="{44779F58-7B45-0146-AD13-BB643C672DA7}"/>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EC68AF6C-344B-0340-BB9A-B29C17E530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z="1100">
                <a:latin typeface="Arial" panose="020B0604020202020204" pitchFamily="34" charset="0"/>
              </a:rPr>
              <a:t>All of the ‘Brushing Up on Mouth Care’ materials are available on the project website.</a:t>
            </a:r>
            <a:r>
              <a:rPr lang="en-US" altLang="en-US" sz="800">
                <a:latin typeface="Arial" panose="020B0604020202020204" pitchFamily="34" charset="0"/>
              </a:rPr>
              <a:t> </a:t>
            </a:r>
            <a:endParaRPr lang="en-US" altLang="en-US" sz="1100">
              <a:latin typeface="Arial" panose="020B0604020202020204" pitchFamily="34" charset="0"/>
            </a:endParaRPr>
          </a:p>
          <a:p>
            <a:pPr marL="171450" indent="-171450" eaLnBrk="1" hangingPunct="1">
              <a:buFontTx/>
              <a:buChar char="•"/>
            </a:pPr>
            <a:r>
              <a:rPr lang="en-US" altLang="en-US" sz="1100">
                <a:latin typeface="Arial" panose="020B0604020202020204" pitchFamily="34" charset="0"/>
              </a:rPr>
              <a:t>Go Big or Start Small. The resources we have highlighted in this presentation will help to support your activities no matter how you choose to make a difference. </a:t>
            </a:r>
          </a:p>
          <a:p>
            <a:pPr marL="171450" indent="-171450" eaLnBrk="1" hangingPunct="1">
              <a:buFontTx/>
              <a:buChar char="•"/>
            </a:pPr>
            <a:r>
              <a:rPr lang="en-US" altLang="en-US" sz="1100">
                <a:latin typeface="Arial" panose="020B0604020202020204" pitchFamily="34" charset="0"/>
              </a:rPr>
              <a:t>The ‘Brushing Up on Mouth Care’ Program can be rolled out all at once, or you can introduce one component at a time.  Uptake will be unique to each long term care facility.</a:t>
            </a:r>
            <a:endParaRPr lang="en-US" altLang="en-US" sz="1100" b="1">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19C09910-80C4-E14A-927C-45A674D6FB0D}"/>
              </a:ext>
            </a:extLst>
          </p:cNvPr>
          <p:cNvSpPr>
            <a:spLocks noGrp="1" noRot="1" noChangeAspect="1" noChangeArrowheads="1" noTextEdit="1"/>
          </p:cNvSpPr>
          <p:nvPr>
            <p:ph type="sldImg"/>
          </p:nvPr>
        </p:nvSpPr>
        <p:spPr>
          <a:ln/>
        </p:spPr>
      </p:sp>
      <p:sp>
        <p:nvSpPr>
          <p:cNvPr id="87042" name="Notes Placeholder 2">
            <a:extLst>
              <a:ext uri="{FF2B5EF4-FFF2-40B4-BE49-F238E27FC236}">
                <a16:creationId xmlns:a16="http://schemas.microsoft.com/office/drawing/2014/main" id="{FADE4670-B53F-1B49-9371-2FD594C4E90E}"/>
              </a:ext>
            </a:extLst>
          </p:cNvPr>
          <p:cNvSpPr>
            <a:spLocks noGrp="1"/>
          </p:cNvSpPr>
          <p:nvPr>
            <p:ph type="body" idx="1"/>
          </p:nvPr>
        </p:nvSpPr>
        <p:spPr>
          <a:xfrm>
            <a:off x="685800" y="4343400"/>
            <a:ext cx="52641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a:latin typeface="Arial" panose="020B0604020202020204" pitchFamily="34" charset="0"/>
                <a:cs typeface="Arial" panose="020B0604020202020204" pitchFamily="34" charset="0"/>
              </a:rPr>
              <a:t>Check the ‘Parking Lot’ for lingering issues and questions and address them now</a:t>
            </a:r>
          </a:p>
          <a:p>
            <a:pPr eaLnBrk="1" hangingPunct="1"/>
            <a:endParaRPr lang="en-US" altLang="en-US">
              <a:latin typeface="Arial" panose="020B0604020202020204" pitchFamily="34" charset="0"/>
            </a:endParaRPr>
          </a:p>
        </p:txBody>
      </p:sp>
      <p:sp>
        <p:nvSpPr>
          <p:cNvPr id="87043" name="Slide Number Placeholder 3">
            <a:extLst>
              <a:ext uri="{FF2B5EF4-FFF2-40B4-BE49-F238E27FC236}">
                <a16:creationId xmlns:a16="http://schemas.microsoft.com/office/drawing/2014/main" id="{A0479E98-C22B-1A46-AF16-A27D69B902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D57B08B-60EC-1E4C-B7EE-1EBD5A2167E4}" type="slidenum">
              <a:rPr lang="en-US" altLang="en-US"/>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F1DFA7E3-2726-B24C-B227-7AD67E4FB2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8E33E60-0157-5043-B5AB-49A56B961EA0}" type="slidenum">
              <a:rPr lang="en-US" altLang="en-US"/>
              <a:pPr>
                <a:spcBef>
                  <a:spcPct val="0"/>
                </a:spcBef>
              </a:pPr>
              <a:t>36</a:t>
            </a:fld>
            <a:endParaRPr lang="en-US" altLang="en-US"/>
          </a:p>
        </p:txBody>
      </p:sp>
      <p:sp>
        <p:nvSpPr>
          <p:cNvPr id="89090" name="Rectangle 2">
            <a:extLst>
              <a:ext uri="{FF2B5EF4-FFF2-40B4-BE49-F238E27FC236}">
                <a16:creationId xmlns:a16="http://schemas.microsoft.com/office/drawing/2014/main" id="{339DCF29-C395-1E40-8516-6CB13B6E4445}"/>
              </a:ext>
            </a:extLst>
          </p:cNvPr>
          <p:cNvSpPr>
            <a:spLocks noGrp="1" noRot="1" noChangeAspect="1" noChangeArrowheads="1" noTextEdit="1"/>
          </p:cNvSpPr>
          <p:nvPr>
            <p:ph type="sldImg"/>
          </p:nvPr>
        </p:nvSpPr>
        <p:spPr>
          <a:solidFill>
            <a:srgbClr val="FFFFFF"/>
          </a:solidFill>
          <a:ln/>
        </p:spPr>
      </p:sp>
      <p:sp>
        <p:nvSpPr>
          <p:cNvPr id="2" name="Rectangle 3">
            <a:extLst>
              <a:ext uri="{FF2B5EF4-FFF2-40B4-BE49-F238E27FC236}">
                <a16:creationId xmlns:a16="http://schemas.microsoft.com/office/drawing/2014/main" id="{D88F0A77-697F-B749-8A8C-C501616A3256}"/>
              </a:ext>
            </a:extLst>
          </p:cNvPr>
          <p:cNvSpPr>
            <a:spLocks noGrp="1" noChangeArrowheads="1"/>
          </p:cNvSpPr>
          <p:nvPr>
            <p:ph type="body" idx="1"/>
          </p:nvPr>
        </p:nvSpPr>
        <p:spPr>
          <a:solidFill>
            <a:srgbClr val="FFFFFF"/>
          </a:solidFill>
          <a:ln>
            <a:miter lim="800000"/>
            <a:headEnd/>
            <a:tailEnd/>
          </a:ln>
        </p:spPr>
        <p:txBody>
          <a:bodyPr/>
          <a:lstStyle/>
          <a:p>
            <a:pPr marL="171450" indent="-171450" eaLnBrk="1" hangingPunct="1">
              <a:buFont typeface="Arial"/>
              <a:buChar char="•"/>
              <a:defRPr/>
            </a:pPr>
            <a:r>
              <a:rPr lang="en-US" sz="1100" dirty="0">
                <a:ea typeface="ＭＳ Ｐゴシック" charset="0"/>
                <a:cs typeface="+mn-cs"/>
              </a:rPr>
              <a:t>Ask participants if they feel they have obtained the required knowledge</a:t>
            </a:r>
          </a:p>
          <a:p>
            <a:pPr eaLnBrk="1" hangingPunct="1">
              <a:defRPr/>
            </a:pPr>
            <a:endParaRPr lang="en-US" dirty="0">
              <a:ea typeface="ＭＳ Ｐゴシック"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F9F19520-18AC-3942-BFC2-8C045F0E31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B0832F2-598B-074E-8A23-CE8B44F8B2A8}" type="slidenum">
              <a:rPr lang="en-US" altLang="en-US"/>
              <a:pPr>
                <a:spcBef>
                  <a:spcPct val="0"/>
                </a:spcBef>
              </a:pPr>
              <a:t>37</a:t>
            </a:fld>
            <a:endParaRPr lang="en-US" altLang="en-US"/>
          </a:p>
        </p:txBody>
      </p:sp>
      <p:sp>
        <p:nvSpPr>
          <p:cNvPr id="91138" name="Rectangle 2">
            <a:extLst>
              <a:ext uri="{FF2B5EF4-FFF2-40B4-BE49-F238E27FC236}">
                <a16:creationId xmlns:a16="http://schemas.microsoft.com/office/drawing/2014/main" id="{AA3259C2-EC77-AC42-AA8B-18524839F6B6}"/>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B9D65C2C-47A7-DD46-AF92-D23499ABAB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sz="1100">
                <a:latin typeface="Arial" panose="020B0604020202020204" pitchFamily="34" charset="0"/>
              </a:rPr>
              <a:t>This was the last session in the </a:t>
            </a:r>
            <a:r>
              <a:rPr lang="ja-JP" altLang="en-US" sz="1100">
                <a:latin typeface="Arial" panose="020B0604020202020204" pitchFamily="34" charset="0"/>
              </a:rPr>
              <a:t>‘</a:t>
            </a:r>
            <a:r>
              <a:rPr lang="en-US" altLang="ja-JP" sz="1100">
                <a:latin typeface="Arial" panose="020B0604020202020204" pitchFamily="34" charset="0"/>
              </a:rPr>
              <a:t>Brushing Up on Mouth Care</a:t>
            </a:r>
            <a:r>
              <a:rPr lang="ja-JP" altLang="en-US" sz="1100">
                <a:latin typeface="Arial" panose="020B0604020202020204" pitchFamily="34" charset="0"/>
              </a:rPr>
              <a:t>’</a:t>
            </a:r>
            <a:r>
              <a:rPr lang="en-US" altLang="ja-JP" sz="1100">
                <a:latin typeface="Arial" panose="020B0604020202020204" pitchFamily="34" charset="0"/>
              </a:rPr>
              <a:t> education series.</a:t>
            </a:r>
          </a:p>
          <a:p>
            <a:pPr marL="171450" indent="-171450" eaLnBrk="1" hangingPunct="1">
              <a:buFontTx/>
              <a:buChar char="•"/>
            </a:pPr>
            <a:r>
              <a:rPr lang="en-US" altLang="en-US" sz="1100">
                <a:latin typeface="Arial" panose="020B0604020202020204" pitchFamily="34" charset="0"/>
              </a:rPr>
              <a:t>These four themes - assessment, care planning, education and resources - have come up throughout the various education sessions.</a:t>
            </a:r>
          </a:p>
          <a:p>
            <a:pPr marL="171450" indent="-171450" eaLnBrk="1" hangingPunct="1">
              <a:buFontTx/>
              <a:buChar char="•"/>
            </a:pPr>
            <a:r>
              <a:rPr lang="en-US" altLang="en-US" sz="1100">
                <a:latin typeface="Arial" panose="020B0604020202020204" pitchFamily="34" charset="0"/>
              </a:rPr>
              <a:t>It is now time to take this information and use it to establish a </a:t>
            </a:r>
            <a:r>
              <a:rPr lang="en-US" altLang="en-US" sz="1100" i="1">
                <a:latin typeface="Arial" panose="020B0604020202020204" pitchFamily="34" charset="0"/>
              </a:rPr>
              <a:t>comprehensive approach for providing daily oral care to your residents and to reduce incidences of oral discomfort and disease.</a:t>
            </a:r>
            <a:endParaRPr lang="en-US" altLang="en-US" sz="1100">
              <a:latin typeface="Arial" panose="020B0604020202020204" pitchFamily="34" charset="0"/>
            </a:endParaRPr>
          </a:p>
          <a:p>
            <a:pPr marL="171450" indent="-171450" eaLnBrk="1" hangingPunct="1">
              <a:buFontTx/>
              <a:buChar char="•"/>
            </a:pPr>
            <a:endParaRPr lang="en-US" altLang="en-US" sz="1100">
              <a:latin typeface="Arial" panose="020B0604020202020204" pitchFamily="34" charset="0"/>
            </a:endParaRPr>
          </a:p>
          <a:p>
            <a:pPr marL="171450" indent="-171450" eaLnBrk="1" hangingPunct="1">
              <a:buFontTx/>
              <a:buChar char="•"/>
            </a:pPr>
            <a:r>
              <a:rPr lang="en-US" altLang="en-US" sz="1100">
                <a:latin typeface="Arial" panose="020B0604020202020204" pitchFamily="34" charset="0"/>
              </a:rPr>
              <a:t>Are there any questions before we conclude?</a:t>
            </a:r>
          </a:p>
          <a:p>
            <a:pPr marL="171450" indent="-171450" eaLnBrk="1" hangingPunct="1">
              <a:buFontTx/>
              <a:buChar char="-"/>
            </a:pPr>
            <a:endParaRPr lang="en-US" altLang="en-US">
              <a:latin typeface="Arial" panose="020B0604020202020204" pitchFamily="34" charset="0"/>
            </a:endParaRPr>
          </a:p>
        </p:txBody>
      </p:sp>
      <p:pic>
        <p:nvPicPr>
          <p:cNvPr id="91140" name="Picture 3" descr="guide-infographic.jpg">
            <a:extLst>
              <a:ext uri="{FF2B5EF4-FFF2-40B4-BE49-F238E27FC236}">
                <a16:creationId xmlns:a16="http://schemas.microsoft.com/office/drawing/2014/main" id="{3F926A5B-FA46-554A-8EDD-1D3B975ABF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684213"/>
            <a:ext cx="4606925"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2F6269D5-71D7-DF4C-A6A1-3065B9F92D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365A15B-32B4-CA4D-8C97-A8B237157759}" type="slidenum">
              <a:rPr lang="en-US" altLang="en-US"/>
              <a:pPr>
                <a:spcBef>
                  <a:spcPct val="0"/>
                </a:spcBef>
              </a:pPr>
              <a:t>38</a:t>
            </a:fld>
            <a:endParaRPr lang="en-US" altLang="en-US"/>
          </a:p>
        </p:txBody>
      </p:sp>
      <p:sp>
        <p:nvSpPr>
          <p:cNvPr id="93186" name="Rectangle 2">
            <a:extLst>
              <a:ext uri="{FF2B5EF4-FFF2-40B4-BE49-F238E27FC236}">
                <a16:creationId xmlns:a16="http://schemas.microsoft.com/office/drawing/2014/main" id="{82C96B25-8A26-BA48-9659-356F8F586956}"/>
              </a:ext>
            </a:extLst>
          </p:cNvPr>
          <p:cNvSpPr>
            <a:spLocks noGrp="1" noRot="1" noChangeAspect="1" noChangeArrowheads="1" noTextEdit="1"/>
          </p:cNvSpPr>
          <p:nvPr>
            <p:ph type="sldImg"/>
          </p:nvPr>
        </p:nvSpPr>
        <p:spPr>
          <a:solidFill>
            <a:srgbClr val="FFFFFF"/>
          </a:solidFill>
          <a:ln/>
        </p:spPr>
      </p:sp>
      <p:sp>
        <p:nvSpPr>
          <p:cNvPr id="2" name="Rectangle 3">
            <a:extLst>
              <a:ext uri="{FF2B5EF4-FFF2-40B4-BE49-F238E27FC236}">
                <a16:creationId xmlns:a16="http://schemas.microsoft.com/office/drawing/2014/main" id="{C9CBCB3C-3002-8A41-8848-47DAA5F5A7D3}"/>
              </a:ext>
            </a:extLst>
          </p:cNvPr>
          <p:cNvSpPr>
            <a:spLocks noGrp="1" noChangeArrowheads="1"/>
          </p:cNvSpPr>
          <p:nvPr>
            <p:ph type="body" idx="1"/>
          </p:nvPr>
        </p:nvSpPr>
        <p:spPr>
          <a:solidFill>
            <a:srgbClr val="FFFFFF"/>
          </a:solidFill>
          <a:ln>
            <a:miter lim="800000"/>
            <a:headEnd/>
            <a:tailEnd/>
          </a:ln>
        </p:spPr>
        <p:txBody>
          <a:bodyPr/>
          <a:lstStyle/>
          <a:p>
            <a:pPr marL="171450" indent="-171450" eaLnBrk="1" hangingPunct="1">
              <a:buFont typeface="Arial"/>
              <a:buChar char="•"/>
              <a:defRPr/>
            </a:pPr>
            <a:r>
              <a:rPr lang="en-US" sz="1100" dirty="0">
                <a:latin typeface="Arial"/>
                <a:ea typeface="ＭＳ Ｐゴシック" charset="0"/>
                <a:cs typeface="Arial"/>
              </a:rPr>
              <a:t>Distribute session evaluation forms </a:t>
            </a:r>
          </a:p>
          <a:p>
            <a:pPr marL="628650" lvl="1" indent="-171450" eaLnBrk="1" hangingPunct="1">
              <a:buFont typeface="Arial"/>
              <a:buChar char="•"/>
              <a:defRPr/>
            </a:pPr>
            <a:r>
              <a:rPr lang="en-US" sz="1100" dirty="0">
                <a:latin typeface="Arial"/>
                <a:ea typeface="ＭＳ Ｐゴシック" charset="0"/>
                <a:cs typeface="Arial"/>
              </a:rPr>
              <a:t>Leave a large envelope for participants to place completed forms</a:t>
            </a:r>
          </a:p>
          <a:p>
            <a:pPr marL="628650" lvl="1" indent="-171450" eaLnBrk="1" hangingPunct="1">
              <a:spcBef>
                <a:spcPts val="675"/>
              </a:spcBef>
              <a:buFont typeface="Arial"/>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dirty="0">
                <a:latin typeface="Arial"/>
                <a:ea typeface="ＭＳ Ｐゴシック" charset="0"/>
                <a:cs typeface="Arial"/>
              </a:rPr>
              <a:t>Leave the room for 5 minutes to permit participants to submit anonymous evaluation forms</a:t>
            </a:r>
          </a:p>
          <a:p>
            <a:pPr eaLnBrk="1" hangingPunct="1">
              <a:defRPr/>
            </a:pPr>
            <a:endParaRPr lang="en-US" dirty="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66A4CD31-3AC3-E840-87A0-5F24DF84917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12E9092-6C47-384B-9643-BDC7E14DE231}" type="slidenum">
              <a:rPr lang="en-US" altLang="en-US"/>
              <a:pPr>
                <a:spcBef>
                  <a:spcPct val="0"/>
                </a:spcBef>
              </a:pPr>
              <a:t>4</a:t>
            </a:fld>
            <a:endParaRPr lang="en-US" altLang="en-US"/>
          </a:p>
        </p:txBody>
      </p:sp>
      <p:sp>
        <p:nvSpPr>
          <p:cNvPr id="23554" name="Rectangle 2">
            <a:extLst>
              <a:ext uri="{FF2B5EF4-FFF2-40B4-BE49-F238E27FC236}">
                <a16:creationId xmlns:a16="http://schemas.microsoft.com/office/drawing/2014/main" id="{4178B903-7A97-5C48-9435-97F5A466236F}"/>
              </a:ext>
            </a:extLst>
          </p:cNvPr>
          <p:cNvSpPr>
            <a:spLocks noGrp="1" noRot="1" noChangeAspect="1" noChangeArrowheads="1" noTextEdit="1"/>
          </p:cNvSpPr>
          <p:nvPr>
            <p:ph type="sldImg"/>
          </p:nvPr>
        </p:nvSpPr>
        <p:spPr>
          <a:solidFill>
            <a:srgbClr val="FFFFFF"/>
          </a:solidFill>
          <a:ln/>
        </p:spPr>
      </p:sp>
      <p:sp>
        <p:nvSpPr>
          <p:cNvPr id="23555" name="Rectangle 3">
            <a:extLst>
              <a:ext uri="{FF2B5EF4-FFF2-40B4-BE49-F238E27FC236}">
                <a16:creationId xmlns:a16="http://schemas.microsoft.com/office/drawing/2014/main" id="{0C051448-0905-AA46-BEF8-F961FA94510C}"/>
              </a:ext>
            </a:extLst>
          </p:cNvPr>
          <p:cNvSpPr>
            <a:spLocks noGrp="1" noChangeArrowheads="1"/>
          </p:cNvSpPr>
          <p:nvPr>
            <p:ph type="body" idx="1"/>
          </p:nvPr>
        </p:nvSpPr>
        <p:spPr>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ja-JP" sz="1100">
                <a:latin typeface="Arial" panose="020B0604020202020204" pitchFamily="34" charset="0"/>
                <a:cs typeface="Arial" panose="020B0604020202020204" pitchFamily="34" charset="0"/>
              </a:rPr>
              <a:t>**Logistics: </a:t>
            </a:r>
          </a:p>
          <a:p>
            <a:pPr marL="628650" lvl="1" indent="-171450" eaLnBrk="1" hangingPunct="1">
              <a:buFontTx/>
              <a:buChar char="•"/>
            </a:pPr>
            <a:r>
              <a:rPr lang="en-US" altLang="ja-JP" sz="1100">
                <a:latin typeface="Arial" panose="020B0604020202020204" pitchFamily="34" charset="0"/>
                <a:cs typeface="Arial" panose="020B0604020202020204" pitchFamily="34" charset="0"/>
              </a:rPr>
              <a:t>Tell participants the session will take about a hour to complete. </a:t>
            </a:r>
          </a:p>
          <a:p>
            <a:pPr marL="628650" lvl="1" indent="-171450" eaLnBrk="1" hangingPunct="1">
              <a:buFontTx/>
              <a:buChar char="•"/>
            </a:pPr>
            <a:r>
              <a:rPr lang="en-US" altLang="ja-JP" sz="1100">
                <a:latin typeface="Arial" panose="020B0604020202020204" pitchFamily="34" charset="0"/>
                <a:cs typeface="Arial" panose="020B0604020202020204" pitchFamily="34" charset="0"/>
              </a:rPr>
              <a:t>Tell them where washrooms are located (if they are in an unfamiliar location).</a:t>
            </a:r>
          </a:p>
          <a:p>
            <a:pPr marL="628650" lvl="1" indent="-171450" eaLnBrk="1" hangingPunct="1">
              <a:buFontTx/>
              <a:buChar char="•"/>
            </a:pPr>
            <a:r>
              <a:rPr lang="en-US" altLang="ja-JP" sz="1100">
                <a:latin typeface="Arial" panose="020B0604020202020204" pitchFamily="34" charset="0"/>
                <a:cs typeface="Arial" panose="020B0604020202020204" pitchFamily="34" charset="0"/>
              </a:rPr>
              <a:t>Discuss any other logistics (e.g. turn off cell phones/pagers, breaks, etc.)</a:t>
            </a:r>
          </a:p>
          <a:p>
            <a:pPr marL="171450" indent="-171450" eaLnBrk="1" hangingPunct="1"/>
            <a:endParaRPr lang="en-US" altLang="en-US" sz="1100">
              <a:latin typeface="Arial" panose="020B0604020202020204" pitchFamily="34" charset="0"/>
              <a:cs typeface="Arial" panose="020B0604020202020204" pitchFamily="34" charset="0"/>
            </a:endParaRPr>
          </a:p>
          <a:p>
            <a:pPr marL="171450" indent="-171450" eaLnBrk="1" hangingPunct="1"/>
            <a:r>
              <a:rPr lang="en-US" altLang="en-US" sz="1100">
                <a:latin typeface="Arial" panose="020B0604020202020204" pitchFamily="34" charset="0"/>
                <a:cs typeface="Arial" panose="020B0604020202020204" pitchFamily="34" charset="0"/>
              </a:rPr>
              <a:t>PARKING LOT: </a:t>
            </a:r>
          </a:p>
          <a:p>
            <a:pPr marL="171450" indent="-171450" eaLnBrk="1" hangingPunct="1">
              <a:buFontTx/>
              <a:buChar char="•"/>
            </a:pPr>
            <a:r>
              <a:rPr lang="en-US" altLang="en-US" sz="1100">
                <a:latin typeface="Arial" panose="020B0604020202020204" pitchFamily="34" charset="0"/>
                <a:cs typeface="Arial" panose="020B0604020202020204" pitchFamily="34" charset="0"/>
              </a:rPr>
              <a:t>The </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Parking Lot</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is a place to record any outstanding questions or issues that arise throughout the session</a:t>
            </a:r>
          </a:p>
          <a:p>
            <a:pPr marL="171450" indent="-171450" eaLnBrk="1" hangingPunct="1">
              <a:buFontTx/>
              <a:buChar char="•"/>
            </a:pPr>
            <a:r>
              <a:rPr lang="en-US" altLang="en-US" sz="1100">
                <a:latin typeface="Arial" panose="020B0604020202020204" pitchFamily="34" charset="0"/>
                <a:cs typeface="Arial" panose="020B0604020202020204" pitchFamily="34" charset="0"/>
              </a:rPr>
              <a:t>Mark the words </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Parking Lot</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on one piece of paper, white board or flip chart </a:t>
            </a:r>
          </a:p>
          <a:p>
            <a:pPr marL="171450" indent="-171450" eaLnBrk="1" hangingPunct="1">
              <a:buFontTx/>
              <a:buChar char="•"/>
            </a:pPr>
            <a:r>
              <a:rPr lang="en-US" altLang="en-US" sz="1100">
                <a:latin typeface="Arial" panose="020B0604020202020204" pitchFamily="34" charset="0"/>
                <a:cs typeface="Arial" panose="020B0604020202020204" pitchFamily="34" charset="0"/>
              </a:rPr>
              <a:t>Tell the participants that issues placed in the parking lot will be reviewed at the end of the session</a:t>
            </a:r>
          </a:p>
          <a:p>
            <a:pPr marL="171450" indent="-171450" eaLnBrk="1" hangingPunct="1">
              <a:buFontTx/>
              <a:buChar char="•"/>
            </a:pPr>
            <a:endParaRPr lang="en-US" altLang="en-US" sz="1100">
              <a:latin typeface="Arial" panose="020B0604020202020204" pitchFamily="34" charset="0"/>
              <a:cs typeface="Arial" panose="020B0604020202020204" pitchFamily="34" charset="0"/>
            </a:endParaRPr>
          </a:p>
          <a:p>
            <a:pPr marL="171450" indent="-171450" eaLnBrk="1" hangingPunct="1"/>
            <a:r>
              <a:rPr lang="en-US" altLang="en-US" sz="1100">
                <a:latin typeface="Arial" panose="020B0604020202020204" pitchFamily="34" charset="0"/>
                <a:cs typeface="Arial" panose="020B0604020202020204" pitchFamily="34" charset="0"/>
              </a:rPr>
              <a:t>**If participants are not familiar with each other, go around the room and let them introduce themselves. </a:t>
            </a:r>
          </a:p>
          <a:p>
            <a:pPr marL="171450" indent="-171450" eaLnBrk="1" hangingPunct="1"/>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F97DA459-D776-144F-8FFA-6F0C2499D9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46EFAA0-36B0-B74D-8252-917EF709F417}" type="slidenum">
              <a:rPr lang="en-US" altLang="en-US"/>
              <a:pPr>
                <a:spcBef>
                  <a:spcPct val="0"/>
                </a:spcBef>
              </a:pPr>
              <a:t>5</a:t>
            </a:fld>
            <a:endParaRPr lang="en-US" altLang="en-US"/>
          </a:p>
        </p:txBody>
      </p:sp>
      <p:sp>
        <p:nvSpPr>
          <p:cNvPr id="25602" name="Rectangle 2">
            <a:extLst>
              <a:ext uri="{FF2B5EF4-FFF2-40B4-BE49-F238E27FC236}">
                <a16:creationId xmlns:a16="http://schemas.microsoft.com/office/drawing/2014/main" id="{C56C0846-33AF-7944-BBDC-C8E3F57CB7A9}"/>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93341B61-DBA4-7248-B7E3-6BCFBD2EEAEE}"/>
              </a:ext>
            </a:extLst>
          </p:cNvPr>
          <p:cNvSpPr>
            <a:spLocks noGrp="1" noChangeArrowheads="1"/>
          </p:cNvSpPr>
          <p:nvPr>
            <p:ph type="body" idx="1"/>
          </p:nvPr>
        </p:nvSpPr>
        <p:spPr/>
        <p:txBody>
          <a:bodyPr/>
          <a:lstStyle/>
          <a:p>
            <a:pPr eaLnBrk="1" hangingPunct="1">
              <a:defRPr/>
            </a:pPr>
            <a:r>
              <a:rPr lang="en-US" dirty="0">
                <a:latin typeface="Arial" pitchFamily="34" charset="0"/>
              </a:rPr>
              <a:t>This session will provide:</a:t>
            </a:r>
          </a:p>
          <a:p>
            <a:pPr marL="171450" indent="-171450" eaLnBrk="1" hangingPunct="1">
              <a:buFont typeface="Arial" pitchFamily="34" charset="0"/>
              <a:buChar char="•"/>
              <a:defRPr/>
            </a:pPr>
            <a:r>
              <a:rPr lang="en-US" dirty="0">
                <a:latin typeface="Arial" pitchFamily="34" charset="0"/>
              </a:rPr>
              <a:t>An overview of the </a:t>
            </a:r>
            <a:r>
              <a:rPr lang="en-US" altLang="en-US" dirty="0">
                <a:latin typeface="Arial" pitchFamily="34" charset="0"/>
              </a:rPr>
              <a:t>‘</a:t>
            </a:r>
            <a:r>
              <a:rPr lang="en-US" dirty="0">
                <a:latin typeface="Arial" pitchFamily="34" charset="0"/>
              </a:rPr>
              <a:t>Brushing Up on Mouth Care</a:t>
            </a:r>
            <a:r>
              <a:rPr lang="en-US" altLang="en-US" dirty="0">
                <a:latin typeface="Arial" pitchFamily="34" charset="0"/>
              </a:rPr>
              <a:t>’</a:t>
            </a:r>
            <a:r>
              <a:rPr lang="en-US" dirty="0">
                <a:latin typeface="Arial" pitchFamily="34" charset="0"/>
              </a:rPr>
              <a:t> resources and guiding principles for long-term care. </a:t>
            </a:r>
          </a:p>
          <a:p>
            <a:pPr eaLnBrk="1" hangingPunct="1">
              <a:defRPr/>
            </a:pPr>
            <a:endParaRPr lang="en-US" dirty="0">
              <a:latin typeface="Arial" pitchFamily="34" charset="0"/>
            </a:endParaRPr>
          </a:p>
          <a:p>
            <a:pPr marL="171450" indent="-171450" eaLnBrk="1" hangingPunct="1">
              <a:buFont typeface="Arial" pitchFamily="34" charset="0"/>
              <a:buChar char="•"/>
              <a:defRPr/>
            </a:pPr>
            <a:r>
              <a:rPr lang="en-US" dirty="0">
                <a:latin typeface="Arial" pitchFamily="34" charset="0"/>
              </a:rPr>
              <a:t>The guiding principles also include a breakdown of the roles and responsibilities of care team and long-term care staff members in supporting an oral care program.</a:t>
            </a:r>
          </a:p>
          <a:p>
            <a:pPr eaLnBrk="1" hangingPunct="1">
              <a:defRPr/>
            </a:pPr>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489A025-0A02-EE48-8EC8-369FB84276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F3A254A-B358-0B44-A60D-581FA7900BC9}" type="slidenum">
              <a:rPr lang="en-US" altLang="en-US"/>
              <a:pPr>
                <a:spcBef>
                  <a:spcPct val="0"/>
                </a:spcBef>
              </a:pPr>
              <a:t>6</a:t>
            </a:fld>
            <a:endParaRPr lang="en-US" altLang="en-US"/>
          </a:p>
        </p:txBody>
      </p:sp>
      <p:sp>
        <p:nvSpPr>
          <p:cNvPr id="27650" name="Rectangle 2">
            <a:extLst>
              <a:ext uri="{FF2B5EF4-FFF2-40B4-BE49-F238E27FC236}">
                <a16:creationId xmlns:a16="http://schemas.microsoft.com/office/drawing/2014/main" id="{7583B249-312C-6C4F-A375-8B603B5DE1F7}"/>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96B655D1-FB6A-2644-B7AA-CB8ECFD451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lang="en-US" altLang="en-US" sz="1100" b="1">
                <a:latin typeface="Arial" panose="020B0604020202020204" pitchFamily="34" charset="0"/>
                <a:cs typeface="Arial" panose="020B0604020202020204" pitchFamily="34" charset="0"/>
              </a:rPr>
              <a:t>This session will develop knowledge, understanding and appreciation of:</a:t>
            </a:r>
            <a:endParaRPr lang="en-US" altLang="en-US" sz="1100">
              <a:latin typeface="Arial" panose="020B0604020202020204" pitchFamily="34" charset="0"/>
              <a:cs typeface="Arial" panose="020B0604020202020204" pitchFamily="34" charset="0"/>
            </a:endParaRPr>
          </a:p>
          <a:p>
            <a:pPr marL="628650" lvl="1" indent="-171450" eaLnBrk="1" hangingPunct="1">
              <a:spcBef>
                <a:spcPts val="500"/>
              </a:spcBef>
              <a:buFontTx/>
              <a:buChar char="•"/>
            </a:pPr>
            <a:r>
              <a:rPr lang="en-US" altLang="en-US" sz="1100">
                <a:latin typeface="Arial" panose="020B0604020202020204" pitchFamily="34" charset="0"/>
                <a:cs typeface="Arial" panose="020B0604020202020204" pitchFamily="34" charset="0"/>
              </a:rPr>
              <a:t>Elements of the </a:t>
            </a:r>
            <a:r>
              <a:rPr lang="ja-JP" altLang="en-US" sz="1100">
                <a:latin typeface="Arial" panose="020B0604020202020204" pitchFamily="34" charset="0"/>
                <a:cs typeface="Arial" panose="020B0604020202020204" pitchFamily="34" charset="0"/>
              </a:rPr>
              <a:t>‘</a:t>
            </a:r>
            <a:r>
              <a:rPr lang="en-US" altLang="ja-JP" sz="1100" b="1">
                <a:solidFill>
                  <a:srgbClr val="4568AA"/>
                </a:solidFill>
                <a:latin typeface="Arial" panose="020B0604020202020204" pitchFamily="34" charset="0"/>
                <a:cs typeface="Arial" panose="020B0604020202020204" pitchFamily="34" charset="0"/>
              </a:rPr>
              <a:t>Brushing Up on Mouth Care</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program</a:t>
            </a:r>
          </a:p>
          <a:p>
            <a:pPr marL="628650" lvl="1" indent="-171450" eaLnBrk="1" hangingPunct="1">
              <a:spcBef>
                <a:spcPts val="500"/>
              </a:spcBef>
              <a:buFontTx/>
              <a:buChar char="•"/>
            </a:pPr>
            <a:r>
              <a:rPr lang="en-US" altLang="en-US" sz="1100">
                <a:latin typeface="Arial" panose="020B0604020202020204" pitchFamily="34" charset="0"/>
                <a:cs typeface="Arial" panose="020B0604020202020204" pitchFamily="34" charset="0"/>
              </a:rPr>
              <a:t>Guiding principles to assist with the implementation of an oral care program</a:t>
            </a:r>
          </a:p>
          <a:p>
            <a:pPr marL="628650" lvl="1" indent="-171450" eaLnBrk="1" hangingPunct="1">
              <a:spcBef>
                <a:spcPts val="500"/>
              </a:spcBef>
              <a:buFontTx/>
              <a:buChar char="•"/>
            </a:pPr>
            <a:r>
              <a:rPr lang="en-US" altLang="en-US" sz="1100">
                <a:latin typeface="Arial" panose="020B0604020202020204" pitchFamily="34" charset="0"/>
                <a:cs typeface="Arial" panose="020B0604020202020204" pitchFamily="34" charset="0"/>
              </a:rPr>
              <a:t>Roles and responsibilities of staff members</a:t>
            </a:r>
          </a:p>
          <a:p>
            <a:pPr eaLnBrk="1" hangingPunct="1"/>
            <a:endParaRPr lang="en-US" altLang="en-US" sz="1000" b="1">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988CCDE-7241-3A49-BAA1-D4C94BFFCF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C030873-E3CE-2B4B-A1CA-673173CE028E}" type="slidenum">
              <a:rPr lang="en-US" altLang="en-US"/>
              <a:pPr>
                <a:spcBef>
                  <a:spcPct val="0"/>
                </a:spcBef>
              </a:pPr>
              <a:t>7</a:t>
            </a:fld>
            <a:endParaRPr lang="en-US" altLang="en-US"/>
          </a:p>
        </p:txBody>
      </p:sp>
      <p:sp>
        <p:nvSpPr>
          <p:cNvPr id="29699" name="Rectangle 5">
            <a:extLst>
              <a:ext uri="{FF2B5EF4-FFF2-40B4-BE49-F238E27FC236}">
                <a16:creationId xmlns:a16="http://schemas.microsoft.com/office/drawing/2014/main" id="{8763F4E5-783D-944C-8D2C-5A422B89458F}"/>
              </a:ext>
            </a:extLst>
          </p:cNvPr>
          <p:cNvSpPr>
            <a:spLocks noGrp="1" noChangeArrowheads="1"/>
          </p:cNvSpPr>
          <p:nvPr>
            <p:ph type="body"/>
          </p:nvPr>
        </p:nvSpPr>
        <p:spPr>
          <a:xfrm>
            <a:off x="765175" y="3092450"/>
            <a:ext cx="532765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171450" indent="-171450" eaLnBrk="1" hangingPunct="1">
              <a:buFontTx/>
              <a:buChar char="•"/>
            </a:pPr>
            <a:r>
              <a:rPr lang="en-US" altLang="en-US" sz="1100">
                <a:latin typeface="Arial" panose="020B0604020202020204" pitchFamily="34" charset="0"/>
                <a:cs typeface="Arial" panose="020B0604020202020204" pitchFamily="34" charset="0"/>
              </a:rPr>
              <a:t>The </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Brushing Up on Mouth Care</a:t>
            </a:r>
            <a:r>
              <a:rPr lang="ja-JP" altLang="en-US" sz="1100">
                <a:latin typeface="Arial" panose="020B0604020202020204" pitchFamily="34" charset="0"/>
                <a:cs typeface="Arial" panose="020B0604020202020204" pitchFamily="34" charset="0"/>
              </a:rPr>
              <a:t>’</a:t>
            </a:r>
            <a:r>
              <a:rPr lang="en-US" altLang="ja-JP" sz="1100">
                <a:latin typeface="Arial" panose="020B0604020202020204" pitchFamily="34" charset="0"/>
                <a:cs typeface="Arial" panose="020B0604020202020204" pitchFamily="34" charset="0"/>
              </a:rPr>
              <a:t> resource manual contains a variety of resources for those who provide care to older adults. Resources include information sheets, care cards, posters, assessment and care planning tools, and videos .</a:t>
            </a:r>
          </a:p>
          <a:p>
            <a:pPr marL="171450" indent="-171450" eaLnBrk="1" hangingPunct="1">
              <a:buFontTx/>
              <a:buChar char="•"/>
            </a:pPr>
            <a:r>
              <a:rPr lang="en-US" altLang="en-US" sz="1100">
                <a:latin typeface="Arial" panose="020B0604020202020204" pitchFamily="34" charset="0"/>
                <a:cs typeface="Arial" panose="020B0604020202020204" pitchFamily="34" charset="0"/>
              </a:rPr>
              <a:t>We will review these resources and how they can be used in your facility. </a:t>
            </a:r>
          </a:p>
          <a:p>
            <a:pPr marL="171450" indent="-171450" eaLnBrk="1" hangingPunct="1">
              <a:buFontTx/>
              <a:buChar char="•"/>
            </a:pPr>
            <a:endParaRPr lang="en-US" altLang="en-US" sz="1100">
              <a:latin typeface="Arial" panose="020B0604020202020204" pitchFamily="34" charset="0"/>
              <a:cs typeface="Arial" panose="020B0604020202020204" pitchFamily="34" charset="0"/>
            </a:endParaRPr>
          </a:p>
          <a:p>
            <a:pPr marL="171450" indent="-171450" eaLnBrk="1" hangingPunct="1">
              <a:buFontTx/>
              <a:buChar char="•"/>
            </a:pPr>
            <a:r>
              <a:rPr lang="en-US" altLang="en-US" sz="1100">
                <a:latin typeface="Arial" panose="020B0604020202020204" pitchFamily="34" charset="0"/>
                <a:cs typeface="Arial" panose="020B0604020202020204" pitchFamily="34" charset="0"/>
              </a:rPr>
              <a:t>**Ask the participants: </a:t>
            </a:r>
            <a:r>
              <a:rPr lang="en-US" altLang="en-US" sz="1100" i="1">
                <a:latin typeface="Arial" panose="020B0604020202020204" pitchFamily="34" charset="0"/>
                <a:cs typeface="Arial" panose="020B0604020202020204" pitchFamily="34" charset="0"/>
              </a:rPr>
              <a:t>Do you think this facility is ready to implement an oral care program? Why or why not?</a:t>
            </a:r>
          </a:p>
          <a:p>
            <a:pPr marL="171450" indent="-171450" eaLnBrk="1" hangingPunct="1"/>
            <a:endParaRPr lang="en-US" altLang="en-US">
              <a:latin typeface="Arial" panose="020B0604020202020204" pitchFamily="34" charset="0"/>
            </a:endParaRPr>
          </a:p>
        </p:txBody>
      </p:sp>
      <p:sp>
        <p:nvSpPr>
          <p:cNvPr id="29700" name="Rectangle 2">
            <a:extLst>
              <a:ext uri="{FF2B5EF4-FFF2-40B4-BE49-F238E27FC236}">
                <a16:creationId xmlns:a16="http://schemas.microsoft.com/office/drawing/2014/main" id="{912DA73A-B33B-D34A-94E6-69EEED608B8E}"/>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5">
            <a:extLst>
              <a:ext uri="{FF2B5EF4-FFF2-40B4-BE49-F238E27FC236}">
                <a16:creationId xmlns:a16="http://schemas.microsoft.com/office/drawing/2014/main" id="{C3B8C4CA-861A-624E-8056-DBE2AD7E6DAC}"/>
              </a:ext>
            </a:extLst>
          </p:cNvPr>
          <p:cNvSpPr txBox="1">
            <a:spLocks noGrp="1" noChangeArrowheads="1"/>
          </p:cNvSpPr>
          <p:nvPr/>
        </p:nvSpPr>
        <p:spPr bwMode="auto">
          <a:xfrm>
            <a:off x="5191125" y="8820150"/>
            <a:ext cx="16652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3" rIns="91423" bIns="45713" anchor="b"/>
          <a:lstStyle>
            <a:lvl1pPr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1pPr>
            <a:lvl2pPr marL="742950" indent="-28575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2pPr>
            <a:lvl3pPr marL="11430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3pPr>
            <a:lvl4pPr marL="16002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4pPr>
            <a:lvl5pPr marL="2057400" indent="-228600" defTabSz="892175">
              <a:spcBef>
                <a:spcPct val="30000"/>
              </a:spcBef>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5pPr>
            <a:lvl6pPr marL="25146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6pPr>
            <a:lvl7pPr marL="29718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7pPr>
            <a:lvl8pPr marL="34290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8pPr>
            <a:lvl9pPr marL="3886200" indent="-228600" defTabSz="892175" eaLnBrk="0" fontAlgn="base" hangingPunct="0">
              <a:spcBef>
                <a:spcPct val="30000"/>
              </a:spcBef>
              <a:spcAft>
                <a:spcPct val="0"/>
              </a:spcAft>
              <a:tabLst>
                <a:tab pos="0" algn="l"/>
                <a:tab pos="446088" algn="l"/>
                <a:tab pos="893763" algn="l"/>
                <a:tab pos="1343025" algn="l"/>
                <a:tab pos="1790700" algn="l"/>
                <a:tab pos="2241550" algn="l"/>
                <a:tab pos="2689225" algn="l"/>
                <a:tab pos="3138488" algn="l"/>
                <a:tab pos="3584575" algn="l"/>
                <a:tab pos="4035425" algn="l"/>
                <a:tab pos="4483100" algn="l"/>
                <a:tab pos="4932363" algn="l"/>
                <a:tab pos="5380038" algn="l"/>
                <a:tab pos="5827713" algn="l"/>
                <a:tab pos="6278563" algn="l"/>
                <a:tab pos="6727825" algn="l"/>
                <a:tab pos="7173913" algn="l"/>
                <a:tab pos="7623175" algn="l"/>
                <a:tab pos="8072438" algn="l"/>
                <a:tab pos="8520113" algn="l"/>
                <a:tab pos="8969375" algn="l"/>
              </a:tabLs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F4BDBC4C-6F09-FD41-8F13-CAF88EBB8F6B}" type="slidenum">
              <a:rPr lang="en-CA" altLang="en-US">
                <a:cs typeface="Arial" panose="020B0604020202020204" pitchFamily="34" charset="0"/>
              </a:rPr>
              <a:pPr algn="r" eaLnBrk="1" hangingPunct="1">
                <a:spcBef>
                  <a:spcPct val="0"/>
                </a:spcBef>
              </a:pPr>
              <a:t>8</a:t>
            </a:fld>
            <a:endParaRPr lang="en-CA" altLang="en-US">
              <a:cs typeface="Arial" panose="020B0604020202020204" pitchFamily="34" charset="0"/>
            </a:endParaRPr>
          </a:p>
        </p:txBody>
      </p:sp>
      <p:sp>
        <p:nvSpPr>
          <p:cNvPr id="31747" name="Rectangle 2">
            <a:extLst>
              <a:ext uri="{FF2B5EF4-FFF2-40B4-BE49-F238E27FC236}">
                <a16:creationId xmlns:a16="http://schemas.microsoft.com/office/drawing/2014/main" id="{02919649-43BD-D948-BC0A-102523ACE25B}"/>
              </a:ext>
            </a:extLst>
          </p:cNvPr>
          <p:cNvSpPr>
            <a:spLocks noGrp="1" noRot="1" noChangeAspect="1" noChangeArrowheads="1" noTextEdit="1"/>
          </p:cNvSpPr>
          <p:nvPr>
            <p:ph type="sldImg" idx="2"/>
          </p:nvPr>
        </p:nvSpPr>
        <p:spPr>
          <a:xfrm>
            <a:off x="1198563" y="323850"/>
            <a:ext cx="4318000" cy="3240088"/>
          </a:xfrm>
          <a:solidFill>
            <a:srgbClr val="FFFFFF"/>
          </a:solidFill>
          <a:ln/>
        </p:spPr>
      </p:sp>
      <p:sp>
        <p:nvSpPr>
          <p:cNvPr id="31748" name="Notes Placeholder 2">
            <a:extLst>
              <a:ext uri="{FF2B5EF4-FFF2-40B4-BE49-F238E27FC236}">
                <a16:creationId xmlns:a16="http://schemas.microsoft.com/office/drawing/2014/main" id="{FF636C66-11E0-904D-922D-073A29AC1804}"/>
              </a:ext>
            </a:extLst>
          </p:cNvPr>
          <p:cNvSpPr>
            <a:spLocks noGrp="1"/>
          </p:cNvSpPr>
          <p:nvPr>
            <p:ph type="body" idx="1"/>
          </p:nvPr>
        </p:nvSpPr>
        <p:spPr>
          <a:xfrm>
            <a:off x="1125538" y="4067175"/>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ltLang="en-US">
                <a:solidFill>
                  <a:srgbClr val="000000"/>
                </a:solidFill>
                <a:latin typeface="Arial" panose="020B0604020202020204" pitchFamily="34" charset="0"/>
                <a:cs typeface="Arial" panose="020B0604020202020204" pitchFamily="34" charset="0"/>
              </a:rPr>
              <a:t>Let’s start with Care Cards… </a:t>
            </a:r>
          </a:p>
          <a:p>
            <a:pPr marL="171450" indent="-171450" eaLnBrk="1" hangingPunct="1">
              <a:buFontTx/>
              <a:buChar char="•"/>
            </a:pPr>
            <a:r>
              <a:rPr lang="en-US" altLang="en-US">
                <a:solidFill>
                  <a:srgbClr val="000000"/>
                </a:solidFill>
                <a:latin typeface="Arial" panose="020B0604020202020204" pitchFamily="34" charset="0"/>
                <a:cs typeface="Arial" panose="020B0604020202020204" pitchFamily="34" charset="0"/>
              </a:rPr>
              <a:t>The Care Cards were developed to create individualized oral care instructions for each resident. </a:t>
            </a:r>
            <a:r>
              <a:rPr lang="en-US" altLang="en-US" b="1">
                <a:solidFill>
                  <a:srgbClr val="000000"/>
                </a:solidFill>
                <a:latin typeface="Arial" panose="020B0604020202020204" pitchFamily="34" charset="0"/>
                <a:cs typeface="Arial" panose="020B0604020202020204" pitchFamily="34" charset="0"/>
              </a:rPr>
              <a:t>Each resident should be given a care card appropriate for his or her needs.</a:t>
            </a:r>
            <a:r>
              <a:rPr lang="en-US" altLang="en-US">
                <a:solidFill>
                  <a:srgbClr val="000000"/>
                </a:solidFill>
                <a:latin typeface="Arial" panose="020B0604020202020204" pitchFamily="34" charset="0"/>
                <a:cs typeface="Arial" panose="020B0604020202020204" pitchFamily="34" charset="0"/>
              </a:rPr>
              <a:t> </a:t>
            </a:r>
          </a:p>
          <a:p>
            <a:pPr marL="171450" indent="-171450" eaLnBrk="1" hangingPunct="1">
              <a:buFontTx/>
              <a:buChar char="•"/>
            </a:pPr>
            <a:endParaRPr lang="en-US" altLang="en-US">
              <a:solidFill>
                <a:srgbClr val="000000"/>
              </a:solidFill>
              <a:latin typeface="Arial" panose="020B0604020202020204" pitchFamily="34" charset="0"/>
              <a:cs typeface="Arial" panose="020B0604020202020204" pitchFamily="34" charset="0"/>
            </a:endParaRPr>
          </a:p>
          <a:p>
            <a:pPr marL="171450" indent="-171450" eaLnBrk="1" hangingPunct="1">
              <a:buFontTx/>
              <a:buChar char="•"/>
            </a:pPr>
            <a:r>
              <a:rPr lang="en-US" altLang="en-US">
                <a:solidFill>
                  <a:srgbClr val="000000"/>
                </a:solidFill>
                <a:latin typeface="Arial" panose="020B0604020202020204" pitchFamily="34" charset="0"/>
                <a:cs typeface="Arial" panose="020B0604020202020204" pitchFamily="34" charset="0"/>
              </a:rPr>
              <a:t>There are six different care cards available that outline the appropriate steps to take when providing oral care to someone with natural teeth, dentures, partial dentures or to someone who is unable to swallow. </a:t>
            </a:r>
          </a:p>
          <a:p>
            <a:pPr marL="171450" indent="-171450" eaLnBrk="1" hangingPunct="1">
              <a:buFontTx/>
              <a:buChar char="•"/>
            </a:pPr>
            <a:endParaRPr lang="en-US" altLang="en-US">
              <a:solidFill>
                <a:srgbClr val="000000"/>
              </a:solidFill>
              <a:latin typeface="Arial" panose="020B0604020202020204" pitchFamily="34" charset="0"/>
              <a:cs typeface="Arial" panose="020B0604020202020204" pitchFamily="34" charset="0"/>
            </a:endParaRPr>
          </a:p>
          <a:p>
            <a:pPr marL="171450" indent="-171450" eaLnBrk="1" hangingPunct="1">
              <a:buFontTx/>
              <a:buChar char="•"/>
            </a:pPr>
            <a:r>
              <a:rPr lang="en-US" altLang="en-US">
                <a:solidFill>
                  <a:srgbClr val="000000"/>
                </a:solidFill>
                <a:latin typeface="Arial" panose="020B0604020202020204" pitchFamily="34" charset="0"/>
                <a:cs typeface="Arial" panose="020B0604020202020204" pitchFamily="34" charset="0"/>
              </a:rPr>
              <a:t>The resident</a:t>
            </a:r>
            <a:r>
              <a:rPr lang="ja-JP" altLang="en-US">
                <a:solidFill>
                  <a:srgbClr val="000000"/>
                </a:solidFill>
                <a:latin typeface="Arial" panose="020B0604020202020204" pitchFamily="34" charset="0"/>
                <a:cs typeface="Arial" panose="020B0604020202020204" pitchFamily="34" charset="0"/>
              </a:rPr>
              <a:t>’</a:t>
            </a:r>
            <a:r>
              <a:rPr lang="en-US" altLang="ja-JP">
                <a:solidFill>
                  <a:srgbClr val="000000"/>
                </a:solidFill>
                <a:latin typeface="Arial" panose="020B0604020202020204" pitchFamily="34" charset="0"/>
                <a:cs typeface="Arial" panose="020B0604020202020204" pitchFamily="34" charset="0"/>
              </a:rPr>
              <a:t>s name should be placed on the front of the card along with any special instructions. For example. personal preferences such as the time of day they prefer to have mouth care done.</a:t>
            </a:r>
          </a:p>
          <a:p>
            <a:pPr marL="171450" indent="-171450" eaLnBrk="1" hangingPunct="1">
              <a:buFontTx/>
              <a:buChar char="•"/>
            </a:pPr>
            <a:endParaRPr lang="en-US" altLang="en-US" b="1">
              <a:solidFill>
                <a:srgbClr val="000000"/>
              </a:solidFill>
              <a:latin typeface="Arial" panose="020B0604020202020204" pitchFamily="34" charset="0"/>
              <a:cs typeface="Arial" panose="020B0604020202020204" pitchFamily="34" charset="0"/>
            </a:endParaRPr>
          </a:p>
          <a:p>
            <a:pPr marL="171450" indent="-171450" eaLnBrk="1" hangingPunct="1">
              <a:buFontTx/>
              <a:buChar char="•"/>
            </a:pPr>
            <a:r>
              <a:rPr lang="en-US" altLang="en-US">
                <a:solidFill>
                  <a:srgbClr val="000000"/>
                </a:solidFill>
                <a:latin typeface="Arial" panose="020B0604020202020204" pitchFamily="34" charset="0"/>
                <a:cs typeface="Arial" panose="020B0604020202020204" pitchFamily="34" charset="0"/>
              </a:rPr>
              <a:t>Care cards should be stored with or near the oral care supplies.</a:t>
            </a:r>
            <a:endParaRPr lang="en-US" altLang="en-US" i="1">
              <a:solidFill>
                <a:srgbClr val="000000"/>
              </a:solidFill>
              <a:latin typeface="Arial" panose="020B0604020202020204" pitchFamily="34" charset="0"/>
              <a:cs typeface="Arial" panose="020B0604020202020204" pitchFamily="34" charset="0"/>
            </a:endParaRPr>
          </a:p>
          <a:p>
            <a:pPr marL="171450" indent="-171450" eaLnBrk="1" hangingPunct="1">
              <a:buFontTx/>
              <a:buChar char="•"/>
            </a:pPr>
            <a:endParaRPr lang="en-US" altLang="en-US">
              <a:solidFill>
                <a:srgbClr val="000000"/>
              </a:solidFill>
              <a:latin typeface="Arial" panose="020B0604020202020204" pitchFamily="34" charset="0"/>
              <a:cs typeface="Arial" panose="020B0604020202020204" pitchFamily="34" charset="0"/>
            </a:endParaRPr>
          </a:p>
          <a:p>
            <a:pPr marL="171450" indent="-171450" eaLnBrk="1" hangingPunct="1">
              <a:buFontTx/>
              <a:buChar char="•"/>
            </a:pPr>
            <a:r>
              <a:rPr lang="en-US" altLang="en-US">
                <a:solidFill>
                  <a:srgbClr val="000000"/>
                </a:solidFill>
                <a:latin typeface="Arial" panose="020B0604020202020204" pitchFamily="34" charset="0"/>
                <a:cs typeface="Arial" panose="020B0604020202020204" pitchFamily="34" charset="0"/>
              </a:rPr>
              <a:t>There are 6 different cards available that outline appropriate steps for oral care depending on the resident</a:t>
            </a:r>
            <a:r>
              <a:rPr lang="ja-JP" altLang="en-US">
                <a:solidFill>
                  <a:srgbClr val="000000"/>
                </a:solidFill>
                <a:latin typeface="Arial" panose="020B0604020202020204" pitchFamily="34" charset="0"/>
                <a:cs typeface="Arial" panose="020B0604020202020204" pitchFamily="34" charset="0"/>
              </a:rPr>
              <a:t>’</a:t>
            </a:r>
            <a:r>
              <a:rPr lang="en-US" altLang="ja-JP">
                <a:solidFill>
                  <a:srgbClr val="000000"/>
                </a:solidFill>
                <a:latin typeface="Arial" panose="020B0604020202020204" pitchFamily="34" charset="0"/>
                <a:cs typeface="Arial" panose="020B0604020202020204" pitchFamily="34" charset="0"/>
              </a:rPr>
              <a:t>s oral health status (e.g. natural teeth, dentures, etc.). </a:t>
            </a:r>
          </a:p>
          <a:p>
            <a:pPr marL="171450" indent="-171450" eaLnBrk="1" hangingPunct="1"/>
            <a:endParaRPr lang="en-US" altLang="en-US">
              <a:latin typeface="Helvetica Neue" panose="02000503000000020004" pitchFamily="2" charset="0"/>
            </a:endParaRPr>
          </a:p>
          <a:p>
            <a:pPr marL="171450" indent="-171450"/>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6463DE4-21FC-924B-BA90-D0F5CC4BDD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1DC049A2-7A40-E54A-B18D-20F0E2699D64}" type="slidenum">
              <a:rPr lang="en-US" altLang="en-US"/>
              <a:pPr>
                <a:spcBef>
                  <a:spcPct val="0"/>
                </a:spcBef>
              </a:pPr>
              <a:t>9</a:t>
            </a:fld>
            <a:endParaRPr lang="en-US" altLang="en-US"/>
          </a:p>
        </p:txBody>
      </p:sp>
      <p:sp>
        <p:nvSpPr>
          <p:cNvPr id="33795" name="Rectangle 5">
            <a:extLst>
              <a:ext uri="{FF2B5EF4-FFF2-40B4-BE49-F238E27FC236}">
                <a16:creationId xmlns:a16="http://schemas.microsoft.com/office/drawing/2014/main" id="{75C9226A-C26A-9349-9AFD-ABAB45125D9E}"/>
              </a:ext>
            </a:extLst>
          </p:cNvPr>
          <p:cNvSpPr>
            <a:spLocks noGrp="1" noChangeArrowheads="1"/>
          </p:cNvSpPr>
          <p:nvPr>
            <p:ph type="body"/>
          </p:nvPr>
        </p:nvSpPr>
        <p:spPr>
          <a:xfrm>
            <a:off x="765175" y="3092450"/>
            <a:ext cx="5327650" cy="410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3" tIns="44862" rIns="89723" bIns="44862"/>
          <a:lstStyle/>
          <a:p>
            <a:pPr marL="171450" indent="-171450" eaLnBrk="1" hangingPunct="1">
              <a:buFontTx/>
              <a:buChar char="•"/>
            </a:pPr>
            <a:r>
              <a:rPr lang="en-US" altLang="en-US" sz="1100" b="1">
                <a:latin typeface="Arial" panose="020B0604020202020204" pitchFamily="34" charset="0"/>
                <a:cs typeface="Arial" panose="020B0604020202020204" pitchFamily="34" charset="0"/>
              </a:rPr>
              <a:t>It is important that oral care supplies are stored together in an appropriate place.</a:t>
            </a:r>
          </a:p>
          <a:p>
            <a:pPr marL="171450" indent="-171450" eaLnBrk="1" hangingPunct="1">
              <a:buFontTx/>
              <a:buChar char="•"/>
            </a:pPr>
            <a:endParaRPr lang="en-US" altLang="en-US" sz="1100">
              <a:latin typeface="Arial" panose="020B0604020202020204" pitchFamily="34" charset="0"/>
              <a:cs typeface="Arial" panose="020B0604020202020204" pitchFamily="34" charset="0"/>
            </a:endParaRPr>
          </a:p>
          <a:p>
            <a:pPr marL="171450" indent="-171450" eaLnBrk="1" hangingPunct="1">
              <a:buFontTx/>
              <a:buChar char="•"/>
            </a:pPr>
            <a:r>
              <a:rPr lang="en-US" altLang="en-US" sz="1100">
                <a:latin typeface="Arial" panose="020B0604020202020204" pitchFamily="34" charset="0"/>
                <a:cs typeface="Arial" panose="020B0604020202020204" pitchFamily="34" charset="0"/>
              </a:rPr>
              <a:t>An Oral Health Toolkit should be made for each resident. These toolkits are  used to store </a:t>
            </a:r>
            <a:r>
              <a:rPr lang="en-US" altLang="en-US" sz="1100" b="1">
                <a:latin typeface="Arial" panose="020B0604020202020204" pitchFamily="34" charset="0"/>
                <a:cs typeface="Arial" panose="020B0604020202020204" pitchFamily="34" charset="0"/>
              </a:rPr>
              <a:t>oral care supplies </a:t>
            </a:r>
            <a:r>
              <a:rPr lang="en-US" altLang="en-US" sz="1100" b="1" u="sng">
                <a:latin typeface="Arial" panose="020B0604020202020204" pitchFamily="34" charset="0"/>
                <a:cs typeface="Arial" panose="020B0604020202020204" pitchFamily="34" charset="0"/>
              </a:rPr>
              <a:t>ONLY</a:t>
            </a:r>
            <a:r>
              <a:rPr lang="en-US" altLang="en-US" sz="1100">
                <a:latin typeface="Arial" panose="020B0604020202020204" pitchFamily="34" charset="0"/>
                <a:cs typeface="Arial" panose="020B0604020202020204" pitchFamily="34" charset="0"/>
              </a:rPr>
              <a:t>. The suggested model includes a metal basket containing a disposable plastic cup. This model was selected for the following reasons:</a:t>
            </a:r>
          </a:p>
          <a:p>
            <a:pPr marL="628650" lvl="1" indent="-171450" eaLnBrk="1" hangingPunct="1">
              <a:buFontTx/>
              <a:buChar char="•"/>
            </a:pPr>
            <a:r>
              <a:rPr lang="en-US" altLang="en-US" sz="1100" i="1">
                <a:latin typeface="Arial" panose="020B0604020202020204" pitchFamily="34" charset="0"/>
                <a:cs typeface="Arial" panose="020B0604020202020204" pitchFamily="34" charset="0"/>
              </a:rPr>
              <a:t>The basket is portable and provides an easy way to transport oral care supplies into the washroom </a:t>
            </a:r>
            <a:r>
              <a:rPr lang="en-US" altLang="en-US" sz="1100" b="1" i="1">
                <a:latin typeface="Arial" panose="020B0604020202020204" pitchFamily="34" charset="0"/>
                <a:cs typeface="Arial" panose="020B0604020202020204" pitchFamily="34" charset="0"/>
              </a:rPr>
              <a:t>OR</a:t>
            </a:r>
            <a:r>
              <a:rPr lang="en-US" altLang="en-US" sz="1100" i="1">
                <a:latin typeface="Arial" panose="020B0604020202020204" pitchFamily="34" charset="0"/>
                <a:cs typeface="Arial" panose="020B0604020202020204" pitchFamily="34" charset="0"/>
              </a:rPr>
              <a:t> the basket can be mounted to the wall of the washroom</a:t>
            </a:r>
          </a:p>
          <a:p>
            <a:pPr marL="628650" lvl="1" indent="-171450" eaLnBrk="1" hangingPunct="1">
              <a:buFontTx/>
              <a:buChar char="•"/>
            </a:pPr>
            <a:r>
              <a:rPr lang="en-US" altLang="en-US" sz="1100" i="1">
                <a:latin typeface="Arial" panose="020B0604020202020204" pitchFamily="34" charset="0"/>
                <a:cs typeface="Arial" panose="020B0604020202020204" pitchFamily="34" charset="0"/>
              </a:rPr>
              <a:t>The metal basket is deep enough to hold the plastic cup without fear of it falling over, wide enough to store a denture cup or container, and it is easy to clean. The metal slats will allow moisture to escape. </a:t>
            </a:r>
          </a:p>
          <a:p>
            <a:pPr marL="628650" lvl="1" indent="-171450" eaLnBrk="1" hangingPunct="1">
              <a:buFontTx/>
              <a:buChar char="•"/>
            </a:pPr>
            <a:r>
              <a:rPr lang="en-US" altLang="en-US" sz="1100" i="1">
                <a:latin typeface="Arial" panose="020B0604020202020204" pitchFamily="34" charset="0"/>
                <a:cs typeface="Arial" panose="020B0604020202020204" pitchFamily="34" charset="0"/>
              </a:rPr>
              <a:t>The plastic cup is easy to label, tall enough to keep the toothbrush upright to dry, and disposable so it can be replaced regularly when it gets dirty.</a:t>
            </a:r>
          </a:p>
          <a:p>
            <a:pPr marL="628650" lvl="1" indent="-171450" eaLnBrk="1" hangingPunct="1">
              <a:buFontTx/>
              <a:buChar char="•"/>
            </a:pPr>
            <a:r>
              <a:rPr lang="en-US" altLang="en-US" sz="1100">
                <a:latin typeface="Arial" panose="020B0604020202020204" pitchFamily="34" charset="0"/>
                <a:cs typeface="Arial" panose="020B0604020202020204" pitchFamily="34" charset="0"/>
              </a:rPr>
              <a:t>Everything in the toolkit should be labeled with the resident’s name or initials. </a:t>
            </a:r>
          </a:p>
        </p:txBody>
      </p:sp>
      <p:sp>
        <p:nvSpPr>
          <p:cNvPr id="33796" name="Rectangle 2">
            <a:extLst>
              <a:ext uri="{FF2B5EF4-FFF2-40B4-BE49-F238E27FC236}">
                <a16:creationId xmlns:a16="http://schemas.microsoft.com/office/drawing/2014/main" id="{E2610341-E30E-AA4B-8738-2B1C2E74D9C9}"/>
              </a:ext>
            </a:extLst>
          </p:cNvPr>
          <p:cNvSpPr>
            <a:spLocks noGrp="1" noRot="1" noChangeAspect="1" noChangeArrowheads="1" noTextEdit="1"/>
          </p:cNvSpPr>
          <p:nvPr>
            <p:ph type="sldImg" idx="2"/>
          </p:nvPr>
        </p:nvSpPr>
        <p:spPr>
          <a:xfrm>
            <a:off x="1809750" y="323850"/>
            <a:ext cx="3208338" cy="2406650"/>
          </a:xfrm>
          <a:solidFill>
            <a:srgbClr val="FFFFFF"/>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Rectangle 4">
            <a:extLst>
              <a:ext uri="{FF2B5EF4-FFF2-40B4-BE49-F238E27FC236}">
                <a16:creationId xmlns:a16="http://schemas.microsoft.com/office/drawing/2014/main" id="{2DE90277-8F61-5144-A9E9-492F91965F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9840D1-DC92-AD4C-9836-9D286CE479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573D56-8626-F041-8736-0ECED3BE36A1}"/>
              </a:ext>
            </a:extLst>
          </p:cNvPr>
          <p:cNvSpPr>
            <a:spLocks noGrp="1" noChangeArrowheads="1"/>
          </p:cNvSpPr>
          <p:nvPr>
            <p:ph type="sldNum" sz="quarter" idx="12"/>
          </p:nvPr>
        </p:nvSpPr>
        <p:spPr>
          <a:ln/>
        </p:spPr>
        <p:txBody>
          <a:bodyPr/>
          <a:lstStyle>
            <a:lvl1pPr>
              <a:defRPr/>
            </a:lvl1pPr>
          </a:lstStyle>
          <a:p>
            <a:pPr>
              <a:defRPr/>
            </a:pPr>
            <a:fld id="{CD28F6C5-874F-6F4D-A371-EB00B5811B50}" type="slidenum">
              <a:rPr lang="en-US" altLang="en-US"/>
              <a:pPr>
                <a:defRPr/>
              </a:pPr>
              <a:t>‹#›</a:t>
            </a:fld>
            <a:endParaRPr lang="en-US" altLang="en-US"/>
          </a:p>
        </p:txBody>
      </p:sp>
    </p:spTree>
    <p:extLst>
      <p:ext uri="{BB962C8B-B14F-4D97-AF65-F5344CB8AC3E}">
        <p14:creationId xmlns:p14="http://schemas.microsoft.com/office/powerpoint/2010/main" val="205712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a:extLst>
              <a:ext uri="{FF2B5EF4-FFF2-40B4-BE49-F238E27FC236}">
                <a16:creationId xmlns:a16="http://schemas.microsoft.com/office/drawing/2014/main" id="{DBCF0CF9-57F1-B44A-8730-91AEEE78C6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E2F1CB-549B-924C-A0B0-08F26DF90C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1CE582-B717-FB48-A1FC-E6A59F713F83}"/>
              </a:ext>
            </a:extLst>
          </p:cNvPr>
          <p:cNvSpPr>
            <a:spLocks noGrp="1" noChangeArrowheads="1"/>
          </p:cNvSpPr>
          <p:nvPr>
            <p:ph type="sldNum" sz="quarter" idx="12"/>
          </p:nvPr>
        </p:nvSpPr>
        <p:spPr>
          <a:ln/>
        </p:spPr>
        <p:txBody>
          <a:bodyPr/>
          <a:lstStyle>
            <a:lvl1pPr>
              <a:defRPr/>
            </a:lvl1pPr>
          </a:lstStyle>
          <a:p>
            <a:pPr>
              <a:defRPr/>
            </a:pPr>
            <a:fld id="{2C06378A-79D2-A647-9651-8553C9B2BA1F}" type="slidenum">
              <a:rPr lang="en-US" altLang="en-US"/>
              <a:pPr>
                <a:defRPr/>
              </a:pPr>
              <a:t>‹#›</a:t>
            </a:fld>
            <a:endParaRPr lang="en-US" altLang="en-US"/>
          </a:p>
        </p:txBody>
      </p:sp>
    </p:spTree>
    <p:extLst>
      <p:ext uri="{BB962C8B-B14F-4D97-AF65-F5344CB8AC3E}">
        <p14:creationId xmlns:p14="http://schemas.microsoft.com/office/powerpoint/2010/main" val="334947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a:extLst>
              <a:ext uri="{FF2B5EF4-FFF2-40B4-BE49-F238E27FC236}">
                <a16:creationId xmlns:a16="http://schemas.microsoft.com/office/drawing/2014/main" id="{D3957F74-19A2-B543-AA17-3F94B7619F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9DC47D-B097-614A-94B1-AF0E045DF9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B2360F-E977-B448-B7A2-DC473F92BBBE}"/>
              </a:ext>
            </a:extLst>
          </p:cNvPr>
          <p:cNvSpPr>
            <a:spLocks noGrp="1" noChangeArrowheads="1"/>
          </p:cNvSpPr>
          <p:nvPr>
            <p:ph type="sldNum" sz="quarter" idx="12"/>
          </p:nvPr>
        </p:nvSpPr>
        <p:spPr>
          <a:ln/>
        </p:spPr>
        <p:txBody>
          <a:bodyPr/>
          <a:lstStyle>
            <a:lvl1pPr>
              <a:defRPr/>
            </a:lvl1pPr>
          </a:lstStyle>
          <a:p>
            <a:pPr>
              <a:defRPr/>
            </a:pPr>
            <a:fld id="{83BDAF5F-E8D1-D247-B97E-AFE56C49925D}" type="slidenum">
              <a:rPr lang="en-US" altLang="en-US"/>
              <a:pPr>
                <a:defRPr/>
              </a:pPr>
              <a:t>‹#›</a:t>
            </a:fld>
            <a:endParaRPr lang="en-US" altLang="en-US"/>
          </a:p>
        </p:txBody>
      </p:sp>
    </p:spTree>
    <p:extLst>
      <p:ext uri="{BB962C8B-B14F-4D97-AF65-F5344CB8AC3E}">
        <p14:creationId xmlns:p14="http://schemas.microsoft.com/office/powerpoint/2010/main" val="2413167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Rectangle 4">
            <a:extLst>
              <a:ext uri="{FF2B5EF4-FFF2-40B4-BE49-F238E27FC236}">
                <a16:creationId xmlns:a16="http://schemas.microsoft.com/office/drawing/2014/main" id="{7B638159-04CD-6742-A2AE-7CB93D4F929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E3BD35A-8980-284C-84C9-3472AE8CA6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BA5DB55-1643-A242-9BC8-F494ED07292A}"/>
              </a:ext>
            </a:extLst>
          </p:cNvPr>
          <p:cNvSpPr>
            <a:spLocks noGrp="1" noChangeArrowheads="1"/>
          </p:cNvSpPr>
          <p:nvPr>
            <p:ph type="sldNum" sz="quarter" idx="12"/>
          </p:nvPr>
        </p:nvSpPr>
        <p:spPr>
          <a:ln/>
        </p:spPr>
        <p:txBody>
          <a:bodyPr/>
          <a:lstStyle>
            <a:lvl1pPr>
              <a:defRPr/>
            </a:lvl1pPr>
          </a:lstStyle>
          <a:p>
            <a:pPr>
              <a:defRPr/>
            </a:pPr>
            <a:fld id="{723463C8-9046-5240-B064-C27652D4AD0E}" type="slidenum">
              <a:rPr lang="en-US" altLang="en-US"/>
              <a:pPr>
                <a:defRPr/>
              </a:pPr>
              <a:t>‹#›</a:t>
            </a:fld>
            <a:endParaRPr lang="en-US" altLang="en-US"/>
          </a:p>
        </p:txBody>
      </p:sp>
    </p:spTree>
    <p:extLst>
      <p:ext uri="{BB962C8B-B14F-4D97-AF65-F5344CB8AC3E}">
        <p14:creationId xmlns:p14="http://schemas.microsoft.com/office/powerpoint/2010/main" val="790939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a:extLst>
              <a:ext uri="{FF2B5EF4-FFF2-40B4-BE49-F238E27FC236}">
                <a16:creationId xmlns:a16="http://schemas.microsoft.com/office/drawing/2014/main" id="{BCA8D97E-1E54-6942-B8E0-35C0AA1D36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58F5D0-9436-CD48-8CAB-2D5BC56433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B1DAC7-BBDA-CF45-9608-5ABE4EA67A8B}"/>
              </a:ext>
            </a:extLst>
          </p:cNvPr>
          <p:cNvSpPr>
            <a:spLocks noGrp="1" noChangeArrowheads="1"/>
          </p:cNvSpPr>
          <p:nvPr>
            <p:ph type="sldNum" sz="quarter" idx="12"/>
          </p:nvPr>
        </p:nvSpPr>
        <p:spPr>
          <a:ln/>
        </p:spPr>
        <p:txBody>
          <a:bodyPr/>
          <a:lstStyle>
            <a:lvl1pPr>
              <a:defRPr/>
            </a:lvl1pPr>
          </a:lstStyle>
          <a:p>
            <a:pPr>
              <a:defRPr/>
            </a:pPr>
            <a:fld id="{E6E64171-0074-524F-953F-F9D7A2F9056E}" type="slidenum">
              <a:rPr lang="en-US" altLang="en-US"/>
              <a:pPr>
                <a:defRPr/>
              </a:pPr>
              <a:t>‹#›</a:t>
            </a:fld>
            <a:endParaRPr lang="en-US" altLang="en-US"/>
          </a:p>
        </p:txBody>
      </p:sp>
    </p:spTree>
    <p:extLst>
      <p:ext uri="{BB962C8B-B14F-4D97-AF65-F5344CB8AC3E}">
        <p14:creationId xmlns:p14="http://schemas.microsoft.com/office/powerpoint/2010/main" val="387353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a:extLst>
              <a:ext uri="{FF2B5EF4-FFF2-40B4-BE49-F238E27FC236}">
                <a16:creationId xmlns:a16="http://schemas.microsoft.com/office/drawing/2014/main" id="{81059DEB-9F62-4C45-81A7-8EA9FAC938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868513-F830-7545-94FA-438D52DF12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E7D18E-2A2B-0D48-8115-9E36BDE21BB1}"/>
              </a:ext>
            </a:extLst>
          </p:cNvPr>
          <p:cNvSpPr>
            <a:spLocks noGrp="1" noChangeArrowheads="1"/>
          </p:cNvSpPr>
          <p:nvPr>
            <p:ph type="sldNum" sz="quarter" idx="12"/>
          </p:nvPr>
        </p:nvSpPr>
        <p:spPr>
          <a:ln/>
        </p:spPr>
        <p:txBody>
          <a:bodyPr/>
          <a:lstStyle>
            <a:lvl1pPr>
              <a:defRPr/>
            </a:lvl1pPr>
          </a:lstStyle>
          <a:p>
            <a:pPr>
              <a:defRPr/>
            </a:pPr>
            <a:fld id="{FA654FD2-5D29-AE4C-8D5F-1C5088A3F901}" type="slidenum">
              <a:rPr lang="en-US" altLang="en-US"/>
              <a:pPr>
                <a:defRPr/>
              </a:pPr>
              <a:t>‹#›</a:t>
            </a:fld>
            <a:endParaRPr lang="en-US" altLang="en-US"/>
          </a:p>
        </p:txBody>
      </p:sp>
    </p:spTree>
    <p:extLst>
      <p:ext uri="{BB962C8B-B14F-4D97-AF65-F5344CB8AC3E}">
        <p14:creationId xmlns:p14="http://schemas.microsoft.com/office/powerpoint/2010/main" val="180624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a:extLst>
              <a:ext uri="{FF2B5EF4-FFF2-40B4-BE49-F238E27FC236}">
                <a16:creationId xmlns:a16="http://schemas.microsoft.com/office/drawing/2014/main" id="{2ACC0014-3398-6C47-974D-8F818AF24D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E00D78-16CD-CD47-B08C-8630EE68B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94DD48-5EFB-E549-891B-7677634E8D43}"/>
              </a:ext>
            </a:extLst>
          </p:cNvPr>
          <p:cNvSpPr>
            <a:spLocks noGrp="1" noChangeArrowheads="1"/>
          </p:cNvSpPr>
          <p:nvPr>
            <p:ph type="sldNum" sz="quarter" idx="12"/>
          </p:nvPr>
        </p:nvSpPr>
        <p:spPr>
          <a:ln/>
        </p:spPr>
        <p:txBody>
          <a:bodyPr/>
          <a:lstStyle>
            <a:lvl1pPr>
              <a:defRPr/>
            </a:lvl1pPr>
          </a:lstStyle>
          <a:p>
            <a:pPr>
              <a:defRPr/>
            </a:pPr>
            <a:fld id="{027F4A7D-D470-694E-9D55-E4BF4B5EB9C4}" type="slidenum">
              <a:rPr lang="en-US" altLang="en-US"/>
              <a:pPr>
                <a:defRPr/>
              </a:pPr>
              <a:t>‹#›</a:t>
            </a:fld>
            <a:endParaRPr lang="en-US" altLang="en-US"/>
          </a:p>
        </p:txBody>
      </p:sp>
    </p:spTree>
    <p:extLst>
      <p:ext uri="{BB962C8B-B14F-4D97-AF65-F5344CB8AC3E}">
        <p14:creationId xmlns:p14="http://schemas.microsoft.com/office/powerpoint/2010/main" val="135908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a:extLst>
              <a:ext uri="{FF2B5EF4-FFF2-40B4-BE49-F238E27FC236}">
                <a16:creationId xmlns:a16="http://schemas.microsoft.com/office/drawing/2014/main" id="{981FFBEC-90C2-1540-9F67-2B3A9F4447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B3976D-6A1D-C04B-B402-1E59306A1C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D8ACB6-1DB3-544B-A88E-3F2FAD8494F6}"/>
              </a:ext>
            </a:extLst>
          </p:cNvPr>
          <p:cNvSpPr>
            <a:spLocks noGrp="1" noChangeArrowheads="1"/>
          </p:cNvSpPr>
          <p:nvPr>
            <p:ph type="sldNum" sz="quarter" idx="12"/>
          </p:nvPr>
        </p:nvSpPr>
        <p:spPr>
          <a:ln/>
        </p:spPr>
        <p:txBody>
          <a:bodyPr/>
          <a:lstStyle>
            <a:lvl1pPr>
              <a:defRPr/>
            </a:lvl1pPr>
          </a:lstStyle>
          <a:p>
            <a:pPr>
              <a:defRPr/>
            </a:pPr>
            <a:fld id="{777FA9AF-D3EE-A04F-BED1-D923AD5F7B67}" type="slidenum">
              <a:rPr lang="en-US" altLang="en-US"/>
              <a:pPr>
                <a:defRPr/>
              </a:pPr>
              <a:t>‹#›</a:t>
            </a:fld>
            <a:endParaRPr lang="en-US" altLang="en-US"/>
          </a:p>
        </p:txBody>
      </p:sp>
    </p:spTree>
    <p:extLst>
      <p:ext uri="{BB962C8B-B14F-4D97-AF65-F5344CB8AC3E}">
        <p14:creationId xmlns:p14="http://schemas.microsoft.com/office/powerpoint/2010/main" val="267522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a:extLst>
              <a:ext uri="{FF2B5EF4-FFF2-40B4-BE49-F238E27FC236}">
                <a16:creationId xmlns:a16="http://schemas.microsoft.com/office/drawing/2014/main" id="{241440DB-5046-0649-A156-A818193CAB1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8ADC823-F8DE-2B42-A688-BFB98B6715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B46E0-E6ED-F545-A8DB-AB480CB9CF3B}"/>
              </a:ext>
            </a:extLst>
          </p:cNvPr>
          <p:cNvSpPr>
            <a:spLocks noGrp="1" noChangeArrowheads="1"/>
          </p:cNvSpPr>
          <p:nvPr>
            <p:ph type="sldNum" sz="quarter" idx="12"/>
          </p:nvPr>
        </p:nvSpPr>
        <p:spPr>
          <a:ln/>
        </p:spPr>
        <p:txBody>
          <a:bodyPr/>
          <a:lstStyle>
            <a:lvl1pPr>
              <a:defRPr/>
            </a:lvl1pPr>
          </a:lstStyle>
          <a:p>
            <a:pPr>
              <a:defRPr/>
            </a:pPr>
            <a:fld id="{F456083B-66AA-2E42-98E3-6BB8EBE62391}" type="slidenum">
              <a:rPr lang="en-US" altLang="en-US"/>
              <a:pPr>
                <a:defRPr/>
              </a:pPr>
              <a:t>‹#›</a:t>
            </a:fld>
            <a:endParaRPr lang="en-US" altLang="en-US"/>
          </a:p>
        </p:txBody>
      </p:sp>
    </p:spTree>
    <p:extLst>
      <p:ext uri="{BB962C8B-B14F-4D97-AF65-F5344CB8AC3E}">
        <p14:creationId xmlns:p14="http://schemas.microsoft.com/office/powerpoint/2010/main" val="60955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a:extLst>
              <a:ext uri="{FF2B5EF4-FFF2-40B4-BE49-F238E27FC236}">
                <a16:creationId xmlns:a16="http://schemas.microsoft.com/office/drawing/2014/main" id="{4D7C87D7-9985-BD4D-A9F1-B206E1DD65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CA7B4BD-059D-094F-BC87-2DA5859929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05646E8-8CE9-6A4F-B74A-BA7CC5ACFF39}"/>
              </a:ext>
            </a:extLst>
          </p:cNvPr>
          <p:cNvSpPr>
            <a:spLocks noGrp="1" noChangeArrowheads="1"/>
          </p:cNvSpPr>
          <p:nvPr>
            <p:ph type="sldNum" sz="quarter" idx="12"/>
          </p:nvPr>
        </p:nvSpPr>
        <p:spPr>
          <a:ln/>
        </p:spPr>
        <p:txBody>
          <a:bodyPr/>
          <a:lstStyle>
            <a:lvl1pPr>
              <a:defRPr/>
            </a:lvl1pPr>
          </a:lstStyle>
          <a:p>
            <a:pPr>
              <a:defRPr/>
            </a:pPr>
            <a:fld id="{CD6739D2-06C3-734F-917A-DBCDC361177B}" type="slidenum">
              <a:rPr lang="en-US" altLang="en-US"/>
              <a:pPr>
                <a:defRPr/>
              </a:pPr>
              <a:t>‹#›</a:t>
            </a:fld>
            <a:endParaRPr lang="en-US" altLang="en-US"/>
          </a:p>
        </p:txBody>
      </p:sp>
    </p:spTree>
    <p:extLst>
      <p:ext uri="{BB962C8B-B14F-4D97-AF65-F5344CB8AC3E}">
        <p14:creationId xmlns:p14="http://schemas.microsoft.com/office/powerpoint/2010/main" val="377921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556084-FA3C-2747-863F-8FD9AC2B103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A76668D-8DB4-2F44-A923-C7A59BE90E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4914E4C-D5F4-D446-B195-047DFC4BF944}"/>
              </a:ext>
            </a:extLst>
          </p:cNvPr>
          <p:cNvSpPr>
            <a:spLocks noGrp="1" noChangeArrowheads="1"/>
          </p:cNvSpPr>
          <p:nvPr>
            <p:ph type="sldNum" sz="quarter" idx="12"/>
          </p:nvPr>
        </p:nvSpPr>
        <p:spPr>
          <a:ln/>
        </p:spPr>
        <p:txBody>
          <a:bodyPr/>
          <a:lstStyle>
            <a:lvl1pPr>
              <a:defRPr/>
            </a:lvl1pPr>
          </a:lstStyle>
          <a:p>
            <a:pPr>
              <a:defRPr/>
            </a:pPr>
            <a:fld id="{2C774A00-3771-4341-8736-CA95AFAD0432}" type="slidenum">
              <a:rPr lang="en-US" altLang="en-US"/>
              <a:pPr>
                <a:defRPr/>
              </a:pPr>
              <a:t>‹#›</a:t>
            </a:fld>
            <a:endParaRPr lang="en-US" altLang="en-US"/>
          </a:p>
        </p:txBody>
      </p:sp>
    </p:spTree>
    <p:extLst>
      <p:ext uri="{BB962C8B-B14F-4D97-AF65-F5344CB8AC3E}">
        <p14:creationId xmlns:p14="http://schemas.microsoft.com/office/powerpoint/2010/main" val="126240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a:extLst>
              <a:ext uri="{FF2B5EF4-FFF2-40B4-BE49-F238E27FC236}">
                <a16:creationId xmlns:a16="http://schemas.microsoft.com/office/drawing/2014/main" id="{75371DA5-1BEB-E843-89AD-5A539D5D15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2ACA16-CE8C-4E48-80D5-AB88BE2A44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A1BA00-54C5-1F4D-9FA1-B696F4EB9256}"/>
              </a:ext>
            </a:extLst>
          </p:cNvPr>
          <p:cNvSpPr>
            <a:spLocks noGrp="1" noChangeArrowheads="1"/>
          </p:cNvSpPr>
          <p:nvPr>
            <p:ph type="sldNum" sz="quarter" idx="12"/>
          </p:nvPr>
        </p:nvSpPr>
        <p:spPr>
          <a:ln/>
        </p:spPr>
        <p:txBody>
          <a:bodyPr/>
          <a:lstStyle>
            <a:lvl1pPr>
              <a:defRPr/>
            </a:lvl1pPr>
          </a:lstStyle>
          <a:p>
            <a:pPr>
              <a:defRPr/>
            </a:pPr>
            <a:fld id="{92C142B2-7E23-674A-83AF-D66C407433AA}" type="slidenum">
              <a:rPr lang="en-US" altLang="en-US"/>
              <a:pPr>
                <a:defRPr/>
              </a:pPr>
              <a:t>‹#›</a:t>
            </a:fld>
            <a:endParaRPr lang="en-US" altLang="en-US"/>
          </a:p>
        </p:txBody>
      </p:sp>
    </p:spTree>
    <p:extLst>
      <p:ext uri="{BB962C8B-B14F-4D97-AF65-F5344CB8AC3E}">
        <p14:creationId xmlns:p14="http://schemas.microsoft.com/office/powerpoint/2010/main" val="281704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a:extLst>
              <a:ext uri="{FF2B5EF4-FFF2-40B4-BE49-F238E27FC236}">
                <a16:creationId xmlns:a16="http://schemas.microsoft.com/office/drawing/2014/main" id="{FF48DA8D-55AC-7544-9B8A-B57F145E2F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CA7F0A-EA1A-A54D-B56B-2214BD531B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B8932C-4DA5-FD4B-A71B-A2BC42A4CE64}"/>
              </a:ext>
            </a:extLst>
          </p:cNvPr>
          <p:cNvSpPr>
            <a:spLocks noGrp="1" noChangeArrowheads="1"/>
          </p:cNvSpPr>
          <p:nvPr>
            <p:ph type="sldNum" sz="quarter" idx="12"/>
          </p:nvPr>
        </p:nvSpPr>
        <p:spPr>
          <a:ln/>
        </p:spPr>
        <p:txBody>
          <a:bodyPr/>
          <a:lstStyle>
            <a:lvl1pPr>
              <a:defRPr/>
            </a:lvl1pPr>
          </a:lstStyle>
          <a:p>
            <a:pPr>
              <a:defRPr/>
            </a:pPr>
            <a:fld id="{03A6392E-8C4C-3248-A2A4-290DE8E3745C}" type="slidenum">
              <a:rPr lang="en-US" altLang="en-US"/>
              <a:pPr>
                <a:defRPr/>
              </a:pPr>
              <a:t>‹#›</a:t>
            </a:fld>
            <a:endParaRPr lang="en-US" altLang="en-US"/>
          </a:p>
        </p:txBody>
      </p:sp>
    </p:spTree>
    <p:extLst>
      <p:ext uri="{BB962C8B-B14F-4D97-AF65-F5344CB8AC3E}">
        <p14:creationId xmlns:p14="http://schemas.microsoft.com/office/powerpoint/2010/main" val="206929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4B5E960-8E4C-7B46-A159-56F397B30AA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3C3298-D150-1541-A6B5-700ED999ECD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7C20899-7054-4B44-9066-114D7F3D4AA0}"/>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39B88F10-A536-F14E-B7A9-E299759EF930}"/>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1708B2FC-EFED-C54D-B1A6-46F398227F4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1FE2542-B55D-844B-A5ED-D6E33B4DD4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9C9600D4-B0E1-3144-866C-36ED985C9DD9}"/>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86" name="Rounded Rectangle 20">
            <a:extLst>
              <a:ext uri="{FF2B5EF4-FFF2-40B4-BE49-F238E27FC236}">
                <a16:creationId xmlns:a16="http://schemas.microsoft.com/office/drawing/2014/main" id="{1B992526-0E8C-434E-9706-7BB25D3D8440}"/>
              </a:ext>
            </a:extLst>
          </p:cNvPr>
          <p:cNvSpPr>
            <a:spLocks noChangeArrowheads="1"/>
          </p:cNvSpPr>
          <p:nvPr/>
        </p:nvSpPr>
        <p:spPr bwMode="auto">
          <a:xfrm>
            <a:off x="304800" y="2362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87" name="Rectangle 7">
            <a:extLst>
              <a:ext uri="{FF2B5EF4-FFF2-40B4-BE49-F238E27FC236}">
                <a16:creationId xmlns:a16="http://schemas.microsoft.com/office/drawing/2014/main" id="{8D01287E-92A4-6D4F-A4C8-31A22ABD20CE}"/>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88" name="Rectangle 6">
            <a:extLst>
              <a:ext uri="{FF2B5EF4-FFF2-40B4-BE49-F238E27FC236}">
                <a16:creationId xmlns:a16="http://schemas.microsoft.com/office/drawing/2014/main" id="{1B0CFD75-185A-4342-B044-15A36CBBC78F}"/>
              </a:ext>
            </a:extLst>
          </p:cNvPr>
          <p:cNvSpPr>
            <a:spLocks noChangeArrowheads="1"/>
          </p:cNvSpPr>
          <p:nvPr/>
        </p:nvSpPr>
        <p:spPr bwMode="auto">
          <a:xfrm>
            <a:off x="4495800" y="1981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89" name="Rectangle 6">
            <a:extLst>
              <a:ext uri="{FF2B5EF4-FFF2-40B4-BE49-F238E27FC236}">
                <a16:creationId xmlns:a16="http://schemas.microsoft.com/office/drawing/2014/main" id="{B963CF4B-EA40-0D4E-887B-2B3399571CC0}"/>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90" name="Rounded Rectangle 28">
            <a:extLst>
              <a:ext uri="{FF2B5EF4-FFF2-40B4-BE49-F238E27FC236}">
                <a16:creationId xmlns:a16="http://schemas.microsoft.com/office/drawing/2014/main" id="{CAB4A331-A3F6-7649-B40A-BDC427BE4F71}"/>
              </a:ext>
            </a:extLst>
          </p:cNvPr>
          <p:cNvSpPr>
            <a:spLocks noChangeArrowheads="1"/>
          </p:cNvSpPr>
          <p:nvPr/>
        </p:nvSpPr>
        <p:spPr bwMode="auto">
          <a:xfrm>
            <a:off x="4800600" y="4365625"/>
            <a:ext cx="4343400" cy="13716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91" name="Rectangle 2">
            <a:extLst>
              <a:ext uri="{FF2B5EF4-FFF2-40B4-BE49-F238E27FC236}">
                <a16:creationId xmlns:a16="http://schemas.microsoft.com/office/drawing/2014/main" id="{ABCAD654-082E-D746-A4E7-5E641E2C57EA}"/>
              </a:ext>
            </a:extLst>
          </p:cNvPr>
          <p:cNvSpPr>
            <a:spLocks noChangeArrowheads="1"/>
          </p:cNvSpPr>
          <p:nvPr/>
        </p:nvSpPr>
        <p:spPr bwMode="auto">
          <a:xfrm>
            <a:off x="4800600" y="2286000"/>
            <a:ext cx="4114800" cy="2438400"/>
          </a:xfrm>
          <a:prstGeom prst="rect">
            <a:avLst/>
          </a:prstGeom>
          <a:solidFill>
            <a:srgbClr val="F9E1E8"/>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92" name="Rectangle 2">
            <a:extLst>
              <a:ext uri="{FF2B5EF4-FFF2-40B4-BE49-F238E27FC236}">
                <a16:creationId xmlns:a16="http://schemas.microsoft.com/office/drawing/2014/main" id="{F8D6163C-CEC7-3043-90B2-0DB6D6858837}"/>
              </a:ext>
            </a:extLst>
          </p:cNvPr>
          <p:cNvSpPr>
            <a:spLocks noChangeArrowheads="1"/>
          </p:cNvSpPr>
          <p:nvPr/>
        </p:nvSpPr>
        <p:spPr bwMode="auto">
          <a:xfrm>
            <a:off x="8686800" y="2286000"/>
            <a:ext cx="457200" cy="3446463"/>
          </a:xfrm>
          <a:prstGeom prst="rect">
            <a:avLst/>
          </a:prstGeom>
          <a:solidFill>
            <a:srgbClr val="EF4577"/>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93" name="Text Box 9">
            <a:extLst>
              <a:ext uri="{FF2B5EF4-FFF2-40B4-BE49-F238E27FC236}">
                <a16:creationId xmlns:a16="http://schemas.microsoft.com/office/drawing/2014/main" id="{1D0D40AC-FD26-B640-A06B-6278D84521AA}"/>
              </a:ext>
            </a:extLst>
          </p:cNvPr>
          <p:cNvSpPr txBox="1">
            <a:spLocks noChangeArrowheads="1"/>
          </p:cNvSpPr>
          <p:nvPr/>
        </p:nvSpPr>
        <p:spPr bwMode="auto">
          <a:xfrm>
            <a:off x="5003800" y="2781300"/>
            <a:ext cx="36576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ts val="800"/>
              </a:spcBef>
              <a:buFontTx/>
              <a:buNone/>
            </a:pPr>
            <a:r>
              <a:rPr lang="en-US" altLang="en-US" sz="2800" b="1"/>
              <a:t>Implementing an oral care program in</a:t>
            </a:r>
          </a:p>
          <a:p>
            <a:pPr eaLnBrk="1" hangingPunct="1">
              <a:spcBef>
                <a:spcPts val="800"/>
              </a:spcBef>
              <a:buFontTx/>
              <a:buNone/>
            </a:pPr>
            <a:r>
              <a:rPr lang="en-US" altLang="en-US" sz="3600" b="1">
                <a:latin typeface="Verdana" panose="020B0604030504040204" pitchFamily="34" charset="0"/>
              </a:rPr>
              <a:t>LONG-TERM CARE</a:t>
            </a:r>
          </a:p>
          <a:p>
            <a:pPr eaLnBrk="1" hangingPunct="1">
              <a:spcBef>
                <a:spcPts val="800"/>
              </a:spcBef>
              <a:buFontTx/>
              <a:buNone/>
            </a:pPr>
            <a:r>
              <a:rPr lang="en-US" altLang="en-US" sz="1700" b="1"/>
              <a:t> </a:t>
            </a:r>
          </a:p>
        </p:txBody>
      </p:sp>
      <p:pic>
        <p:nvPicPr>
          <p:cNvPr id="16394" name="Picture 22" descr="DSC_0032.jpg">
            <a:extLst>
              <a:ext uri="{FF2B5EF4-FFF2-40B4-BE49-F238E27FC236}">
                <a16:creationId xmlns:a16="http://schemas.microsoft.com/office/drawing/2014/main" id="{5E543BD2-7EBB-7942-AEB8-820C886443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65350"/>
            <a:ext cx="40322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6">
            <a:extLst>
              <a:ext uri="{FF2B5EF4-FFF2-40B4-BE49-F238E27FC236}">
                <a16:creationId xmlns:a16="http://schemas.microsoft.com/office/drawing/2014/main" id="{9BB92247-2C5B-EE44-B792-46A92192AAB1}"/>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7" name="Text Box 4">
            <a:extLst>
              <a:ext uri="{FF2B5EF4-FFF2-40B4-BE49-F238E27FC236}">
                <a16:creationId xmlns:a16="http://schemas.microsoft.com/office/drawing/2014/main" id="{6C493D87-5661-104E-9E1E-FAE21392D225}"/>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9pPr>
          </a:lstStyle>
          <a:p>
            <a:pPr eaLnBrk="1" hangingPunct="1">
              <a:defRPr/>
            </a:pPr>
            <a:br>
              <a:rPr lang="en-US" sz="2000" b="1" dirty="0">
                <a:solidFill>
                  <a:srgbClr val="FFFFFF"/>
                </a:solidFill>
              </a:rPr>
            </a:br>
            <a:r>
              <a:rPr lang="en-US" sz="2000" b="1" dirty="0">
                <a:solidFill>
                  <a:srgbClr val="FFFFFF"/>
                </a:solidFill>
              </a:rPr>
              <a:t> </a:t>
            </a:r>
            <a:br>
              <a:rPr lang="en-US" sz="2000" b="1" dirty="0">
                <a:solidFill>
                  <a:srgbClr val="FFFFFF"/>
                </a:solidFill>
              </a:rPr>
            </a:br>
            <a:r>
              <a:rPr lang="en-US" sz="5200" b="1" dirty="0">
                <a:solidFill>
                  <a:srgbClr val="FFFFFF"/>
                </a:solidFill>
                <a:effectLst>
                  <a:outerShdw blurRad="38100" dist="38100" dir="2700000" algn="tl">
                    <a:srgbClr val="000000">
                      <a:alpha val="43137"/>
                    </a:srgbClr>
                  </a:outerShdw>
                </a:effectLst>
                <a:cs typeface="Arial" pitchFamily="34" charset="0"/>
              </a:rPr>
              <a:t>Session 4a</a:t>
            </a:r>
          </a:p>
        </p:txBody>
      </p:sp>
      <p:sp>
        <p:nvSpPr>
          <p:cNvPr id="19" name="Text Box 5">
            <a:extLst>
              <a:ext uri="{FF2B5EF4-FFF2-40B4-BE49-F238E27FC236}">
                <a16:creationId xmlns:a16="http://schemas.microsoft.com/office/drawing/2014/main" id="{90C7045D-D29A-0F45-BC74-50FDE586BFCA}"/>
              </a:ext>
            </a:extLst>
          </p:cNvPr>
          <p:cNvSpPr txBox="1">
            <a:spLocks noChangeArrowheads="1"/>
          </p:cNvSpPr>
          <p:nvPr/>
        </p:nvSpPr>
        <p:spPr bwMode="auto">
          <a:xfrm>
            <a:off x="746125" y="1524000"/>
            <a:ext cx="3444875" cy="304800"/>
          </a:xfrm>
          <a:prstGeom prst="rect">
            <a:avLst/>
          </a:prstGeom>
          <a:noFill/>
          <a:ln w="9525">
            <a:noFill/>
            <a:round/>
            <a:headEnd/>
            <a:tailEnd/>
          </a:ln>
        </p:spPr>
        <p:txBody>
          <a:bodyPr/>
          <a:lstStyle/>
          <a:p>
            <a:pPr eaLnBrk="1" hangingPunct="1">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b="1" dirty="0">
                <a:solidFill>
                  <a:schemeClr val="tx1">
                    <a:lumMod val="95000"/>
                    <a:lumOff val="5000"/>
                  </a:schemeClr>
                </a:solidFill>
                <a:ea typeface="ＭＳ Ｐゴシック" pitchFamily="34" charset="-128"/>
              </a:rPr>
              <a:t>Audience: All Staff</a:t>
            </a:r>
          </a:p>
          <a:p>
            <a:pPr eaLnBrk="1" hangingPunct="1">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b="1" dirty="0">
              <a:solidFill>
                <a:schemeClr val="tx2"/>
              </a:solidFill>
              <a:ea typeface="ＭＳ Ｐゴシック" pitchFamily="34" charset="-128"/>
            </a:endParaRPr>
          </a:p>
        </p:txBody>
      </p:sp>
      <p:sp>
        <p:nvSpPr>
          <p:cNvPr id="16398" name="Moon 33">
            <a:extLst>
              <a:ext uri="{FF2B5EF4-FFF2-40B4-BE49-F238E27FC236}">
                <a16:creationId xmlns:a16="http://schemas.microsoft.com/office/drawing/2014/main" id="{F256EA32-D746-6345-B612-11CC23FE036A}"/>
              </a:ext>
            </a:extLst>
          </p:cNvPr>
          <p:cNvSpPr>
            <a:spLocks noChangeArrowheads="1"/>
          </p:cNvSpPr>
          <p:nvPr/>
        </p:nvSpPr>
        <p:spPr bwMode="auto">
          <a:xfrm rot="-2400000">
            <a:off x="565150" y="5389563"/>
            <a:ext cx="228600" cy="457200"/>
          </a:xfrm>
          <a:prstGeom prst="moon">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6399" name="Rectangle 6">
            <a:extLst>
              <a:ext uri="{FF2B5EF4-FFF2-40B4-BE49-F238E27FC236}">
                <a16:creationId xmlns:a16="http://schemas.microsoft.com/office/drawing/2014/main" id="{38C0CDF6-490A-7941-A2E2-A724B812DA63}"/>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3" name="Text Box 7">
            <a:extLst>
              <a:ext uri="{FF2B5EF4-FFF2-40B4-BE49-F238E27FC236}">
                <a16:creationId xmlns:a16="http://schemas.microsoft.com/office/drawing/2014/main" id="{14FA83E5-AB0B-5241-989D-F75FA2199BF9}"/>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b="1" kern="0" dirty="0">
                <a:solidFill>
                  <a:srgbClr val="FFFFFF"/>
                </a:solidFill>
                <a:effectLst>
                  <a:outerShdw blurRad="38100" dist="38100" dir="2700000" algn="tl">
                    <a:srgbClr val="000000">
                      <a:alpha val="43137"/>
                    </a:srgbClr>
                  </a:outerShdw>
                </a:effectLst>
                <a:cs typeface="Arial" pitchFamily="34" charset="0"/>
              </a:rPr>
              <a:t>‘</a:t>
            </a:r>
            <a:r>
              <a:rPr lang="en-US" altLang="ja-JP"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Brushing Up on Mouth Care</a:t>
            </a:r>
            <a:r>
              <a:rPr lang="fr-FR" sz="1800" b="1" kern="0" dirty="0">
                <a:solidFill>
                  <a:srgbClr val="FFFFFF"/>
                </a:solidFill>
                <a:effectLst>
                  <a:outerShdw blurRad="38100" dist="38100" dir="2700000" algn="tl">
                    <a:srgbClr val="000000">
                      <a:alpha val="43137"/>
                    </a:srgbClr>
                  </a:outerShdw>
                </a:effectLst>
                <a:cs typeface="Arial" pitchFamily="34" charset="0"/>
              </a:rPr>
              <a:t>’</a:t>
            </a:r>
            <a:br>
              <a:rPr lang="en-US" altLang="ja-JP" sz="1800" b="1" kern="0" dirty="0">
                <a:solidFill>
                  <a:srgbClr val="FFFFFF"/>
                </a:solidFill>
                <a:effectLst>
                  <a:outerShdw blurRad="38100" dist="38100" dir="2700000" algn="tl">
                    <a:srgbClr val="000000">
                      <a:alpha val="43137"/>
                    </a:srgbClr>
                  </a:outerShdw>
                </a:effectLst>
                <a:cs typeface="Arial" pitchFamily="34" charset="0"/>
              </a:rPr>
            </a:br>
            <a:r>
              <a:rPr lang="en-US" altLang="ja-JP"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Education Series</a:t>
            </a:r>
            <a:endParaRPr lang="en-US"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a:extLst>
              <a:ext uri="{FF2B5EF4-FFF2-40B4-BE49-F238E27FC236}">
                <a16:creationId xmlns:a16="http://schemas.microsoft.com/office/drawing/2014/main" id="{88600286-050F-DD4D-A623-A6892FDE2A8F}"/>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4818" name="Text Box 3">
            <a:extLst>
              <a:ext uri="{FF2B5EF4-FFF2-40B4-BE49-F238E27FC236}">
                <a16:creationId xmlns:a16="http://schemas.microsoft.com/office/drawing/2014/main" id="{6A4E517E-D752-5E4B-A298-4813CED4B8A4}"/>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4819" name="Text Box 3">
            <a:extLst>
              <a:ext uri="{FF2B5EF4-FFF2-40B4-BE49-F238E27FC236}">
                <a16:creationId xmlns:a16="http://schemas.microsoft.com/office/drawing/2014/main" id="{71CF10A3-AD56-3C4A-93DE-470A6504D46E}"/>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4820" name="Text Box 3">
            <a:extLst>
              <a:ext uri="{FF2B5EF4-FFF2-40B4-BE49-F238E27FC236}">
                <a16:creationId xmlns:a16="http://schemas.microsoft.com/office/drawing/2014/main" id="{9B3AC675-1B59-3649-8374-5D9F74C05783}"/>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34821" name="Rectangle 2">
            <a:extLst>
              <a:ext uri="{FF2B5EF4-FFF2-40B4-BE49-F238E27FC236}">
                <a16:creationId xmlns:a16="http://schemas.microsoft.com/office/drawing/2014/main" id="{47F2D5E8-A91C-9F4B-8559-8EE1D4399E2C}"/>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4822" name="Rounded Rectangle 36">
            <a:extLst>
              <a:ext uri="{FF2B5EF4-FFF2-40B4-BE49-F238E27FC236}">
                <a16:creationId xmlns:a16="http://schemas.microsoft.com/office/drawing/2014/main" id="{2744433A-4AD3-6240-8754-9D14D43D3E54}"/>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4823" name="Rectangle 6">
            <a:extLst>
              <a:ext uri="{FF2B5EF4-FFF2-40B4-BE49-F238E27FC236}">
                <a16:creationId xmlns:a16="http://schemas.microsoft.com/office/drawing/2014/main" id="{D7B5ABD2-4E4B-2B40-9B69-9D003FF678C9}"/>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4824" name="Rounded Rectangle 20">
            <a:extLst>
              <a:ext uri="{FF2B5EF4-FFF2-40B4-BE49-F238E27FC236}">
                <a16:creationId xmlns:a16="http://schemas.microsoft.com/office/drawing/2014/main" id="{78C76D00-BDFE-FC42-BDAB-2D09FBB38C44}"/>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4825" name="Rectangle 6">
            <a:extLst>
              <a:ext uri="{FF2B5EF4-FFF2-40B4-BE49-F238E27FC236}">
                <a16:creationId xmlns:a16="http://schemas.microsoft.com/office/drawing/2014/main" id="{FDC72ED4-D59E-2649-9D2A-E86B71F618BD}"/>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4826" name="Rectangle 6">
            <a:extLst>
              <a:ext uri="{FF2B5EF4-FFF2-40B4-BE49-F238E27FC236}">
                <a16:creationId xmlns:a16="http://schemas.microsoft.com/office/drawing/2014/main" id="{4563A7D0-A901-754B-A37C-D084E963CA07}"/>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4827" name="Rectangle 6">
            <a:extLst>
              <a:ext uri="{FF2B5EF4-FFF2-40B4-BE49-F238E27FC236}">
                <a16:creationId xmlns:a16="http://schemas.microsoft.com/office/drawing/2014/main" id="{8A233844-5D6B-3544-865F-DB0CF832CE6D}"/>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4828" name="Rectangle 3">
            <a:extLst>
              <a:ext uri="{FF2B5EF4-FFF2-40B4-BE49-F238E27FC236}">
                <a16:creationId xmlns:a16="http://schemas.microsoft.com/office/drawing/2014/main" id="{35FE95B9-1094-D94C-BF13-FA2C73C13FA2}"/>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1" name="Text Box 3">
            <a:extLst>
              <a:ext uri="{FF2B5EF4-FFF2-40B4-BE49-F238E27FC236}">
                <a16:creationId xmlns:a16="http://schemas.microsoft.com/office/drawing/2014/main" id="{EBD3A163-996A-7E41-9887-D5B2A3BE36AF}"/>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Assessment Form (Daily)</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4830" name="Text Box 7">
            <a:extLst>
              <a:ext uri="{FF2B5EF4-FFF2-40B4-BE49-F238E27FC236}">
                <a16:creationId xmlns:a16="http://schemas.microsoft.com/office/drawing/2014/main" id="{C39E5CE1-FD72-434D-A0BF-5ACDE0EF67A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pic>
        <p:nvPicPr>
          <p:cNvPr id="34831" name="Picture 12" descr="V1_02b_DailyAssessment">
            <a:extLst>
              <a:ext uri="{FF2B5EF4-FFF2-40B4-BE49-F238E27FC236}">
                <a16:creationId xmlns:a16="http://schemas.microsoft.com/office/drawing/2014/main" id="{80595B0B-D090-7D48-9B93-E310F5056A7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979613" y="1916113"/>
            <a:ext cx="5616575" cy="4341812"/>
          </a:xfr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2502D08C-6671-F34D-A0AA-C511F8E77EC7}"/>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6866" name="Rectangle 6">
            <a:extLst>
              <a:ext uri="{FF2B5EF4-FFF2-40B4-BE49-F238E27FC236}">
                <a16:creationId xmlns:a16="http://schemas.microsoft.com/office/drawing/2014/main" id="{BD43F5D6-5973-B34B-8E4F-F077FBE0374E}"/>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6867" name="Text Box 7">
            <a:extLst>
              <a:ext uri="{FF2B5EF4-FFF2-40B4-BE49-F238E27FC236}">
                <a16:creationId xmlns:a16="http://schemas.microsoft.com/office/drawing/2014/main" id="{24FA2CA6-7C6E-F247-9E35-04C4F4EDED7A}"/>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36868" name="Text Box 3">
            <a:extLst>
              <a:ext uri="{FF2B5EF4-FFF2-40B4-BE49-F238E27FC236}">
                <a16:creationId xmlns:a16="http://schemas.microsoft.com/office/drawing/2014/main" id="{F78CEEDF-2ECC-B249-A27B-2A0047592A37}"/>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6869" name="Text Box 3">
            <a:extLst>
              <a:ext uri="{FF2B5EF4-FFF2-40B4-BE49-F238E27FC236}">
                <a16:creationId xmlns:a16="http://schemas.microsoft.com/office/drawing/2014/main" id="{2EB0B907-720D-A341-9163-D81325B69583}"/>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6870" name="Text Box 3">
            <a:extLst>
              <a:ext uri="{FF2B5EF4-FFF2-40B4-BE49-F238E27FC236}">
                <a16:creationId xmlns:a16="http://schemas.microsoft.com/office/drawing/2014/main" id="{187F6EEF-069A-3948-B79F-F9E47B2253AA}"/>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6871" name="Text Box 3">
            <a:extLst>
              <a:ext uri="{FF2B5EF4-FFF2-40B4-BE49-F238E27FC236}">
                <a16:creationId xmlns:a16="http://schemas.microsoft.com/office/drawing/2014/main" id="{AC545269-C321-294B-819D-CE31BEB8D0E1}"/>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6872" name="Text Box 3">
            <a:extLst>
              <a:ext uri="{FF2B5EF4-FFF2-40B4-BE49-F238E27FC236}">
                <a16:creationId xmlns:a16="http://schemas.microsoft.com/office/drawing/2014/main" id="{D1FA198A-03E8-B742-90BA-320C478A677E}"/>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36873" name="Rounded Rectangle 36">
            <a:extLst>
              <a:ext uri="{FF2B5EF4-FFF2-40B4-BE49-F238E27FC236}">
                <a16:creationId xmlns:a16="http://schemas.microsoft.com/office/drawing/2014/main" id="{BE56392D-41B5-0C4F-BF50-A59EA4DBF164}"/>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6874" name="Rectangle 6">
            <a:extLst>
              <a:ext uri="{FF2B5EF4-FFF2-40B4-BE49-F238E27FC236}">
                <a16:creationId xmlns:a16="http://schemas.microsoft.com/office/drawing/2014/main" id="{22DE417E-E339-E146-9942-E7CB7691B577}"/>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6875" name="Rounded Rectangle 20">
            <a:extLst>
              <a:ext uri="{FF2B5EF4-FFF2-40B4-BE49-F238E27FC236}">
                <a16:creationId xmlns:a16="http://schemas.microsoft.com/office/drawing/2014/main" id="{BCF4387E-653B-A34E-BDFF-1FF0060EE17B}"/>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6876" name="Rectangle 6">
            <a:extLst>
              <a:ext uri="{FF2B5EF4-FFF2-40B4-BE49-F238E27FC236}">
                <a16:creationId xmlns:a16="http://schemas.microsoft.com/office/drawing/2014/main" id="{1E13798F-73A6-5447-B2A0-7C9A34B5E9CF}"/>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6877" name="Rectangle 6">
            <a:extLst>
              <a:ext uri="{FF2B5EF4-FFF2-40B4-BE49-F238E27FC236}">
                <a16:creationId xmlns:a16="http://schemas.microsoft.com/office/drawing/2014/main" id="{031A487B-A308-4249-9FF3-063C4CB1E798}"/>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6878" name="Rectangle 6">
            <a:extLst>
              <a:ext uri="{FF2B5EF4-FFF2-40B4-BE49-F238E27FC236}">
                <a16:creationId xmlns:a16="http://schemas.microsoft.com/office/drawing/2014/main" id="{F665F1D9-43A2-3A44-9A2A-D81D34646388}"/>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6879" name="Rectangle 3">
            <a:extLst>
              <a:ext uri="{FF2B5EF4-FFF2-40B4-BE49-F238E27FC236}">
                <a16:creationId xmlns:a16="http://schemas.microsoft.com/office/drawing/2014/main" id="{1C516426-DCB5-CD4B-A9F8-393A51EF7997}"/>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8" name="Text Box 3">
            <a:extLst>
              <a:ext uri="{FF2B5EF4-FFF2-40B4-BE49-F238E27FC236}">
                <a16:creationId xmlns:a16="http://schemas.microsoft.com/office/drawing/2014/main" id="{740604C2-45C3-EC4C-9E44-8E9B44771FC5}"/>
              </a:ext>
            </a:extLst>
          </p:cNvPr>
          <p:cNvSpPr txBox="1">
            <a:spLocks noChangeArrowheads="1"/>
          </p:cNvSpPr>
          <p:nvPr/>
        </p:nvSpPr>
        <p:spPr bwMode="auto">
          <a:xfrm>
            <a:off x="838200" y="381000"/>
            <a:ext cx="755015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Assessment Form (Annual)</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pic>
        <p:nvPicPr>
          <p:cNvPr id="36881" name="Picture 6" descr="ModifiedOHAT_Dec10">
            <a:extLst>
              <a:ext uri="{FF2B5EF4-FFF2-40B4-BE49-F238E27FC236}">
                <a16:creationId xmlns:a16="http://schemas.microsoft.com/office/drawing/2014/main" id="{9A89BCC0-DF1D-3648-B3DF-A908666A07B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4616" t="3981" r="1538" b="4437"/>
          <a:stretch>
            <a:fillRect/>
          </a:stretch>
        </p:blipFill>
        <p:spPr>
          <a:xfrm>
            <a:off x="1763713" y="1844675"/>
            <a:ext cx="5761037" cy="4343400"/>
          </a:xfrm>
          <a:ln w="50800">
            <a:solidFill>
              <a:srgbClr val="002060"/>
            </a:solidFill>
            <a:miter lim="8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a:extLst>
              <a:ext uri="{FF2B5EF4-FFF2-40B4-BE49-F238E27FC236}">
                <a16:creationId xmlns:a16="http://schemas.microsoft.com/office/drawing/2014/main" id="{0A90C5E6-4689-BD4C-B85D-F9B1BD2A3930}"/>
              </a:ext>
            </a:extLst>
          </p:cNvPr>
          <p:cNvSpPr txBox="1">
            <a:spLocks noChangeArrowheads="1"/>
          </p:cNvSpPr>
          <p:nvPr/>
        </p:nvSpPr>
        <p:spPr bwMode="auto">
          <a:xfrm>
            <a:off x="-560388" y="930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8914" name="Text Box 3">
            <a:extLst>
              <a:ext uri="{FF2B5EF4-FFF2-40B4-BE49-F238E27FC236}">
                <a16:creationId xmlns:a16="http://schemas.microsoft.com/office/drawing/2014/main" id="{558B26AF-689B-1C45-BC41-99D74EF5BADB}"/>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8915" name="Rectangle 4">
            <a:extLst>
              <a:ext uri="{FF2B5EF4-FFF2-40B4-BE49-F238E27FC236}">
                <a16:creationId xmlns:a16="http://schemas.microsoft.com/office/drawing/2014/main" id="{F5C7250B-8BEC-6C4E-9022-BC3FD95957DC}"/>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8916" name="Rectangle 2">
            <a:extLst>
              <a:ext uri="{FF2B5EF4-FFF2-40B4-BE49-F238E27FC236}">
                <a16:creationId xmlns:a16="http://schemas.microsoft.com/office/drawing/2014/main" id="{846BA82B-DC37-B447-B0C5-BF3A114F9ED3}"/>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8917" name="Rectangle 6">
            <a:extLst>
              <a:ext uri="{FF2B5EF4-FFF2-40B4-BE49-F238E27FC236}">
                <a16:creationId xmlns:a16="http://schemas.microsoft.com/office/drawing/2014/main" id="{98D3B53C-6B9B-184F-BD25-8493B17CB0C9}"/>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8918" name="Text Box 7">
            <a:extLst>
              <a:ext uri="{FF2B5EF4-FFF2-40B4-BE49-F238E27FC236}">
                <a16:creationId xmlns:a16="http://schemas.microsoft.com/office/drawing/2014/main" id="{E9850607-4074-B942-9808-6F8446CA5140}"/>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38919" name="Text Box 3">
            <a:extLst>
              <a:ext uri="{FF2B5EF4-FFF2-40B4-BE49-F238E27FC236}">
                <a16:creationId xmlns:a16="http://schemas.microsoft.com/office/drawing/2014/main" id="{20408894-D377-FA4D-8ECF-ED73406B0316}"/>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8920" name="Text Box 3">
            <a:extLst>
              <a:ext uri="{FF2B5EF4-FFF2-40B4-BE49-F238E27FC236}">
                <a16:creationId xmlns:a16="http://schemas.microsoft.com/office/drawing/2014/main" id="{CE5E5BDA-EE85-D14B-8C8E-747780FBAB2A}"/>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8921" name="Text Box 3">
            <a:extLst>
              <a:ext uri="{FF2B5EF4-FFF2-40B4-BE49-F238E27FC236}">
                <a16:creationId xmlns:a16="http://schemas.microsoft.com/office/drawing/2014/main" id="{100B5941-31E6-3744-9412-E704A6C4712B}"/>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8922" name="Text Box 3">
            <a:extLst>
              <a:ext uri="{FF2B5EF4-FFF2-40B4-BE49-F238E27FC236}">
                <a16:creationId xmlns:a16="http://schemas.microsoft.com/office/drawing/2014/main" id="{24980FD3-6FBB-0C4D-A6D9-55D48DDE6118}"/>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8923" name="Text Box 3">
            <a:extLst>
              <a:ext uri="{FF2B5EF4-FFF2-40B4-BE49-F238E27FC236}">
                <a16:creationId xmlns:a16="http://schemas.microsoft.com/office/drawing/2014/main" id="{0DC58DA1-17D7-DD4D-9D65-5788778478FD}"/>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38924" name="Rounded Rectangle 36">
            <a:extLst>
              <a:ext uri="{FF2B5EF4-FFF2-40B4-BE49-F238E27FC236}">
                <a16:creationId xmlns:a16="http://schemas.microsoft.com/office/drawing/2014/main" id="{889906EB-98EF-8F46-AC0D-CD7907BC272E}"/>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8925" name="Rectangle 6">
            <a:extLst>
              <a:ext uri="{FF2B5EF4-FFF2-40B4-BE49-F238E27FC236}">
                <a16:creationId xmlns:a16="http://schemas.microsoft.com/office/drawing/2014/main" id="{4694F65A-FDE6-344D-91C2-7C51C3486583}"/>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8926" name="Rounded Rectangle 20">
            <a:extLst>
              <a:ext uri="{FF2B5EF4-FFF2-40B4-BE49-F238E27FC236}">
                <a16:creationId xmlns:a16="http://schemas.microsoft.com/office/drawing/2014/main" id="{B4DFE73A-F4D2-5F41-A503-F6499C86404F}"/>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8927" name="Rectangle 6">
            <a:extLst>
              <a:ext uri="{FF2B5EF4-FFF2-40B4-BE49-F238E27FC236}">
                <a16:creationId xmlns:a16="http://schemas.microsoft.com/office/drawing/2014/main" id="{C989297A-13B6-3643-9C90-38AC027E45A3}"/>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8928" name="Rectangle 6">
            <a:extLst>
              <a:ext uri="{FF2B5EF4-FFF2-40B4-BE49-F238E27FC236}">
                <a16:creationId xmlns:a16="http://schemas.microsoft.com/office/drawing/2014/main" id="{F33E47E6-1246-A54F-B686-C09C3A468557}"/>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8929" name="Rectangle 6">
            <a:extLst>
              <a:ext uri="{FF2B5EF4-FFF2-40B4-BE49-F238E27FC236}">
                <a16:creationId xmlns:a16="http://schemas.microsoft.com/office/drawing/2014/main" id="{0B281309-4AC2-2E4B-B42B-076AECF87B66}"/>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8930" name="Rectangle 3">
            <a:extLst>
              <a:ext uri="{FF2B5EF4-FFF2-40B4-BE49-F238E27FC236}">
                <a16:creationId xmlns:a16="http://schemas.microsoft.com/office/drawing/2014/main" id="{CD03A134-C99C-0445-9249-9815CA8A4FE8}"/>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2" name="Text Box 3">
            <a:extLst>
              <a:ext uri="{FF2B5EF4-FFF2-40B4-BE49-F238E27FC236}">
                <a16:creationId xmlns:a16="http://schemas.microsoft.com/office/drawing/2014/main" id="{B8A1F23C-5D61-624F-B66A-558084268540}"/>
              </a:ext>
            </a:extLst>
          </p:cNvPr>
          <p:cNvSpPr txBox="1">
            <a:spLocks noChangeArrowheads="1"/>
          </p:cNvSpPr>
          <p:nvPr/>
        </p:nvSpPr>
        <p:spPr bwMode="auto">
          <a:xfrm>
            <a:off x="838200" y="381000"/>
            <a:ext cx="755015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b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Care Planning Tool</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pic>
        <p:nvPicPr>
          <p:cNvPr id="38932" name="Picture 9" descr="V1_02f_CarePlanning_ModifiedOralHygieneCarePlan_B&amp;W">
            <a:extLst>
              <a:ext uri="{FF2B5EF4-FFF2-40B4-BE49-F238E27FC236}">
                <a16:creationId xmlns:a16="http://schemas.microsoft.com/office/drawing/2014/main" id="{7EB9FB5E-F769-8540-BD9F-31ABE7CCA54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174" t="2959" r="4347" b="4219"/>
          <a:stretch>
            <a:fillRect/>
          </a:stretch>
        </p:blipFill>
        <p:spPr>
          <a:xfrm>
            <a:off x="1763713" y="1844675"/>
            <a:ext cx="5688012" cy="4365625"/>
          </a:xfrm>
          <a:ln w="50800">
            <a:solidFill>
              <a:srgbClr val="002060"/>
            </a:solidFill>
            <a:miter lim="8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3">
            <a:extLst>
              <a:ext uri="{FF2B5EF4-FFF2-40B4-BE49-F238E27FC236}">
                <a16:creationId xmlns:a16="http://schemas.microsoft.com/office/drawing/2014/main" id="{F1C34BAC-0AC8-664E-918E-803B3900E039}"/>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0962" name="Text Box 3">
            <a:extLst>
              <a:ext uri="{FF2B5EF4-FFF2-40B4-BE49-F238E27FC236}">
                <a16:creationId xmlns:a16="http://schemas.microsoft.com/office/drawing/2014/main" id="{D1BD103C-7D95-1B4F-91B3-98301FB569E1}"/>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0963" name="Rectangle 2">
            <a:extLst>
              <a:ext uri="{FF2B5EF4-FFF2-40B4-BE49-F238E27FC236}">
                <a16:creationId xmlns:a16="http://schemas.microsoft.com/office/drawing/2014/main" id="{256323B9-A1DE-374C-8801-6B78E9C3CFB8}"/>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0964" name="Rectangle 6">
            <a:extLst>
              <a:ext uri="{FF2B5EF4-FFF2-40B4-BE49-F238E27FC236}">
                <a16:creationId xmlns:a16="http://schemas.microsoft.com/office/drawing/2014/main" id="{1D308B84-7262-3440-9193-372345001901}"/>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0965" name="Text Box 7">
            <a:extLst>
              <a:ext uri="{FF2B5EF4-FFF2-40B4-BE49-F238E27FC236}">
                <a16:creationId xmlns:a16="http://schemas.microsoft.com/office/drawing/2014/main" id="{5BC5304B-B8AB-B042-AE39-910FBD931A81}"/>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40966" name="Text Box 3">
            <a:extLst>
              <a:ext uri="{FF2B5EF4-FFF2-40B4-BE49-F238E27FC236}">
                <a16:creationId xmlns:a16="http://schemas.microsoft.com/office/drawing/2014/main" id="{3849101A-D71D-4B45-ADB9-A2CA6F505CA8}"/>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0967" name="Text Box 3">
            <a:extLst>
              <a:ext uri="{FF2B5EF4-FFF2-40B4-BE49-F238E27FC236}">
                <a16:creationId xmlns:a16="http://schemas.microsoft.com/office/drawing/2014/main" id="{F9DF35E3-D834-B44D-B672-464AF4F4350F}"/>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0968" name="Text Box 3">
            <a:extLst>
              <a:ext uri="{FF2B5EF4-FFF2-40B4-BE49-F238E27FC236}">
                <a16:creationId xmlns:a16="http://schemas.microsoft.com/office/drawing/2014/main" id="{460BDCA1-395F-044F-B868-EC0F222E9CC6}"/>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0969" name="Text Box 3">
            <a:extLst>
              <a:ext uri="{FF2B5EF4-FFF2-40B4-BE49-F238E27FC236}">
                <a16:creationId xmlns:a16="http://schemas.microsoft.com/office/drawing/2014/main" id="{4AA30DE9-951B-EC4A-97A0-E3F802741410}"/>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0970" name="Text Box 3">
            <a:extLst>
              <a:ext uri="{FF2B5EF4-FFF2-40B4-BE49-F238E27FC236}">
                <a16:creationId xmlns:a16="http://schemas.microsoft.com/office/drawing/2014/main" id="{D96EAEB2-37C1-8B43-97D5-67171A30A5D5}"/>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40971" name="Rounded Rectangle 36">
            <a:extLst>
              <a:ext uri="{FF2B5EF4-FFF2-40B4-BE49-F238E27FC236}">
                <a16:creationId xmlns:a16="http://schemas.microsoft.com/office/drawing/2014/main" id="{76947802-6984-7B45-80F6-82092AE3C1F5}"/>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0972" name="Rectangle 6">
            <a:extLst>
              <a:ext uri="{FF2B5EF4-FFF2-40B4-BE49-F238E27FC236}">
                <a16:creationId xmlns:a16="http://schemas.microsoft.com/office/drawing/2014/main" id="{2EB41E99-7583-2441-922D-C65E2BA0C055}"/>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0973" name="Rounded Rectangle 20">
            <a:extLst>
              <a:ext uri="{FF2B5EF4-FFF2-40B4-BE49-F238E27FC236}">
                <a16:creationId xmlns:a16="http://schemas.microsoft.com/office/drawing/2014/main" id="{4D0F533C-DD58-1C43-9C96-7CFBB71C1D76}"/>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0974" name="Rectangle 6">
            <a:extLst>
              <a:ext uri="{FF2B5EF4-FFF2-40B4-BE49-F238E27FC236}">
                <a16:creationId xmlns:a16="http://schemas.microsoft.com/office/drawing/2014/main" id="{D551C9FC-1934-BF45-98D2-96BDBA011E58}"/>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0975" name="Rectangle 6">
            <a:extLst>
              <a:ext uri="{FF2B5EF4-FFF2-40B4-BE49-F238E27FC236}">
                <a16:creationId xmlns:a16="http://schemas.microsoft.com/office/drawing/2014/main" id="{D2B0257A-EF83-6240-8363-31B2E311E9F9}"/>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0976" name="Rectangle 6">
            <a:extLst>
              <a:ext uri="{FF2B5EF4-FFF2-40B4-BE49-F238E27FC236}">
                <a16:creationId xmlns:a16="http://schemas.microsoft.com/office/drawing/2014/main" id="{A4B0416F-308C-F243-BABF-2B95FCB7115C}"/>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0977" name="Rectangle 3">
            <a:extLst>
              <a:ext uri="{FF2B5EF4-FFF2-40B4-BE49-F238E27FC236}">
                <a16:creationId xmlns:a16="http://schemas.microsoft.com/office/drawing/2014/main" id="{D0FEB7CE-612E-CF4D-96FF-1DD2754F8F61}"/>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6" name="Text Box 3">
            <a:extLst>
              <a:ext uri="{FF2B5EF4-FFF2-40B4-BE49-F238E27FC236}">
                <a16:creationId xmlns:a16="http://schemas.microsoft.com/office/drawing/2014/main" id="{B90FFEFF-E098-B849-A996-D2DE3694F1F6}"/>
              </a:ext>
            </a:extLst>
          </p:cNvPr>
          <p:cNvSpPr txBox="1">
            <a:spLocks noChangeArrowheads="1"/>
          </p:cNvSpPr>
          <p:nvPr/>
        </p:nvSpPr>
        <p:spPr bwMode="auto">
          <a:xfrm>
            <a:off x="838200" y="381000"/>
            <a:ext cx="755015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Posters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pic>
        <p:nvPicPr>
          <p:cNvPr id="40979" name="Picture 9" descr="dyk-11x8-mouth">
            <a:extLst>
              <a:ext uri="{FF2B5EF4-FFF2-40B4-BE49-F238E27FC236}">
                <a16:creationId xmlns:a16="http://schemas.microsoft.com/office/drawing/2014/main" id="{BA7DF3B9-0B64-CE4A-88D6-5ECC94EF4CB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32363" y="2062163"/>
            <a:ext cx="3003550" cy="3886200"/>
          </a:xfrm>
          <a:ln w="50800">
            <a:solidFill>
              <a:srgbClr val="002060"/>
            </a:solidFill>
            <a:miter lim="800000"/>
            <a:headEnd/>
            <a:tailEnd/>
          </a:ln>
        </p:spPr>
      </p:pic>
      <p:pic>
        <p:nvPicPr>
          <p:cNvPr id="40980" name="Picture 10" descr="poster8x11">
            <a:extLst>
              <a:ext uri="{FF2B5EF4-FFF2-40B4-BE49-F238E27FC236}">
                <a16:creationId xmlns:a16="http://schemas.microsoft.com/office/drawing/2014/main" id="{1A075E66-DF22-0249-85BC-51A3497E8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538" y="2060575"/>
            <a:ext cx="2987675" cy="3865563"/>
          </a:xfrm>
          <a:prstGeom prst="rect">
            <a:avLst/>
          </a:prstGeom>
          <a:noFill/>
          <a:ln w="508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3">
            <a:extLst>
              <a:ext uri="{FF2B5EF4-FFF2-40B4-BE49-F238E27FC236}">
                <a16:creationId xmlns:a16="http://schemas.microsoft.com/office/drawing/2014/main" id="{F68D7825-9D01-304F-B46F-606B6742DE8F}"/>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3010" name="Text Box 3">
            <a:extLst>
              <a:ext uri="{FF2B5EF4-FFF2-40B4-BE49-F238E27FC236}">
                <a16:creationId xmlns:a16="http://schemas.microsoft.com/office/drawing/2014/main" id="{6058F4BF-BD53-8F41-A473-8B06ACF4DE36}"/>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3011" name="Text Box 3">
            <a:extLst>
              <a:ext uri="{FF2B5EF4-FFF2-40B4-BE49-F238E27FC236}">
                <a16:creationId xmlns:a16="http://schemas.microsoft.com/office/drawing/2014/main" id="{62ECDF12-7D87-2F44-B2DA-79FF82B2BF5A}"/>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3012" name="Rectangle 2">
            <a:extLst>
              <a:ext uri="{FF2B5EF4-FFF2-40B4-BE49-F238E27FC236}">
                <a16:creationId xmlns:a16="http://schemas.microsoft.com/office/drawing/2014/main" id="{7CFB112F-6DAA-954F-868F-58E18F53F0BA}"/>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3013" name="Rectangle 6">
            <a:extLst>
              <a:ext uri="{FF2B5EF4-FFF2-40B4-BE49-F238E27FC236}">
                <a16:creationId xmlns:a16="http://schemas.microsoft.com/office/drawing/2014/main" id="{10316005-97D4-1A46-8554-3E95171F8038}"/>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3014" name="Text Box 7">
            <a:extLst>
              <a:ext uri="{FF2B5EF4-FFF2-40B4-BE49-F238E27FC236}">
                <a16:creationId xmlns:a16="http://schemas.microsoft.com/office/drawing/2014/main" id="{082B8288-BA47-5746-AD7B-0E70D5CA818C}"/>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43015" name="Text Box 3">
            <a:extLst>
              <a:ext uri="{FF2B5EF4-FFF2-40B4-BE49-F238E27FC236}">
                <a16:creationId xmlns:a16="http://schemas.microsoft.com/office/drawing/2014/main" id="{D9137B97-F683-8E44-A7A2-CC2CC16D4281}"/>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3016" name="Text Box 3">
            <a:extLst>
              <a:ext uri="{FF2B5EF4-FFF2-40B4-BE49-F238E27FC236}">
                <a16:creationId xmlns:a16="http://schemas.microsoft.com/office/drawing/2014/main" id="{45042A5E-0C46-0943-BD13-C0E9105C9ADD}"/>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3017" name="Text Box 3">
            <a:extLst>
              <a:ext uri="{FF2B5EF4-FFF2-40B4-BE49-F238E27FC236}">
                <a16:creationId xmlns:a16="http://schemas.microsoft.com/office/drawing/2014/main" id="{40C86DCC-42A2-5349-8089-2F193F130632}"/>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3018" name="Text Box 3">
            <a:extLst>
              <a:ext uri="{FF2B5EF4-FFF2-40B4-BE49-F238E27FC236}">
                <a16:creationId xmlns:a16="http://schemas.microsoft.com/office/drawing/2014/main" id="{2E3C2483-6EE2-A245-B427-38CCA30EA6D0}"/>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3019" name="Text Box 3">
            <a:extLst>
              <a:ext uri="{FF2B5EF4-FFF2-40B4-BE49-F238E27FC236}">
                <a16:creationId xmlns:a16="http://schemas.microsoft.com/office/drawing/2014/main" id="{902C7E00-3ACC-2C4E-9E51-2821F092DFDC}"/>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43020" name="Rounded Rectangle 36">
            <a:extLst>
              <a:ext uri="{FF2B5EF4-FFF2-40B4-BE49-F238E27FC236}">
                <a16:creationId xmlns:a16="http://schemas.microsoft.com/office/drawing/2014/main" id="{738322DB-9EC9-7C44-A607-2BC66BF813ED}"/>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3021" name="Rectangle 6">
            <a:extLst>
              <a:ext uri="{FF2B5EF4-FFF2-40B4-BE49-F238E27FC236}">
                <a16:creationId xmlns:a16="http://schemas.microsoft.com/office/drawing/2014/main" id="{00986BC7-4DAC-254A-A019-31B3239CA30D}"/>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3022" name="Rounded Rectangle 19">
            <a:extLst>
              <a:ext uri="{FF2B5EF4-FFF2-40B4-BE49-F238E27FC236}">
                <a16:creationId xmlns:a16="http://schemas.microsoft.com/office/drawing/2014/main" id="{57851E06-4FA3-C047-9044-C8FBF6485C5C}"/>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3023" name="Rectangle 6">
            <a:extLst>
              <a:ext uri="{FF2B5EF4-FFF2-40B4-BE49-F238E27FC236}">
                <a16:creationId xmlns:a16="http://schemas.microsoft.com/office/drawing/2014/main" id="{BDE42256-61EE-FA4A-ACCF-C9A0FEF8822E}"/>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3024" name="Rectangle 6">
            <a:extLst>
              <a:ext uri="{FF2B5EF4-FFF2-40B4-BE49-F238E27FC236}">
                <a16:creationId xmlns:a16="http://schemas.microsoft.com/office/drawing/2014/main" id="{73B91193-4F3A-D543-8BC0-9C259D01318E}"/>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3025" name="Rectangle 6">
            <a:extLst>
              <a:ext uri="{FF2B5EF4-FFF2-40B4-BE49-F238E27FC236}">
                <a16:creationId xmlns:a16="http://schemas.microsoft.com/office/drawing/2014/main" id="{0DF32FE7-6B2B-114A-BE5A-6E6953402A10}"/>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3026" name="Rectangle 3">
            <a:extLst>
              <a:ext uri="{FF2B5EF4-FFF2-40B4-BE49-F238E27FC236}">
                <a16:creationId xmlns:a16="http://schemas.microsoft.com/office/drawing/2014/main" id="{BA18B9BF-44CA-FE45-B135-2CDFE8F02A64}"/>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5" name="Text Box 3">
            <a:extLst>
              <a:ext uri="{FF2B5EF4-FFF2-40B4-BE49-F238E27FC236}">
                <a16:creationId xmlns:a16="http://schemas.microsoft.com/office/drawing/2014/main" id="{09DB89BF-77BF-8E47-B5DB-160A298D96C4}"/>
              </a:ext>
            </a:extLst>
          </p:cNvPr>
          <p:cNvSpPr txBox="1">
            <a:spLocks noChangeArrowheads="1"/>
          </p:cNvSpPr>
          <p:nvPr/>
        </p:nvSpPr>
        <p:spPr bwMode="auto">
          <a:xfrm>
            <a:off x="838200" y="381000"/>
            <a:ext cx="755015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Information Sheets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1" name="Rectangle 3">
            <a:extLst>
              <a:ext uri="{FF2B5EF4-FFF2-40B4-BE49-F238E27FC236}">
                <a16:creationId xmlns:a16="http://schemas.microsoft.com/office/drawing/2014/main" id="{475E3B4E-72B6-0347-9374-6F2424FBD902}"/>
              </a:ext>
            </a:extLst>
          </p:cNvPr>
          <p:cNvSpPr txBox="1">
            <a:spLocks noChangeArrowheads="1"/>
          </p:cNvSpPr>
          <p:nvPr/>
        </p:nvSpPr>
        <p:spPr bwMode="auto">
          <a:xfrm>
            <a:off x="900113" y="1700213"/>
            <a:ext cx="4751387" cy="4608512"/>
          </a:xfrm>
          <a:prstGeom prst="rect">
            <a:avLst/>
          </a:prstGeom>
          <a:noFill/>
          <a:ln>
            <a:noFill/>
          </a:ln>
          <a:effectLst/>
          <a:extLst/>
        </p:spPr>
        <p:txBody>
          <a:bodyPr/>
          <a:lstStyle/>
          <a:p>
            <a:pPr marL="342900" indent="-342900" eaLnBrk="1" hangingPunct="1">
              <a:lnSpc>
                <a:spcPct val="90000"/>
              </a:lnSpc>
              <a:spcBef>
                <a:spcPct val="20000"/>
              </a:spcBef>
              <a:buFont typeface="Arial" pitchFamily="34" charset="0"/>
              <a:buChar char="•"/>
              <a:defRPr/>
            </a:pPr>
            <a:endParaRPr lang="en-US" sz="1600" b="1" kern="0" dirty="0">
              <a:ea typeface="+mn-ea"/>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Common Oral Conditions</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Dental Caries &amp; Diet</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Periodontal Disease</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Dry Mouth </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Oral Swabs</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Palliative Oral Care</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Oral Cancer</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Oral Care during Cancer Treatment</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Denture Care</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Dehydration</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Taste &amp; Swallowing Disorders</a:t>
            </a:r>
            <a:br>
              <a:rPr lang="en-US" sz="1600" b="1" kern="0" dirty="0">
                <a:ea typeface="+mn-ea"/>
                <a:cs typeface="Arial" pitchFamily="34" charset="0"/>
              </a:rPr>
            </a:br>
            <a:endParaRPr lang="en-US" sz="400"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Labeling Dentures</a:t>
            </a:r>
            <a:br>
              <a:rPr lang="en-US" sz="1600" b="1" kern="0" dirty="0">
                <a:ea typeface="+mn-ea"/>
                <a:cs typeface="Arial" pitchFamily="34" charset="0"/>
              </a:rPr>
            </a:br>
            <a:endParaRPr lang="en-US" sz="300" kern="0" dirty="0">
              <a:ea typeface="+mn-ea"/>
              <a:cs typeface="Arial" pitchFamily="34" charset="0"/>
            </a:endParaRPr>
          </a:p>
          <a:p>
            <a:pPr marL="342900" indent="-342900" eaLnBrk="1" hangingPunct="1">
              <a:lnSpc>
                <a:spcPct val="90000"/>
              </a:lnSpc>
              <a:spcBef>
                <a:spcPct val="20000"/>
              </a:spcBef>
              <a:buFont typeface="Arial" pitchFamily="34" charset="0"/>
              <a:buChar char="•"/>
              <a:defRPr/>
            </a:pPr>
            <a:r>
              <a:rPr lang="en-US" sz="1600" b="1" kern="0" dirty="0">
                <a:ea typeface="+mn-ea"/>
                <a:cs typeface="Arial" pitchFamily="34" charset="0"/>
              </a:rPr>
              <a:t>Dementia &amp; Oral Care</a:t>
            </a:r>
          </a:p>
        </p:txBody>
      </p:sp>
      <p:pic>
        <p:nvPicPr>
          <p:cNvPr id="43029" name="Picture 10">
            <a:extLst>
              <a:ext uri="{FF2B5EF4-FFF2-40B4-BE49-F238E27FC236}">
                <a16:creationId xmlns:a16="http://schemas.microsoft.com/office/drawing/2014/main" id="{7B3792EA-30A9-3D44-836F-7E8EA405D39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19700" y="2111375"/>
            <a:ext cx="3024188" cy="3910013"/>
          </a:xfrm>
          <a:ln w="50800" cap="flat">
            <a:solidFill>
              <a:srgbClr val="002060"/>
            </a:solidFill>
            <a:miter lim="8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3">
            <a:extLst>
              <a:ext uri="{FF2B5EF4-FFF2-40B4-BE49-F238E27FC236}">
                <a16:creationId xmlns:a16="http://schemas.microsoft.com/office/drawing/2014/main" id="{FBD6B820-1A80-F34A-B4B6-A17576675395}"/>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58" name="Rectangle 7">
            <a:extLst>
              <a:ext uri="{FF2B5EF4-FFF2-40B4-BE49-F238E27FC236}">
                <a16:creationId xmlns:a16="http://schemas.microsoft.com/office/drawing/2014/main" id="{89BD5E26-3994-1C44-AA85-318A5978E462}"/>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59" name="Text Box 3">
            <a:extLst>
              <a:ext uri="{FF2B5EF4-FFF2-40B4-BE49-F238E27FC236}">
                <a16:creationId xmlns:a16="http://schemas.microsoft.com/office/drawing/2014/main" id="{957F412C-A43F-994D-AAB1-F3564C2F5395}"/>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60" name="Text Box 3">
            <a:extLst>
              <a:ext uri="{FF2B5EF4-FFF2-40B4-BE49-F238E27FC236}">
                <a16:creationId xmlns:a16="http://schemas.microsoft.com/office/drawing/2014/main" id="{403077F9-44AF-0A44-AC94-49C39E2D9E85}"/>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61" name="Text Box 3">
            <a:extLst>
              <a:ext uri="{FF2B5EF4-FFF2-40B4-BE49-F238E27FC236}">
                <a16:creationId xmlns:a16="http://schemas.microsoft.com/office/drawing/2014/main" id="{519C1600-2D81-CF43-81F9-AA27A4A804BA}"/>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62" name="Rectangle 2">
            <a:extLst>
              <a:ext uri="{FF2B5EF4-FFF2-40B4-BE49-F238E27FC236}">
                <a16:creationId xmlns:a16="http://schemas.microsoft.com/office/drawing/2014/main" id="{3F7CBC7D-0017-A64F-A60D-BFCC732BC3F8}"/>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5063" name="Rectangle 6">
            <a:extLst>
              <a:ext uri="{FF2B5EF4-FFF2-40B4-BE49-F238E27FC236}">
                <a16:creationId xmlns:a16="http://schemas.microsoft.com/office/drawing/2014/main" id="{C981EFEA-9ECB-C241-B241-C1EDE011FF98}"/>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5064" name="Text Box 7">
            <a:extLst>
              <a:ext uri="{FF2B5EF4-FFF2-40B4-BE49-F238E27FC236}">
                <a16:creationId xmlns:a16="http://schemas.microsoft.com/office/drawing/2014/main" id="{91148FA2-986A-0148-9C98-CC313FBCE781}"/>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45065" name="Text Box 3">
            <a:extLst>
              <a:ext uri="{FF2B5EF4-FFF2-40B4-BE49-F238E27FC236}">
                <a16:creationId xmlns:a16="http://schemas.microsoft.com/office/drawing/2014/main" id="{8D43B858-3B5B-FD48-9087-1851F01F3406}"/>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66" name="Text Box 3">
            <a:extLst>
              <a:ext uri="{FF2B5EF4-FFF2-40B4-BE49-F238E27FC236}">
                <a16:creationId xmlns:a16="http://schemas.microsoft.com/office/drawing/2014/main" id="{C50360AB-4E13-ED4C-91B3-A0178B9D576D}"/>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67" name="Text Box 3">
            <a:extLst>
              <a:ext uri="{FF2B5EF4-FFF2-40B4-BE49-F238E27FC236}">
                <a16:creationId xmlns:a16="http://schemas.microsoft.com/office/drawing/2014/main" id="{0512517D-1912-3042-A366-6C575A4ABC44}"/>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68" name="Text Box 3">
            <a:extLst>
              <a:ext uri="{FF2B5EF4-FFF2-40B4-BE49-F238E27FC236}">
                <a16:creationId xmlns:a16="http://schemas.microsoft.com/office/drawing/2014/main" id="{3A908F30-30D3-7F47-9A5B-496CAC384C4E}"/>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5069" name="Text Box 3">
            <a:extLst>
              <a:ext uri="{FF2B5EF4-FFF2-40B4-BE49-F238E27FC236}">
                <a16:creationId xmlns:a16="http://schemas.microsoft.com/office/drawing/2014/main" id="{F9EA5928-0F43-374F-A775-78BC6626C6F8}"/>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45070" name="Rounded Rectangle 36">
            <a:extLst>
              <a:ext uri="{FF2B5EF4-FFF2-40B4-BE49-F238E27FC236}">
                <a16:creationId xmlns:a16="http://schemas.microsoft.com/office/drawing/2014/main" id="{0B826C68-D8EB-2D4C-BAB3-7C20EF099D94}"/>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5071" name="Rectangle 6">
            <a:extLst>
              <a:ext uri="{FF2B5EF4-FFF2-40B4-BE49-F238E27FC236}">
                <a16:creationId xmlns:a16="http://schemas.microsoft.com/office/drawing/2014/main" id="{F9697039-0B5D-A449-AB25-C1FC5BA876BE}"/>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5072" name="Rounded Rectangle 20">
            <a:extLst>
              <a:ext uri="{FF2B5EF4-FFF2-40B4-BE49-F238E27FC236}">
                <a16:creationId xmlns:a16="http://schemas.microsoft.com/office/drawing/2014/main" id="{8E516AA0-E450-5E43-95B2-78F3305520E0}"/>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5073" name="Rectangle 6">
            <a:extLst>
              <a:ext uri="{FF2B5EF4-FFF2-40B4-BE49-F238E27FC236}">
                <a16:creationId xmlns:a16="http://schemas.microsoft.com/office/drawing/2014/main" id="{A11194C1-4F02-9146-9DB2-E687F48C0229}"/>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5074" name="Rectangle 6">
            <a:extLst>
              <a:ext uri="{FF2B5EF4-FFF2-40B4-BE49-F238E27FC236}">
                <a16:creationId xmlns:a16="http://schemas.microsoft.com/office/drawing/2014/main" id="{58347795-CAFE-3D4E-AE64-BDB740C5884E}"/>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5075" name="Rectangle 6">
            <a:extLst>
              <a:ext uri="{FF2B5EF4-FFF2-40B4-BE49-F238E27FC236}">
                <a16:creationId xmlns:a16="http://schemas.microsoft.com/office/drawing/2014/main" id="{A5037E80-7A40-4443-AD69-A9BF03C8C832}"/>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5076" name="Rectangle 3">
            <a:extLst>
              <a:ext uri="{FF2B5EF4-FFF2-40B4-BE49-F238E27FC236}">
                <a16:creationId xmlns:a16="http://schemas.microsoft.com/office/drawing/2014/main" id="{26F0AF47-9A39-214B-9B2B-0F137E37FA1B}"/>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6" name="Text Box 3">
            <a:extLst>
              <a:ext uri="{FF2B5EF4-FFF2-40B4-BE49-F238E27FC236}">
                <a16:creationId xmlns:a16="http://schemas.microsoft.com/office/drawing/2014/main" id="{52CAFCBA-261E-E240-9B99-C3BD626A3D92}"/>
              </a:ext>
            </a:extLst>
          </p:cNvPr>
          <p:cNvSpPr txBox="1">
            <a:spLocks noChangeArrowheads="1"/>
          </p:cNvSpPr>
          <p:nvPr/>
        </p:nvSpPr>
        <p:spPr bwMode="auto">
          <a:xfrm>
            <a:off x="838200" y="381000"/>
            <a:ext cx="755015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Health Products/Aids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2" name="Rectangle 3">
            <a:extLst>
              <a:ext uri="{FF2B5EF4-FFF2-40B4-BE49-F238E27FC236}">
                <a16:creationId xmlns:a16="http://schemas.microsoft.com/office/drawing/2014/main" id="{AA81783E-1A31-5B4F-8D54-70C5E3C69675}"/>
              </a:ext>
            </a:extLst>
          </p:cNvPr>
          <p:cNvSpPr txBox="1">
            <a:spLocks noChangeArrowheads="1"/>
          </p:cNvSpPr>
          <p:nvPr/>
        </p:nvSpPr>
        <p:spPr bwMode="auto">
          <a:xfrm>
            <a:off x="1042988" y="2205038"/>
            <a:ext cx="4537075" cy="3527425"/>
          </a:xfrm>
          <a:prstGeom prst="rect">
            <a:avLst/>
          </a:prstGeom>
          <a:noFill/>
          <a:ln>
            <a:noFill/>
          </a:ln>
          <a:effectLst/>
          <a:extLst/>
        </p:spPr>
        <p:txBody>
          <a:bodyPr/>
          <a:lstStyle/>
          <a:p>
            <a:pPr marL="342900" indent="-342900" eaLnBrk="1" hangingPunct="1">
              <a:lnSpc>
                <a:spcPct val="90000"/>
              </a:lnSpc>
              <a:spcBef>
                <a:spcPct val="20000"/>
              </a:spcBef>
              <a:buFont typeface="Arial" pitchFamily="34" charset="0"/>
              <a:buChar char="•"/>
              <a:defRPr/>
            </a:pPr>
            <a:r>
              <a:rPr lang="en-US" sz="2200" b="1" kern="0" dirty="0">
                <a:ea typeface="+mn-ea"/>
                <a:cs typeface="Arial" pitchFamily="34" charset="0"/>
              </a:rPr>
              <a:t>Toothbrushes</a:t>
            </a:r>
            <a:br>
              <a:rPr lang="en-US" sz="2200" b="1" kern="0" dirty="0">
                <a:ea typeface="+mn-ea"/>
                <a:cs typeface="Arial" pitchFamily="34" charset="0"/>
              </a:rPr>
            </a:br>
            <a:endParaRPr lang="en-US" sz="1000" b="1" kern="0" dirty="0">
              <a:ea typeface="+mn-ea"/>
              <a:cs typeface="Arial" pitchFamily="34" charset="0"/>
            </a:endParaRPr>
          </a:p>
          <a:p>
            <a:pPr marL="342900" indent="-342900" eaLnBrk="1" hangingPunct="1">
              <a:lnSpc>
                <a:spcPct val="90000"/>
              </a:lnSpc>
              <a:spcBef>
                <a:spcPct val="20000"/>
              </a:spcBef>
              <a:buFont typeface="Arial" pitchFamily="34" charset="0"/>
              <a:buChar char="•"/>
              <a:defRPr/>
            </a:pPr>
            <a:r>
              <a:rPr lang="en-US" sz="2200" b="1" kern="0" dirty="0">
                <a:ea typeface="+mn-ea"/>
                <a:cs typeface="Arial" pitchFamily="34" charset="0"/>
              </a:rPr>
              <a:t>Floss Aids</a:t>
            </a:r>
            <a:br>
              <a:rPr lang="en-US" sz="2200" b="1" kern="0" dirty="0">
                <a:ea typeface="+mn-ea"/>
                <a:cs typeface="Arial" pitchFamily="34" charset="0"/>
              </a:rPr>
            </a:br>
            <a:endParaRPr lang="en-US" sz="1000" b="1" kern="0" dirty="0">
              <a:ea typeface="ＭＳ Ｐゴシック" pitchFamily="34" charset="-128"/>
              <a:cs typeface="Arial" pitchFamily="34" charset="0"/>
            </a:endParaRPr>
          </a:p>
          <a:p>
            <a:pPr marL="342900" indent="-342900" eaLnBrk="1" hangingPunct="1">
              <a:lnSpc>
                <a:spcPct val="90000"/>
              </a:lnSpc>
              <a:spcBef>
                <a:spcPct val="20000"/>
              </a:spcBef>
              <a:buFont typeface="Arial" pitchFamily="34" charset="0"/>
              <a:buChar char="•"/>
              <a:defRPr/>
            </a:pPr>
            <a:r>
              <a:rPr lang="en-US" sz="2200" b="1" kern="0" dirty="0">
                <a:ea typeface="+mn-ea"/>
                <a:cs typeface="Arial" pitchFamily="34" charset="0"/>
              </a:rPr>
              <a:t>Mouth Rinses</a:t>
            </a:r>
            <a:br>
              <a:rPr lang="en-US" sz="2200" b="1" kern="0" dirty="0">
                <a:ea typeface="+mn-ea"/>
                <a:cs typeface="Arial" pitchFamily="34" charset="0"/>
              </a:rPr>
            </a:br>
            <a:endParaRPr lang="en-US" sz="1000" b="1" kern="0" dirty="0">
              <a:ea typeface="+mn-ea"/>
              <a:cs typeface="Arial" pitchFamily="34" charset="0"/>
            </a:endParaRPr>
          </a:p>
          <a:p>
            <a:pPr marL="342900" indent="-342900" eaLnBrk="1" hangingPunct="1">
              <a:lnSpc>
                <a:spcPct val="90000"/>
              </a:lnSpc>
              <a:spcBef>
                <a:spcPct val="20000"/>
              </a:spcBef>
              <a:buFont typeface="Arial" pitchFamily="34" charset="0"/>
              <a:buChar char="•"/>
              <a:defRPr/>
            </a:pPr>
            <a:r>
              <a:rPr lang="en-US" sz="2200" b="1" kern="0" dirty="0">
                <a:ea typeface="+mn-ea"/>
                <a:cs typeface="Arial" pitchFamily="34" charset="0"/>
              </a:rPr>
              <a:t>Denture Products</a:t>
            </a:r>
            <a:br>
              <a:rPr lang="en-US" sz="2200" b="1" kern="0" dirty="0">
                <a:ea typeface="+mn-ea"/>
                <a:cs typeface="Arial" pitchFamily="34" charset="0"/>
              </a:rPr>
            </a:br>
            <a:endParaRPr lang="en-US" sz="1000" b="1" kern="0" dirty="0">
              <a:ea typeface="+mn-ea"/>
              <a:cs typeface="Arial" pitchFamily="34" charset="0"/>
            </a:endParaRPr>
          </a:p>
          <a:p>
            <a:pPr marL="342900" indent="-342900" eaLnBrk="1" hangingPunct="1">
              <a:lnSpc>
                <a:spcPct val="90000"/>
              </a:lnSpc>
              <a:spcBef>
                <a:spcPct val="20000"/>
              </a:spcBef>
              <a:buFont typeface="Arial" pitchFamily="34" charset="0"/>
              <a:buChar char="•"/>
              <a:defRPr/>
            </a:pPr>
            <a:r>
              <a:rPr lang="en-US" sz="2200" b="1" kern="0" dirty="0">
                <a:ea typeface="+mn-ea"/>
                <a:cs typeface="Arial" pitchFamily="34" charset="0"/>
              </a:rPr>
              <a:t>Dry Mouth</a:t>
            </a:r>
            <a:br>
              <a:rPr lang="en-US" sz="2200" b="1" kern="0" dirty="0">
                <a:ea typeface="+mn-ea"/>
                <a:cs typeface="Arial" pitchFamily="34" charset="0"/>
              </a:rPr>
            </a:br>
            <a:endParaRPr lang="en-US" sz="1000" b="1" kern="0" dirty="0">
              <a:ea typeface="+mn-ea"/>
              <a:cs typeface="Arial" pitchFamily="34" charset="0"/>
            </a:endParaRPr>
          </a:p>
          <a:p>
            <a:pPr marL="342900" indent="-342900" eaLnBrk="1" hangingPunct="1">
              <a:lnSpc>
                <a:spcPct val="90000"/>
              </a:lnSpc>
              <a:spcBef>
                <a:spcPct val="20000"/>
              </a:spcBef>
              <a:buFont typeface="Arial" pitchFamily="34" charset="0"/>
              <a:buChar char="•"/>
              <a:defRPr/>
            </a:pPr>
            <a:r>
              <a:rPr lang="en-US" sz="2200" b="1" kern="0" dirty="0">
                <a:ea typeface="+mn-ea"/>
                <a:cs typeface="Arial" pitchFamily="34" charset="0"/>
              </a:rPr>
              <a:t>Canker Sores &amp; Cold Sores</a:t>
            </a:r>
            <a:br>
              <a:rPr lang="en-US" sz="2200" b="1" kern="0" dirty="0">
                <a:ea typeface="+mn-ea"/>
                <a:cs typeface="Arial" pitchFamily="34" charset="0"/>
              </a:rPr>
            </a:br>
            <a:endParaRPr lang="en-US" sz="1000" b="1" kern="0" dirty="0">
              <a:ea typeface="+mn-ea"/>
              <a:cs typeface="Arial" pitchFamily="34" charset="0"/>
            </a:endParaRPr>
          </a:p>
          <a:p>
            <a:pPr marL="342900" indent="-342900" eaLnBrk="1" hangingPunct="1">
              <a:lnSpc>
                <a:spcPct val="90000"/>
              </a:lnSpc>
              <a:spcBef>
                <a:spcPct val="20000"/>
              </a:spcBef>
              <a:buFont typeface="Arial" pitchFamily="34" charset="0"/>
              <a:buChar char="•"/>
              <a:defRPr/>
            </a:pPr>
            <a:r>
              <a:rPr lang="en-US" sz="2200" b="1" kern="0" dirty="0">
                <a:ea typeface="+mn-ea"/>
                <a:cs typeface="Arial" pitchFamily="34" charset="0"/>
              </a:rPr>
              <a:t>Other Products</a:t>
            </a:r>
          </a:p>
        </p:txBody>
      </p:sp>
      <p:pic>
        <p:nvPicPr>
          <p:cNvPr id="45079" name="Picture 10">
            <a:extLst>
              <a:ext uri="{FF2B5EF4-FFF2-40B4-BE49-F238E27FC236}">
                <a16:creationId xmlns:a16="http://schemas.microsoft.com/office/drawing/2014/main" id="{D10ED3B5-9445-5645-BC8F-98D2B8FA3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205038"/>
            <a:ext cx="2786063" cy="3600450"/>
          </a:xfrm>
          <a:prstGeom prst="rect">
            <a:avLst/>
          </a:prstGeom>
          <a:noFill/>
          <a:ln w="508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a:extLst>
              <a:ext uri="{FF2B5EF4-FFF2-40B4-BE49-F238E27FC236}">
                <a16:creationId xmlns:a16="http://schemas.microsoft.com/office/drawing/2014/main" id="{6A1CDBAB-010C-A043-B7D8-13F040FA8441}"/>
              </a:ext>
            </a:extLst>
          </p:cNvPr>
          <p:cNvSpPr txBox="1">
            <a:spLocks noChangeArrowheads="1"/>
          </p:cNvSpPr>
          <p:nvPr/>
        </p:nvSpPr>
        <p:spPr bwMode="auto">
          <a:xfrm>
            <a:off x="-560388" y="930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06" name="Rectangle 7">
            <a:extLst>
              <a:ext uri="{FF2B5EF4-FFF2-40B4-BE49-F238E27FC236}">
                <a16:creationId xmlns:a16="http://schemas.microsoft.com/office/drawing/2014/main" id="{D1514A7C-9E20-FC43-A2B3-C0C0543266D2}"/>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07" name="Text Box 3">
            <a:extLst>
              <a:ext uri="{FF2B5EF4-FFF2-40B4-BE49-F238E27FC236}">
                <a16:creationId xmlns:a16="http://schemas.microsoft.com/office/drawing/2014/main" id="{F14F014D-30B1-2442-90CD-C3530ABDE814}"/>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08" name="Rectangle 7">
            <a:extLst>
              <a:ext uri="{FF2B5EF4-FFF2-40B4-BE49-F238E27FC236}">
                <a16:creationId xmlns:a16="http://schemas.microsoft.com/office/drawing/2014/main" id="{8BA624CC-0064-B949-B0C4-5FD736C0DDCD}"/>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09" name="Text Box 3">
            <a:extLst>
              <a:ext uri="{FF2B5EF4-FFF2-40B4-BE49-F238E27FC236}">
                <a16:creationId xmlns:a16="http://schemas.microsoft.com/office/drawing/2014/main" id="{F01A579D-E150-EF42-8280-25519FD9425E}"/>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10" name="Text Box 3">
            <a:extLst>
              <a:ext uri="{FF2B5EF4-FFF2-40B4-BE49-F238E27FC236}">
                <a16:creationId xmlns:a16="http://schemas.microsoft.com/office/drawing/2014/main" id="{EAFDF491-0A97-9045-A2C6-AB1076177E58}"/>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11" name="Text Box 3">
            <a:extLst>
              <a:ext uri="{FF2B5EF4-FFF2-40B4-BE49-F238E27FC236}">
                <a16:creationId xmlns:a16="http://schemas.microsoft.com/office/drawing/2014/main" id="{FA816F31-7E6D-224A-98DE-685C49108609}"/>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12" name="Rectangle 2">
            <a:extLst>
              <a:ext uri="{FF2B5EF4-FFF2-40B4-BE49-F238E27FC236}">
                <a16:creationId xmlns:a16="http://schemas.microsoft.com/office/drawing/2014/main" id="{8487D3A6-9FAB-0A44-95AD-982258C7B9F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7113" name="Rectangle 6">
            <a:extLst>
              <a:ext uri="{FF2B5EF4-FFF2-40B4-BE49-F238E27FC236}">
                <a16:creationId xmlns:a16="http://schemas.microsoft.com/office/drawing/2014/main" id="{956A5CD1-0B78-B04C-81CF-1BFD85EB07A1}"/>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7114" name="Text Box 7">
            <a:extLst>
              <a:ext uri="{FF2B5EF4-FFF2-40B4-BE49-F238E27FC236}">
                <a16:creationId xmlns:a16="http://schemas.microsoft.com/office/drawing/2014/main" id="{DB0533FB-D09F-664C-912E-F98059A4505C}"/>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47115" name="Text Box 3">
            <a:extLst>
              <a:ext uri="{FF2B5EF4-FFF2-40B4-BE49-F238E27FC236}">
                <a16:creationId xmlns:a16="http://schemas.microsoft.com/office/drawing/2014/main" id="{7F666330-051A-9A47-937D-37927EA98C26}"/>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16" name="Text Box 3">
            <a:extLst>
              <a:ext uri="{FF2B5EF4-FFF2-40B4-BE49-F238E27FC236}">
                <a16:creationId xmlns:a16="http://schemas.microsoft.com/office/drawing/2014/main" id="{EB10206C-B632-8548-BC71-D6AC53E6042B}"/>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17" name="Text Box 3">
            <a:extLst>
              <a:ext uri="{FF2B5EF4-FFF2-40B4-BE49-F238E27FC236}">
                <a16:creationId xmlns:a16="http://schemas.microsoft.com/office/drawing/2014/main" id="{69A69DC0-E6D5-F342-97DB-C8953D48281B}"/>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18" name="Text Box 3">
            <a:extLst>
              <a:ext uri="{FF2B5EF4-FFF2-40B4-BE49-F238E27FC236}">
                <a16:creationId xmlns:a16="http://schemas.microsoft.com/office/drawing/2014/main" id="{ED3D6E7B-9BAD-FD40-9AF0-C8786699385A}"/>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7119" name="Text Box 3">
            <a:extLst>
              <a:ext uri="{FF2B5EF4-FFF2-40B4-BE49-F238E27FC236}">
                <a16:creationId xmlns:a16="http://schemas.microsoft.com/office/drawing/2014/main" id="{B723B912-4929-5042-87E8-0FFAB88F8908}"/>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47120" name="Rounded Rectangle 36">
            <a:extLst>
              <a:ext uri="{FF2B5EF4-FFF2-40B4-BE49-F238E27FC236}">
                <a16:creationId xmlns:a16="http://schemas.microsoft.com/office/drawing/2014/main" id="{6B83DB9D-329D-5B4E-A4D4-267209A3EDD5}"/>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7121" name="Rectangle 6">
            <a:extLst>
              <a:ext uri="{FF2B5EF4-FFF2-40B4-BE49-F238E27FC236}">
                <a16:creationId xmlns:a16="http://schemas.microsoft.com/office/drawing/2014/main" id="{25BA7C17-49D1-1D43-BAD1-F505D8C780A9}"/>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7122" name="Rounded Rectangle 29">
            <a:extLst>
              <a:ext uri="{FF2B5EF4-FFF2-40B4-BE49-F238E27FC236}">
                <a16:creationId xmlns:a16="http://schemas.microsoft.com/office/drawing/2014/main" id="{9E37A80A-9AF3-E441-8C4C-118B60BD2CF5}"/>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7123" name="Rectangle 6">
            <a:extLst>
              <a:ext uri="{FF2B5EF4-FFF2-40B4-BE49-F238E27FC236}">
                <a16:creationId xmlns:a16="http://schemas.microsoft.com/office/drawing/2014/main" id="{36E7B76A-CD85-E34A-89EA-0A1FE254318C}"/>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7124" name="Rectangle 6">
            <a:extLst>
              <a:ext uri="{FF2B5EF4-FFF2-40B4-BE49-F238E27FC236}">
                <a16:creationId xmlns:a16="http://schemas.microsoft.com/office/drawing/2014/main" id="{B262C7F9-FF47-E14A-9E80-C5C684A4822F}"/>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7125" name="Rectangle 6">
            <a:extLst>
              <a:ext uri="{FF2B5EF4-FFF2-40B4-BE49-F238E27FC236}">
                <a16:creationId xmlns:a16="http://schemas.microsoft.com/office/drawing/2014/main" id="{70FDDD94-6751-B640-BD6F-8D8E333CCF91}"/>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7126" name="Rectangle 3">
            <a:extLst>
              <a:ext uri="{FF2B5EF4-FFF2-40B4-BE49-F238E27FC236}">
                <a16:creationId xmlns:a16="http://schemas.microsoft.com/office/drawing/2014/main" id="{559FF1D8-CAEA-4744-9675-7E10CFADFC6E}"/>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5" name="Text Box 3">
            <a:extLst>
              <a:ext uri="{FF2B5EF4-FFF2-40B4-BE49-F238E27FC236}">
                <a16:creationId xmlns:a16="http://schemas.microsoft.com/office/drawing/2014/main" id="{B6741A5A-7EC7-824E-BF84-4AEC17F16B30}"/>
              </a:ext>
            </a:extLst>
          </p:cNvPr>
          <p:cNvSpPr txBox="1">
            <a:spLocks noChangeArrowheads="1"/>
          </p:cNvSpPr>
          <p:nvPr/>
        </p:nvSpPr>
        <p:spPr bwMode="auto">
          <a:xfrm>
            <a:off x="838200" y="381000"/>
            <a:ext cx="755015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Educational Videos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pic>
        <p:nvPicPr>
          <p:cNvPr id="47128" name="Picture 10">
            <a:extLst>
              <a:ext uri="{FF2B5EF4-FFF2-40B4-BE49-F238E27FC236}">
                <a16:creationId xmlns:a16="http://schemas.microsoft.com/office/drawing/2014/main" id="{A73979D9-CFD5-2448-BF71-E90D5B4B7D37}"/>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706563" y="4508500"/>
            <a:ext cx="714375" cy="720725"/>
          </a:xfrm>
        </p:spPr>
      </p:pic>
      <p:pic>
        <p:nvPicPr>
          <p:cNvPr id="47129" name="Picture 11">
            <a:extLst>
              <a:ext uri="{FF2B5EF4-FFF2-40B4-BE49-F238E27FC236}">
                <a16:creationId xmlns:a16="http://schemas.microsoft.com/office/drawing/2014/main" id="{C0951A74-DECD-B146-B6C7-58A219CE59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1844675"/>
            <a:ext cx="7429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12">
            <a:extLst>
              <a:ext uri="{FF2B5EF4-FFF2-40B4-BE49-F238E27FC236}">
                <a16:creationId xmlns:a16="http://schemas.microsoft.com/office/drawing/2014/main" id="{94B9CC33-488F-3A4F-9F41-74C790C01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708275"/>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13">
            <a:extLst>
              <a:ext uri="{FF2B5EF4-FFF2-40B4-BE49-F238E27FC236}">
                <a16:creationId xmlns:a16="http://schemas.microsoft.com/office/drawing/2014/main" id="{173FA9E5-8ACD-1240-89D6-BF254A48F8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7038" y="3622675"/>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14">
            <a:extLst>
              <a:ext uri="{FF2B5EF4-FFF2-40B4-BE49-F238E27FC236}">
                <a16:creationId xmlns:a16="http://schemas.microsoft.com/office/drawing/2014/main" id="{604349AA-7061-4E4E-8F1E-8F15B6C963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5373688"/>
            <a:ext cx="7270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3" name="Rectangle 3">
            <a:extLst>
              <a:ext uri="{FF2B5EF4-FFF2-40B4-BE49-F238E27FC236}">
                <a16:creationId xmlns:a16="http://schemas.microsoft.com/office/drawing/2014/main" id="{C675336A-612B-6942-90C4-ECAE27680847}"/>
              </a:ext>
            </a:extLst>
          </p:cNvPr>
          <p:cNvSpPr txBox="1">
            <a:spLocks noChangeArrowheads="1"/>
          </p:cNvSpPr>
          <p:nvPr/>
        </p:nvSpPr>
        <p:spPr bwMode="auto">
          <a:xfrm>
            <a:off x="2557463" y="1484313"/>
            <a:ext cx="54705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buFontTx/>
              <a:buNone/>
            </a:pPr>
            <a:endParaRPr lang="en-US" altLang="en-US" sz="2200" b="1">
              <a:cs typeface="Arial" panose="020B0604020202020204" pitchFamily="34" charset="0"/>
            </a:endParaRPr>
          </a:p>
          <a:p>
            <a:pPr eaLnBrk="1" hangingPunct="1">
              <a:buFontTx/>
              <a:buNone/>
            </a:pPr>
            <a:r>
              <a:rPr lang="en-US" altLang="en-US" sz="2600" b="1">
                <a:cs typeface="Arial" panose="020B0604020202020204" pitchFamily="34" charset="0"/>
              </a:rPr>
              <a:t>Oral Health Basics</a:t>
            </a:r>
            <a:br>
              <a:rPr lang="en-US" altLang="en-US" sz="2600" b="1">
                <a:cs typeface="Arial" panose="020B0604020202020204" pitchFamily="34" charset="0"/>
              </a:rPr>
            </a:br>
            <a:endParaRPr lang="en-US" altLang="en-US" sz="2200" b="1">
              <a:cs typeface="Arial" panose="020B0604020202020204" pitchFamily="34" charset="0"/>
            </a:endParaRPr>
          </a:p>
          <a:p>
            <a:pPr eaLnBrk="1" hangingPunct="1">
              <a:buFontTx/>
              <a:buNone/>
            </a:pPr>
            <a:r>
              <a:rPr lang="en-US" altLang="en-US" sz="2600" b="1">
                <a:cs typeface="Arial" panose="020B0604020202020204" pitchFamily="34" charset="0"/>
              </a:rPr>
              <a:t>Brushing Technique &amp; Oral Health Products</a:t>
            </a:r>
            <a:endParaRPr lang="en-US" altLang="en-US" sz="1000" b="1">
              <a:cs typeface="Arial" panose="020B0604020202020204" pitchFamily="34" charset="0"/>
            </a:endParaRPr>
          </a:p>
          <a:p>
            <a:pPr eaLnBrk="1" hangingPunct="1">
              <a:buFontTx/>
              <a:buNone/>
            </a:pPr>
            <a:r>
              <a:rPr lang="en-US" altLang="en-US" sz="1000" b="1">
                <a:cs typeface="Arial" panose="020B0604020202020204" pitchFamily="34" charset="0"/>
              </a:rPr>
              <a:t>  </a:t>
            </a:r>
          </a:p>
          <a:p>
            <a:pPr eaLnBrk="1" hangingPunct="1">
              <a:buFontTx/>
              <a:buNone/>
            </a:pPr>
            <a:r>
              <a:rPr lang="en-US" altLang="en-US" sz="2600" b="1">
                <a:cs typeface="Arial" panose="020B0604020202020204" pitchFamily="34" charset="0"/>
              </a:rPr>
              <a:t>Considerations for Dementia</a:t>
            </a:r>
            <a:br>
              <a:rPr lang="en-US" altLang="en-US" sz="2600" b="1">
                <a:cs typeface="Arial" panose="020B0604020202020204" pitchFamily="34" charset="0"/>
              </a:rPr>
            </a:br>
            <a:endParaRPr lang="en-US" altLang="en-US" sz="1800" b="1">
              <a:cs typeface="Arial" panose="020B0604020202020204" pitchFamily="34" charset="0"/>
            </a:endParaRPr>
          </a:p>
          <a:p>
            <a:pPr eaLnBrk="1" hangingPunct="1">
              <a:buFontTx/>
              <a:buNone/>
            </a:pPr>
            <a:r>
              <a:rPr lang="en-US" altLang="en-US" sz="2600" b="1">
                <a:cs typeface="Arial" panose="020B0604020202020204" pitchFamily="34" charset="0"/>
              </a:rPr>
              <a:t>Considerations for Palliative Care</a:t>
            </a:r>
            <a:br>
              <a:rPr lang="en-US" altLang="en-US" sz="2600" b="1">
                <a:cs typeface="Arial" panose="020B0604020202020204" pitchFamily="34" charset="0"/>
              </a:rPr>
            </a:br>
            <a:r>
              <a:rPr lang="en-US" altLang="en-US" sz="1400" b="1">
                <a:cs typeface="Arial" panose="020B0604020202020204" pitchFamily="34" charset="0"/>
              </a:rPr>
              <a:t> </a:t>
            </a:r>
            <a:br>
              <a:rPr lang="en-US" altLang="en-US" sz="2600" b="1">
                <a:cs typeface="Arial" panose="020B0604020202020204" pitchFamily="34" charset="0"/>
              </a:rPr>
            </a:br>
            <a:r>
              <a:rPr lang="en-US" altLang="en-US" sz="2600" b="1">
                <a:cs typeface="Arial" panose="020B0604020202020204" pitchFamily="34" charset="0"/>
              </a:rPr>
              <a:t>Oral Health Assessment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3">
            <a:extLst>
              <a:ext uri="{FF2B5EF4-FFF2-40B4-BE49-F238E27FC236}">
                <a16:creationId xmlns:a16="http://schemas.microsoft.com/office/drawing/2014/main" id="{D9300CDE-4688-F848-A970-30A34301FCB3}"/>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54" name="Rectangle 7">
            <a:extLst>
              <a:ext uri="{FF2B5EF4-FFF2-40B4-BE49-F238E27FC236}">
                <a16:creationId xmlns:a16="http://schemas.microsoft.com/office/drawing/2014/main" id="{C44DCA52-308E-F249-809B-0BDE54CA7DCC}"/>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55" name="Text Box 3">
            <a:extLst>
              <a:ext uri="{FF2B5EF4-FFF2-40B4-BE49-F238E27FC236}">
                <a16:creationId xmlns:a16="http://schemas.microsoft.com/office/drawing/2014/main" id="{D2070A2C-D8B5-D04D-B29E-5119D4181DA8}"/>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56" name="Rectangle 7">
            <a:extLst>
              <a:ext uri="{FF2B5EF4-FFF2-40B4-BE49-F238E27FC236}">
                <a16:creationId xmlns:a16="http://schemas.microsoft.com/office/drawing/2014/main" id="{93FA68D5-52A9-9F48-9F70-2BFA800C7AA8}"/>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57" name="Text Box 3">
            <a:extLst>
              <a:ext uri="{FF2B5EF4-FFF2-40B4-BE49-F238E27FC236}">
                <a16:creationId xmlns:a16="http://schemas.microsoft.com/office/drawing/2014/main" id="{6D59A404-4809-7748-A993-0C12B98E6E5F}"/>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58" name="Rectangle 7">
            <a:extLst>
              <a:ext uri="{FF2B5EF4-FFF2-40B4-BE49-F238E27FC236}">
                <a16:creationId xmlns:a16="http://schemas.microsoft.com/office/drawing/2014/main" id="{D63A2A34-50CE-5140-B583-C50FBA944388}"/>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59" name="Text Box 3">
            <a:extLst>
              <a:ext uri="{FF2B5EF4-FFF2-40B4-BE49-F238E27FC236}">
                <a16:creationId xmlns:a16="http://schemas.microsoft.com/office/drawing/2014/main" id="{581AC4A7-4B7D-1E48-B71F-6F6B612DA98A}"/>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60" name="Rectangle 7">
            <a:extLst>
              <a:ext uri="{FF2B5EF4-FFF2-40B4-BE49-F238E27FC236}">
                <a16:creationId xmlns:a16="http://schemas.microsoft.com/office/drawing/2014/main" id="{4A6B913C-DC69-AA48-9FBD-158E9B0D052E}"/>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61" name="Text Box 3">
            <a:extLst>
              <a:ext uri="{FF2B5EF4-FFF2-40B4-BE49-F238E27FC236}">
                <a16:creationId xmlns:a16="http://schemas.microsoft.com/office/drawing/2014/main" id="{CA351F4F-770E-B344-A86C-84868971AAE4}"/>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49162" name="Rectangle 7">
            <a:extLst>
              <a:ext uri="{FF2B5EF4-FFF2-40B4-BE49-F238E27FC236}">
                <a16:creationId xmlns:a16="http://schemas.microsoft.com/office/drawing/2014/main" id="{794B9813-FAB8-7B4B-8592-C92CBB5FB423}"/>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49163" name="Rectangle 2">
            <a:extLst>
              <a:ext uri="{FF2B5EF4-FFF2-40B4-BE49-F238E27FC236}">
                <a16:creationId xmlns:a16="http://schemas.microsoft.com/office/drawing/2014/main" id="{BEF62A94-CBCC-1E45-BD1B-F72DA7B0F9A4}"/>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9164" name="Rounded Rectangle 36">
            <a:extLst>
              <a:ext uri="{FF2B5EF4-FFF2-40B4-BE49-F238E27FC236}">
                <a16:creationId xmlns:a16="http://schemas.microsoft.com/office/drawing/2014/main" id="{7664E460-0BC9-6F4D-A6E8-CAF50FBD612D}"/>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9165" name="Rectangle 6">
            <a:extLst>
              <a:ext uri="{FF2B5EF4-FFF2-40B4-BE49-F238E27FC236}">
                <a16:creationId xmlns:a16="http://schemas.microsoft.com/office/drawing/2014/main" id="{CA4F1507-15F2-9D4F-8E03-1528E23ACD1F}"/>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9166" name="Rounded Rectangle 20">
            <a:extLst>
              <a:ext uri="{FF2B5EF4-FFF2-40B4-BE49-F238E27FC236}">
                <a16:creationId xmlns:a16="http://schemas.microsoft.com/office/drawing/2014/main" id="{C4E0E432-A696-0044-9A1D-6B6ED780FCE3}"/>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9167" name="Rectangle 6">
            <a:extLst>
              <a:ext uri="{FF2B5EF4-FFF2-40B4-BE49-F238E27FC236}">
                <a16:creationId xmlns:a16="http://schemas.microsoft.com/office/drawing/2014/main" id="{FBF00819-3DCE-A946-BDFC-9A3F40155D36}"/>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9168" name="Rectangle 6">
            <a:extLst>
              <a:ext uri="{FF2B5EF4-FFF2-40B4-BE49-F238E27FC236}">
                <a16:creationId xmlns:a16="http://schemas.microsoft.com/office/drawing/2014/main" id="{E9F58943-157E-C943-9F82-8ECC4EEEF6F7}"/>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9169" name="Rectangle 6">
            <a:extLst>
              <a:ext uri="{FF2B5EF4-FFF2-40B4-BE49-F238E27FC236}">
                <a16:creationId xmlns:a16="http://schemas.microsoft.com/office/drawing/2014/main" id="{2E3A15A3-573D-0944-A3E1-33096B081894}"/>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49170" name="Rectangle 3">
            <a:extLst>
              <a:ext uri="{FF2B5EF4-FFF2-40B4-BE49-F238E27FC236}">
                <a16:creationId xmlns:a16="http://schemas.microsoft.com/office/drawing/2014/main" id="{E323CC6E-2EA2-5A47-B9FE-16654E531579}"/>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5" name="Text Box 3">
            <a:extLst>
              <a:ext uri="{FF2B5EF4-FFF2-40B4-BE49-F238E27FC236}">
                <a16:creationId xmlns:a16="http://schemas.microsoft.com/office/drawing/2014/main" id="{E8340479-B914-7A47-B894-C2ECEBF6AD55}"/>
              </a:ext>
            </a:extLst>
          </p:cNvPr>
          <p:cNvSpPr txBox="1">
            <a:spLocks noChangeArrowheads="1"/>
          </p:cNvSpPr>
          <p:nvPr/>
        </p:nvSpPr>
        <p:spPr bwMode="auto">
          <a:xfrm>
            <a:off x="838200" y="381000"/>
            <a:ext cx="7189788"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b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Website</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49172" name="Text Box 7">
            <a:extLst>
              <a:ext uri="{FF2B5EF4-FFF2-40B4-BE49-F238E27FC236}">
                <a16:creationId xmlns:a16="http://schemas.microsoft.com/office/drawing/2014/main" id="{A8CC30E8-7DB8-E343-A690-A6D2029D6F2D}"/>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27" name="Rectangle 3">
            <a:extLst>
              <a:ext uri="{FF2B5EF4-FFF2-40B4-BE49-F238E27FC236}">
                <a16:creationId xmlns:a16="http://schemas.microsoft.com/office/drawing/2014/main" id="{30A3F45D-7E5B-094F-95A5-7C7B64DA1D47}"/>
              </a:ext>
            </a:extLst>
          </p:cNvPr>
          <p:cNvSpPr>
            <a:spLocks noGrp="1" noChangeArrowheads="1"/>
          </p:cNvSpPr>
          <p:nvPr>
            <p:ph type="body" sz="half" idx="1"/>
          </p:nvPr>
        </p:nvSpPr>
        <p:spPr>
          <a:xfrm>
            <a:off x="1547813" y="1916113"/>
            <a:ext cx="6985000" cy="720725"/>
          </a:xfrm>
        </p:spPr>
        <p:txBody>
          <a:bodyPr/>
          <a:lstStyle/>
          <a:p>
            <a:pPr eaLnBrk="1" hangingPunct="1">
              <a:buFontTx/>
              <a:buNone/>
              <a:defRPr/>
            </a:pPr>
            <a:r>
              <a:rPr lang="en-US" sz="2200" b="1" dirty="0">
                <a:solidFill>
                  <a:srgbClr val="000000"/>
                </a:solidFill>
                <a:ea typeface="+mn-ea"/>
                <a:cs typeface="+mn-cs"/>
              </a:rPr>
              <a:t>http://www.ahprc.dal.ca/projects/oral-care/</a:t>
            </a:r>
          </a:p>
        </p:txBody>
      </p:sp>
      <p:pic>
        <p:nvPicPr>
          <p:cNvPr id="49174" name="Picture 34" descr="website-lg.jpg">
            <a:extLst>
              <a:ext uri="{FF2B5EF4-FFF2-40B4-BE49-F238E27FC236}">
                <a16:creationId xmlns:a16="http://schemas.microsoft.com/office/drawing/2014/main" id="{F39A5BE2-6ED4-FB45-A453-DE2179E274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492375"/>
            <a:ext cx="6007100" cy="3617913"/>
          </a:xfrm>
          <a:prstGeom prst="rect">
            <a:avLst/>
          </a:prstGeom>
          <a:noFill/>
          <a:ln w="508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C719E236-9898-C04C-A3ED-626D40E0E0CB}"/>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1202" name="Rounded Rectangle 20">
            <a:extLst>
              <a:ext uri="{FF2B5EF4-FFF2-40B4-BE49-F238E27FC236}">
                <a16:creationId xmlns:a16="http://schemas.microsoft.com/office/drawing/2014/main" id="{0B463C12-96D7-8B48-A12E-F9271DED7AAB}"/>
              </a:ext>
            </a:extLst>
          </p:cNvPr>
          <p:cNvSpPr>
            <a:spLocks noChangeArrowheads="1"/>
          </p:cNvSpPr>
          <p:nvPr/>
        </p:nvSpPr>
        <p:spPr bwMode="auto">
          <a:xfrm>
            <a:off x="304800" y="2743200"/>
            <a:ext cx="8839200" cy="3810000"/>
          </a:xfrm>
          <a:prstGeom prst="roundRect">
            <a:avLst>
              <a:gd name="adj" fmla="val 16667"/>
            </a:avLst>
          </a:prstGeom>
          <a:solidFill>
            <a:srgbClr val="F8E6C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1203" name="Rounded Rectangle 14">
            <a:extLst>
              <a:ext uri="{FF2B5EF4-FFF2-40B4-BE49-F238E27FC236}">
                <a16:creationId xmlns:a16="http://schemas.microsoft.com/office/drawing/2014/main" id="{6EDD78C5-0368-E94A-A925-39A28B106A99}"/>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1204" name="Rectangle 6">
            <a:extLst>
              <a:ext uri="{FF2B5EF4-FFF2-40B4-BE49-F238E27FC236}">
                <a16:creationId xmlns:a16="http://schemas.microsoft.com/office/drawing/2014/main" id="{CAB1D061-CAC8-1848-AD02-D90B7E1E88AC}"/>
              </a:ext>
            </a:extLst>
          </p:cNvPr>
          <p:cNvSpPr>
            <a:spLocks noChangeArrowheads="1"/>
          </p:cNvSpPr>
          <p:nvPr/>
        </p:nvSpPr>
        <p:spPr bwMode="auto">
          <a:xfrm>
            <a:off x="304800" y="0"/>
            <a:ext cx="7696200" cy="838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1205" name="Rectangle 6">
            <a:extLst>
              <a:ext uri="{FF2B5EF4-FFF2-40B4-BE49-F238E27FC236}">
                <a16:creationId xmlns:a16="http://schemas.microsoft.com/office/drawing/2014/main" id="{6A03B64D-B427-074E-9943-3D54A518A026}"/>
              </a:ext>
            </a:extLst>
          </p:cNvPr>
          <p:cNvSpPr>
            <a:spLocks noChangeArrowheads="1"/>
          </p:cNvSpPr>
          <p:nvPr/>
        </p:nvSpPr>
        <p:spPr bwMode="auto">
          <a:xfrm>
            <a:off x="304800" y="228600"/>
            <a:ext cx="8839200" cy="609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1206" name="Rectangle 3">
            <a:extLst>
              <a:ext uri="{FF2B5EF4-FFF2-40B4-BE49-F238E27FC236}">
                <a16:creationId xmlns:a16="http://schemas.microsoft.com/office/drawing/2014/main" id="{92F484CF-611D-4544-BAA4-3F2B8F7AC0FD}"/>
              </a:ext>
            </a:extLst>
          </p:cNvPr>
          <p:cNvSpPr>
            <a:spLocks noChangeArrowheads="1"/>
          </p:cNvSpPr>
          <p:nvPr/>
        </p:nvSpPr>
        <p:spPr bwMode="auto">
          <a:xfrm>
            <a:off x="304800" y="990600"/>
            <a:ext cx="8839200" cy="4724400"/>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1207" name="Rectangle 6">
            <a:extLst>
              <a:ext uri="{FF2B5EF4-FFF2-40B4-BE49-F238E27FC236}">
                <a16:creationId xmlns:a16="http://schemas.microsoft.com/office/drawing/2014/main" id="{4858A7F8-97EE-EA49-81CE-BABBFCE8DF70}"/>
              </a:ext>
            </a:extLst>
          </p:cNvPr>
          <p:cNvSpPr>
            <a:spLocks noChangeArrowheads="1"/>
          </p:cNvSpPr>
          <p:nvPr/>
        </p:nvSpPr>
        <p:spPr bwMode="auto">
          <a:xfrm>
            <a:off x="304800" y="5715000"/>
            <a:ext cx="8839200" cy="152400"/>
          </a:xfrm>
          <a:prstGeom prst="rect">
            <a:avLst/>
          </a:prstGeom>
          <a:solidFill>
            <a:srgbClr val="1E2A5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2" name="Text Box 3">
            <a:extLst>
              <a:ext uri="{FF2B5EF4-FFF2-40B4-BE49-F238E27FC236}">
                <a16:creationId xmlns:a16="http://schemas.microsoft.com/office/drawing/2014/main" id="{2F5A3FCA-8F43-414D-B533-392896E6DA9D}"/>
              </a:ext>
            </a:extLst>
          </p:cNvPr>
          <p:cNvSpPr txBox="1">
            <a:spLocks noChangeArrowheads="1"/>
          </p:cNvSpPr>
          <p:nvPr/>
        </p:nvSpPr>
        <p:spPr bwMode="auto">
          <a:xfrm>
            <a:off x="1258888" y="2508250"/>
            <a:ext cx="6626225" cy="2808288"/>
          </a:xfrm>
          <a:prstGeom prst="rect">
            <a:avLst/>
          </a:prstGeom>
          <a:noFill/>
          <a:ln w="9525">
            <a:noFill/>
            <a:round/>
            <a:headEnd/>
            <a:tailEnd/>
          </a:ln>
        </p:spPr>
        <p:txBody>
          <a:bodyPr lIns="45720" rIns="45720"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Aft>
                <a:spcPts val="800"/>
              </a:spcAft>
              <a:defRPr/>
            </a:pPr>
            <a:r>
              <a:rPr lang="en-US" b="1" dirty="0">
                <a:solidFill>
                  <a:schemeClr val="bg1"/>
                </a:solidFill>
                <a:effectLst>
                  <a:outerShdw blurRad="38100" dist="38100" dir="2700000" algn="tl">
                    <a:srgbClr val="000000">
                      <a:alpha val="43137"/>
                    </a:srgbClr>
                  </a:outerShdw>
                </a:effectLst>
              </a:rPr>
              <a:t>Aim:   </a:t>
            </a:r>
            <a:r>
              <a:rPr lang="en-US" b="1" i="1" dirty="0">
                <a:solidFill>
                  <a:schemeClr val="bg1"/>
                </a:solidFill>
                <a:effectLst>
                  <a:outerShdw blurRad="38100" dist="38100" dir="2700000" algn="tl">
                    <a:srgbClr val="000000">
                      <a:alpha val="43137"/>
                    </a:srgbClr>
                  </a:outerShdw>
                </a:effectLst>
              </a:rPr>
              <a:t>to provide a comprehensive approach </a:t>
            </a:r>
            <a:br>
              <a:rPr lang="en-US" b="1" i="1" dirty="0">
                <a:solidFill>
                  <a:schemeClr val="bg1"/>
                </a:solidFill>
                <a:effectLst>
                  <a:outerShdw blurRad="38100" dist="38100" dir="2700000" algn="tl">
                    <a:srgbClr val="000000">
                      <a:alpha val="43137"/>
                    </a:srgbClr>
                  </a:outerShdw>
                </a:effectLst>
              </a:rPr>
            </a:br>
            <a:r>
              <a:rPr lang="en-US" b="1" i="1" dirty="0">
                <a:solidFill>
                  <a:schemeClr val="bg1"/>
                </a:solidFill>
                <a:effectLst>
                  <a:outerShdw blurRad="38100" dist="38100" dir="2700000" algn="tl">
                    <a:srgbClr val="000000">
                      <a:alpha val="43137"/>
                    </a:srgbClr>
                  </a:outerShdw>
                </a:effectLst>
              </a:rPr>
              <a:t>           for providing daily oral care</a:t>
            </a:r>
            <a:br>
              <a:rPr lang="en-US" b="1" i="1" dirty="0">
                <a:solidFill>
                  <a:schemeClr val="bg1"/>
                </a:solidFill>
                <a:effectLst>
                  <a:outerShdw blurRad="38100" dist="38100" dir="2700000" algn="tl">
                    <a:srgbClr val="000000">
                      <a:alpha val="43137"/>
                    </a:srgbClr>
                  </a:outerShdw>
                </a:effectLst>
              </a:rPr>
            </a:br>
            <a:r>
              <a:rPr lang="en-US" sz="400" b="1" i="1" dirty="0">
                <a:solidFill>
                  <a:schemeClr val="bg1"/>
                </a:solidFill>
                <a:effectLst>
                  <a:outerShdw blurRad="38100" dist="38100" dir="2700000" algn="tl">
                    <a:srgbClr val="000000">
                      <a:alpha val="43137"/>
                    </a:srgbClr>
                  </a:outerShdw>
                </a:effectLst>
              </a:rPr>
              <a:t> </a:t>
            </a:r>
          </a:p>
          <a:p>
            <a:pPr eaLnBrk="1" hangingPunct="1">
              <a:spcAft>
                <a:spcPts val="800"/>
              </a:spcAft>
              <a:defRPr/>
            </a:pPr>
            <a:r>
              <a:rPr lang="en-US" b="1" dirty="0">
                <a:solidFill>
                  <a:schemeClr val="bg1"/>
                </a:solidFill>
                <a:effectLst>
                  <a:outerShdw blurRad="38100" dist="38100" dir="2700000" algn="tl">
                    <a:srgbClr val="000000">
                      <a:alpha val="43137"/>
                    </a:srgbClr>
                  </a:outerShdw>
                </a:effectLst>
              </a:rPr>
              <a:t>Goal:</a:t>
            </a:r>
            <a:r>
              <a:rPr lang="en-US" b="1" i="1" dirty="0">
                <a:solidFill>
                  <a:schemeClr val="bg1"/>
                </a:solidFill>
                <a:effectLst>
                  <a:outerShdw blurRad="38100" dist="38100" dir="2700000" algn="tl">
                    <a:srgbClr val="000000">
                      <a:alpha val="43137"/>
                    </a:srgbClr>
                  </a:outerShdw>
                </a:effectLst>
              </a:rPr>
              <a:t>  to reduce oral discomfort and </a:t>
            </a:r>
            <a:br>
              <a:rPr lang="en-US" b="1" i="1" dirty="0">
                <a:solidFill>
                  <a:schemeClr val="bg1"/>
                </a:solidFill>
                <a:effectLst>
                  <a:outerShdw blurRad="38100" dist="38100" dir="2700000" algn="tl">
                    <a:srgbClr val="000000">
                      <a:alpha val="43137"/>
                    </a:srgbClr>
                  </a:outerShdw>
                </a:effectLst>
              </a:rPr>
            </a:br>
            <a:r>
              <a:rPr lang="en-US" b="1" i="1" dirty="0">
                <a:solidFill>
                  <a:schemeClr val="bg1"/>
                </a:solidFill>
                <a:effectLst>
                  <a:outerShdw blurRad="38100" dist="38100" dir="2700000" algn="tl">
                    <a:srgbClr val="000000">
                      <a:alpha val="43137"/>
                    </a:srgbClr>
                  </a:outerShdw>
                </a:effectLst>
              </a:rPr>
              <a:t>           disease in residents</a:t>
            </a:r>
            <a:br>
              <a:rPr lang="en-US" b="1" i="1" dirty="0">
                <a:solidFill>
                  <a:schemeClr val="bg1"/>
                </a:solidFill>
                <a:effectLst>
                  <a:outerShdw blurRad="38100" dist="38100" dir="2700000" algn="tl">
                    <a:srgbClr val="000000">
                      <a:alpha val="43137"/>
                    </a:srgbClr>
                  </a:outerShdw>
                </a:effectLst>
              </a:rPr>
            </a:br>
            <a:endParaRPr lang="en-US" sz="400" b="1" dirty="0">
              <a:solidFill>
                <a:schemeClr val="bg1"/>
              </a:solidFill>
              <a:effectLst>
                <a:outerShdw blurRad="38100" dist="38100" dir="2700000" algn="tl">
                  <a:srgbClr val="000000">
                    <a:alpha val="43137"/>
                  </a:srgbClr>
                </a:outerShdw>
              </a:effectLst>
            </a:endParaRPr>
          </a:p>
          <a:p>
            <a:pPr eaLnBrk="1" hangingPunct="1">
              <a:spcAft>
                <a:spcPts val="800"/>
              </a:spcAft>
              <a:defRPr/>
            </a:pPr>
            <a:r>
              <a:rPr lang="en-US" b="1" dirty="0">
                <a:solidFill>
                  <a:schemeClr val="bg1"/>
                </a:solidFill>
                <a:effectLst>
                  <a:outerShdw blurRad="38100" dist="38100" dir="2700000" algn="tl">
                    <a:srgbClr val="000000">
                      <a:alpha val="43137"/>
                    </a:srgbClr>
                  </a:outerShdw>
                </a:effectLst>
              </a:rPr>
              <a:t>How:  </a:t>
            </a:r>
            <a:r>
              <a:rPr lang="en-US" b="1" i="1" dirty="0">
                <a:solidFill>
                  <a:schemeClr val="bg1"/>
                </a:solidFill>
                <a:effectLst>
                  <a:outerShdw blurRad="38100" dist="38100" dir="2700000" algn="tl">
                    <a:srgbClr val="000000">
                      <a:alpha val="43137"/>
                    </a:srgbClr>
                  </a:outerShdw>
                </a:effectLst>
              </a:rPr>
              <a:t>provide clear expectations for daily   </a:t>
            </a:r>
            <a:br>
              <a:rPr lang="en-US" b="1" i="1" dirty="0">
                <a:solidFill>
                  <a:schemeClr val="bg1"/>
                </a:solidFill>
                <a:effectLst>
                  <a:outerShdw blurRad="38100" dist="38100" dir="2700000" algn="tl">
                    <a:srgbClr val="000000">
                      <a:alpha val="43137"/>
                    </a:srgbClr>
                  </a:outerShdw>
                </a:effectLst>
              </a:rPr>
            </a:br>
            <a:r>
              <a:rPr lang="en-US" b="1" i="1" dirty="0">
                <a:solidFill>
                  <a:schemeClr val="bg1"/>
                </a:solidFill>
                <a:effectLst>
                  <a:outerShdw blurRad="38100" dist="38100" dir="2700000" algn="tl">
                    <a:srgbClr val="000000">
                      <a:alpha val="43137"/>
                    </a:srgbClr>
                  </a:outerShdw>
                </a:effectLst>
              </a:rPr>
              <a:t>          mouth care while allowing for flexibility</a:t>
            </a:r>
          </a:p>
        </p:txBody>
      </p:sp>
      <p:sp>
        <p:nvSpPr>
          <p:cNvPr id="51209" name="Text Box 7">
            <a:extLst>
              <a:ext uri="{FF2B5EF4-FFF2-40B4-BE49-F238E27FC236}">
                <a16:creationId xmlns:a16="http://schemas.microsoft.com/office/drawing/2014/main" id="{93DAE7CE-DBE3-0B43-BB2B-FAD030B9DC07}"/>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14" name="Text Box 3">
            <a:extLst>
              <a:ext uri="{FF2B5EF4-FFF2-40B4-BE49-F238E27FC236}">
                <a16:creationId xmlns:a16="http://schemas.microsoft.com/office/drawing/2014/main" id="{43F45012-D77D-5B4B-A00E-07A1DEC0C69A}"/>
              </a:ext>
            </a:extLst>
          </p:cNvPr>
          <p:cNvSpPr txBox="1">
            <a:spLocks noChangeArrowheads="1"/>
          </p:cNvSpPr>
          <p:nvPr/>
        </p:nvSpPr>
        <p:spPr bwMode="auto">
          <a:xfrm>
            <a:off x="838200" y="1700213"/>
            <a:ext cx="6781800" cy="936625"/>
          </a:xfrm>
          <a:prstGeom prst="rect">
            <a:avLst/>
          </a:prstGeom>
          <a:noFill/>
          <a:ln w="9525">
            <a:noFill/>
            <a:round/>
            <a:headEnd/>
            <a:tailEnd/>
          </a:ln>
        </p:spPr>
        <p:txBody>
          <a:bodyPr anchor="ctr"/>
          <a:lstStyle/>
          <a:p>
            <a:pPr eaLnBrk="1" hangingPunct="1">
              <a:lnSpc>
                <a:spcPts val="55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ea typeface="ＭＳ Ｐゴシック"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FFD7BE48-80A9-8746-9F0A-70D2F41036A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3250" name="Rounded Rectangle 20">
            <a:extLst>
              <a:ext uri="{FF2B5EF4-FFF2-40B4-BE49-F238E27FC236}">
                <a16:creationId xmlns:a16="http://schemas.microsoft.com/office/drawing/2014/main" id="{76032C87-88B5-7C42-BDF2-E4660EE135DF}"/>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3251" name="Rectangle 6">
            <a:extLst>
              <a:ext uri="{FF2B5EF4-FFF2-40B4-BE49-F238E27FC236}">
                <a16:creationId xmlns:a16="http://schemas.microsoft.com/office/drawing/2014/main" id="{B267445A-52FF-784A-BA3A-7273CF19D3FD}"/>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3252" name="Rounded Rectangle 20">
            <a:extLst>
              <a:ext uri="{FF2B5EF4-FFF2-40B4-BE49-F238E27FC236}">
                <a16:creationId xmlns:a16="http://schemas.microsoft.com/office/drawing/2014/main" id="{C1D65A50-4268-BC43-860E-148831537266}"/>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3253" name="Rectangle 6">
            <a:extLst>
              <a:ext uri="{FF2B5EF4-FFF2-40B4-BE49-F238E27FC236}">
                <a16:creationId xmlns:a16="http://schemas.microsoft.com/office/drawing/2014/main" id="{45092F4D-93F1-4D49-87A2-5FB624551765}"/>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3254" name="Rectangle 6">
            <a:extLst>
              <a:ext uri="{FF2B5EF4-FFF2-40B4-BE49-F238E27FC236}">
                <a16:creationId xmlns:a16="http://schemas.microsoft.com/office/drawing/2014/main" id="{7349F3E5-12C8-6B43-B565-39BAF474F9EF}"/>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3255" name="Rectangle 6">
            <a:extLst>
              <a:ext uri="{FF2B5EF4-FFF2-40B4-BE49-F238E27FC236}">
                <a16:creationId xmlns:a16="http://schemas.microsoft.com/office/drawing/2014/main" id="{290567D5-31A5-2940-B5D7-C5D37903BDEE}"/>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3256" name="Rectangle 3">
            <a:extLst>
              <a:ext uri="{FF2B5EF4-FFF2-40B4-BE49-F238E27FC236}">
                <a16:creationId xmlns:a16="http://schemas.microsoft.com/office/drawing/2014/main" id="{13176202-362B-A146-A2B6-9ACEE43FE0FB}"/>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Text Box 3">
            <a:extLst>
              <a:ext uri="{FF2B5EF4-FFF2-40B4-BE49-F238E27FC236}">
                <a16:creationId xmlns:a16="http://schemas.microsoft.com/office/drawing/2014/main" id="{E63D5DB2-3329-C44A-8C3C-63AAF291DF53}"/>
              </a:ext>
            </a:extLst>
          </p:cNvPr>
          <p:cNvSpPr txBox="1">
            <a:spLocks noChangeArrowheads="1"/>
          </p:cNvSpPr>
          <p:nvPr/>
        </p:nvSpPr>
        <p:spPr bwMode="auto">
          <a:xfrm>
            <a:off x="838200" y="333375"/>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53258" name="Text Box 7">
            <a:extLst>
              <a:ext uri="{FF2B5EF4-FFF2-40B4-BE49-F238E27FC236}">
                <a16:creationId xmlns:a16="http://schemas.microsoft.com/office/drawing/2014/main" id="{7FC78035-819E-2B4A-A028-95D891F4F3E5}"/>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15" name="Rectangle 6">
            <a:extLst>
              <a:ext uri="{FF2B5EF4-FFF2-40B4-BE49-F238E27FC236}">
                <a16:creationId xmlns:a16="http://schemas.microsoft.com/office/drawing/2014/main" id="{C22E3757-FEDD-A241-8E76-7F36FA6551C3}"/>
              </a:ext>
            </a:extLst>
          </p:cNvPr>
          <p:cNvSpPr txBox="1">
            <a:spLocks noChangeArrowheads="1"/>
          </p:cNvSpPr>
          <p:nvPr/>
        </p:nvSpPr>
        <p:spPr bwMode="auto">
          <a:xfrm>
            <a:off x="827088" y="1916113"/>
            <a:ext cx="7848600" cy="3529012"/>
          </a:xfrm>
          <a:prstGeom prst="rect">
            <a:avLst/>
          </a:prstGeom>
          <a:noFill/>
          <a:ln w="9525">
            <a:noFill/>
            <a:miter lim="800000"/>
            <a:headEnd/>
            <a:tailEnd/>
          </a:ln>
        </p:spPr>
        <p:txBody>
          <a:bodyPr/>
          <a:lstStyle/>
          <a:p>
            <a:pPr marL="609600" indent="-609600" eaLnBrk="1" hangingPunct="1">
              <a:spcBef>
                <a:spcPct val="20000"/>
              </a:spcBef>
              <a:buFontTx/>
              <a:buAutoNum type="arabicParenR"/>
              <a:defRPr/>
            </a:pPr>
            <a:r>
              <a:rPr lang="en-US" sz="3000" b="1" kern="0" dirty="0">
                <a:latin typeface="+mn-lt"/>
                <a:ea typeface="+mn-ea"/>
                <a:cs typeface="Arial" pitchFamily="34" charset="0"/>
              </a:rPr>
              <a:t>The goal of oral hygiene is to provide comfort and enhance quality of life</a:t>
            </a:r>
            <a:br>
              <a:rPr lang="en-US" sz="3200" b="1" kern="0" dirty="0">
                <a:latin typeface="+mn-lt"/>
                <a:ea typeface="+mn-ea"/>
              </a:rPr>
            </a:br>
            <a:endParaRPr lang="en-US" sz="1050" kern="0" dirty="0">
              <a:latin typeface="+mn-lt"/>
              <a:ea typeface="+mn-ea"/>
            </a:endParaRPr>
          </a:p>
          <a:p>
            <a:pPr marL="990600" lvl="1" indent="-533400" eaLnBrk="1" hangingPunct="1">
              <a:spcBef>
                <a:spcPct val="20000"/>
              </a:spcBef>
              <a:defRPr/>
            </a:pPr>
            <a:r>
              <a:rPr lang="en-US" sz="2800" kern="0" dirty="0">
                <a:latin typeface="+mn-lt"/>
                <a:ea typeface="+mn-ea"/>
              </a:rPr>
              <a:t>  - </a:t>
            </a:r>
            <a:r>
              <a:rPr lang="en-US" sz="2800" kern="0" dirty="0" err="1">
                <a:latin typeface="+mn-lt"/>
                <a:ea typeface="+mn-ea"/>
              </a:rPr>
              <a:t>e.g</a:t>
            </a:r>
            <a:r>
              <a:rPr lang="en-US" sz="2800" kern="0" dirty="0">
                <a:latin typeface="+mn-lt"/>
                <a:ea typeface="+mn-ea"/>
              </a:rPr>
              <a:t>: social interactions, nutritional status </a:t>
            </a:r>
          </a:p>
          <a:p>
            <a:pPr marL="609600" indent="-609600" eaLnBrk="1" hangingPunct="1">
              <a:spcBef>
                <a:spcPct val="20000"/>
              </a:spcBef>
              <a:buFontTx/>
              <a:buAutoNum type="arabicParenR"/>
              <a:defRPr/>
            </a:pPr>
            <a:endParaRPr lang="en-US" sz="3200" kern="0" dirty="0">
              <a:latin typeface="+mn-lt"/>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C2590D8C-2475-B641-9D79-909BB736EED2}"/>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34" name="Rounded Rectangle 20">
            <a:extLst>
              <a:ext uri="{FF2B5EF4-FFF2-40B4-BE49-F238E27FC236}">
                <a16:creationId xmlns:a16="http://schemas.microsoft.com/office/drawing/2014/main" id="{C7CDCDED-0B9D-6B48-BBB1-DA711DC44440}"/>
              </a:ext>
            </a:extLst>
          </p:cNvPr>
          <p:cNvSpPr>
            <a:spLocks noChangeArrowheads="1"/>
          </p:cNvSpPr>
          <p:nvPr/>
        </p:nvSpPr>
        <p:spPr bwMode="auto">
          <a:xfrm>
            <a:off x="304800" y="2362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35" name="Rectangle 6">
            <a:extLst>
              <a:ext uri="{FF2B5EF4-FFF2-40B4-BE49-F238E27FC236}">
                <a16:creationId xmlns:a16="http://schemas.microsoft.com/office/drawing/2014/main" id="{3E265F24-D87E-1946-8556-8FDC99C505CC}"/>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36" name="Rectangle 6">
            <a:extLst>
              <a:ext uri="{FF2B5EF4-FFF2-40B4-BE49-F238E27FC236}">
                <a16:creationId xmlns:a16="http://schemas.microsoft.com/office/drawing/2014/main" id="{9535ACB3-6061-A14A-80AF-032F66C48D46}"/>
              </a:ext>
            </a:extLst>
          </p:cNvPr>
          <p:cNvSpPr>
            <a:spLocks noChangeArrowheads="1"/>
          </p:cNvSpPr>
          <p:nvPr/>
        </p:nvSpPr>
        <p:spPr bwMode="auto">
          <a:xfrm>
            <a:off x="4495800" y="1981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37" name="Rectangle 6">
            <a:extLst>
              <a:ext uri="{FF2B5EF4-FFF2-40B4-BE49-F238E27FC236}">
                <a16:creationId xmlns:a16="http://schemas.microsoft.com/office/drawing/2014/main" id="{CF86E802-9A63-C54B-A602-3DA0330C51C9}"/>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38" name="Rounded Rectangle 28">
            <a:extLst>
              <a:ext uri="{FF2B5EF4-FFF2-40B4-BE49-F238E27FC236}">
                <a16:creationId xmlns:a16="http://schemas.microsoft.com/office/drawing/2014/main" id="{0F8CB75E-1B04-754B-97A8-ADA7D0D3ABE0}"/>
              </a:ext>
            </a:extLst>
          </p:cNvPr>
          <p:cNvSpPr>
            <a:spLocks noChangeArrowheads="1"/>
          </p:cNvSpPr>
          <p:nvPr/>
        </p:nvSpPr>
        <p:spPr bwMode="auto">
          <a:xfrm>
            <a:off x="2019300" y="2438400"/>
            <a:ext cx="7124700" cy="12192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39" name="Rectangle 2">
            <a:extLst>
              <a:ext uri="{FF2B5EF4-FFF2-40B4-BE49-F238E27FC236}">
                <a16:creationId xmlns:a16="http://schemas.microsoft.com/office/drawing/2014/main" id="{8EFB731D-9EB0-3E46-BF20-0ABE317A5A58}"/>
              </a:ext>
            </a:extLst>
          </p:cNvPr>
          <p:cNvSpPr>
            <a:spLocks noChangeArrowheads="1"/>
          </p:cNvSpPr>
          <p:nvPr/>
        </p:nvSpPr>
        <p:spPr bwMode="auto">
          <a:xfrm>
            <a:off x="2019300" y="2595563"/>
            <a:ext cx="6896100" cy="2890837"/>
          </a:xfrm>
          <a:prstGeom prst="rect">
            <a:avLst/>
          </a:prstGeom>
          <a:solidFill>
            <a:srgbClr val="F9E1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40" name="Rectangle 2">
            <a:extLst>
              <a:ext uri="{FF2B5EF4-FFF2-40B4-BE49-F238E27FC236}">
                <a16:creationId xmlns:a16="http://schemas.microsoft.com/office/drawing/2014/main" id="{28815F37-0CEE-DE40-80CB-9461A8269312}"/>
              </a:ext>
            </a:extLst>
          </p:cNvPr>
          <p:cNvSpPr>
            <a:spLocks noChangeArrowheads="1"/>
          </p:cNvSpPr>
          <p:nvPr/>
        </p:nvSpPr>
        <p:spPr bwMode="auto">
          <a:xfrm>
            <a:off x="8686800" y="2438400"/>
            <a:ext cx="457200" cy="3048000"/>
          </a:xfrm>
          <a:prstGeom prst="rect">
            <a:avLst/>
          </a:prstGeom>
          <a:solidFill>
            <a:srgbClr val="F045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41" name="Text Box 9">
            <a:extLst>
              <a:ext uri="{FF2B5EF4-FFF2-40B4-BE49-F238E27FC236}">
                <a16:creationId xmlns:a16="http://schemas.microsoft.com/office/drawing/2014/main" id="{CC30CAE1-E915-7141-9829-BE0BA75573BF}"/>
              </a:ext>
            </a:extLst>
          </p:cNvPr>
          <p:cNvSpPr txBox="1">
            <a:spLocks noChangeArrowheads="1"/>
          </p:cNvSpPr>
          <p:nvPr/>
        </p:nvSpPr>
        <p:spPr bwMode="auto">
          <a:xfrm>
            <a:off x="2533650" y="2754313"/>
            <a:ext cx="5924550"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9pPr>
          </a:lstStyle>
          <a:p>
            <a:pPr eaLnBrk="1" hangingPunct="1">
              <a:spcBef>
                <a:spcPts val="800"/>
              </a:spcBef>
              <a:buSzPct val="100000"/>
              <a:buFont typeface="Times New Roman" panose="02020603050405020304" pitchFamily="18" charset="0"/>
              <a:buNone/>
            </a:pPr>
            <a:r>
              <a:rPr lang="en-US" altLang="en-US" sz="1800">
                <a:latin typeface="Verdana" panose="020B0604030504040204" pitchFamily="34" charset="0"/>
              </a:rPr>
              <a:t>Permission for use of these materials is for educational purposes only. These materials may not be copied or republished in part or in whole in any form or by any means or media without prior permission from the Brushing Up on Mouth Care team. </a:t>
            </a:r>
            <a:br>
              <a:rPr lang="en-US" altLang="en-US" sz="1800">
                <a:latin typeface="Verdana" panose="020B0604030504040204" pitchFamily="34" charset="0"/>
              </a:rPr>
            </a:br>
            <a:endParaRPr lang="en-US" altLang="en-US" sz="1800">
              <a:latin typeface="Verdana" panose="020B0604030504040204" pitchFamily="34" charset="0"/>
            </a:endParaRPr>
          </a:p>
          <a:p>
            <a:pPr eaLnBrk="1" hangingPunct="1">
              <a:spcBef>
                <a:spcPts val="800"/>
              </a:spcBef>
              <a:buSzPct val="100000"/>
              <a:buFont typeface="Times New Roman" panose="02020603050405020304" pitchFamily="18" charset="0"/>
              <a:buNone/>
            </a:pPr>
            <a:r>
              <a:rPr lang="en-US" altLang="en-US" sz="1800">
                <a:latin typeface="Verdana" panose="020B0604030504040204" pitchFamily="34" charset="0"/>
              </a:rPr>
              <a:t>Contact us at </a:t>
            </a:r>
            <a:r>
              <a:rPr lang="en-US" altLang="en-US" sz="1800" b="1">
                <a:latin typeface="Verdana" panose="020B0604030504040204" pitchFamily="34" charset="0"/>
              </a:rPr>
              <a:t>HPI@dal.ca </a:t>
            </a:r>
            <a:r>
              <a:rPr lang="en-US" altLang="en-US" sz="1800">
                <a:latin typeface="Verdana" panose="020B0604030504040204" pitchFamily="34" charset="0"/>
              </a:rPr>
              <a:t>or </a:t>
            </a:r>
            <a:r>
              <a:rPr lang="en-US" altLang="en-US" sz="1800" b="1">
                <a:latin typeface="Verdana" panose="020B0604030504040204" pitchFamily="34" charset="0"/>
              </a:rPr>
              <a:t>(902) 494-2240</a:t>
            </a:r>
          </a:p>
        </p:txBody>
      </p:sp>
      <p:sp>
        <p:nvSpPr>
          <p:cNvPr id="18442" name="Rectangle 6">
            <a:extLst>
              <a:ext uri="{FF2B5EF4-FFF2-40B4-BE49-F238E27FC236}">
                <a16:creationId xmlns:a16="http://schemas.microsoft.com/office/drawing/2014/main" id="{59A6E93D-0138-734B-8F66-8A1E90A5854D}"/>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18443" name="Rectangle 6">
            <a:extLst>
              <a:ext uri="{FF2B5EF4-FFF2-40B4-BE49-F238E27FC236}">
                <a16:creationId xmlns:a16="http://schemas.microsoft.com/office/drawing/2014/main" id="{67D4060F-2C91-2B4C-900F-2DD2FA1DBE27}"/>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3091" name="Text Box 4">
            <a:extLst>
              <a:ext uri="{FF2B5EF4-FFF2-40B4-BE49-F238E27FC236}">
                <a16:creationId xmlns:a16="http://schemas.microsoft.com/office/drawing/2014/main" id="{88A5560F-A6ED-FF46-8445-7DC22E42F710}"/>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en-US" sz="2000" b="1" dirty="0">
                <a:solidFill>
                  <a:srgbClr val="FFFFFF"/>
                </a:solidFill>
              </a:rPr>
            </a:br>
            <a:r>
              <a:rPr lang="en-US" sz="2000" b="1" dirty="0">
                <a:solidFill>
                  <a:srgbClr val="FFFFFF"/>
                </a:solidFill>
              </a:rPr>
              <a:t> </a:t>
            </a:r>
            <a:br>
              <a:rPr lang="en-US" sz="2000" b="1" dirty="0">
                <a:solidFill>
                  <a:srgbClr val="FFFFFF"/>
                </a:solidFill>
              </a:rPr>
            </a:br>
            <a:r>
              <a:rPr lang="en-US" sz="5200" b="1" dirty="0">
                <a:solidFill>
                  <a:srgbClr val="FFFFFF"/>
                </a:solidFill>
                <a:effectLst>
                  <a:outerShdw blurRad="38100" dist="38100" dir="2700000" algn="tl">
                    <a:srgbClr val="000000">
                      <a:alpha val="43137"/>
                    </a:srgbClr>
                  </a:outerShdw>
                </a:effectLst>
                <a:cs typeface="Arial" pitchFamily="34" charset="0"/>
              </a:rPr>
              <a:t>Session 4a</a:t>
            </a:r>
          </a:p>
        </p:txBody>
      </p:sp>
      <p:sp>
        <p:nvSpPr>
          <p:cNvPr id="2" name="Text Box 5">
            <a:extLst>
              <a:ext uri="{FF2B5EF4-FFF2-40B4-BE49-F238E27FC236}">
                <a16:creationId xmlns:a16="http://schemas.microsoft.com/office/drawing/2014/main" id="{2854A157-DB5B-E643-ACEF-9B7B3DF21F3A}"/>
              </a:ext>
            </a:extLst>
          </p:cNvPr>
          <p:cNvSpPr txBox="1">
            <a:spLocks noChangeArrowheads="1"/>
          </p:cNvSpPr>
          <p:nvPr/>
        </p:nvSpPr>
        <p:spPr bwMode="auto">
          <a:xfrm>
            <a:off x="746125" y="1524000"/>
            <a:ext cx="3444875" cy="304800"/>
          </a:xfrm>
          <a:prstGeom prst="rect">
            <a:avLst/>
          </a:prstGeom>
          <a:noFill/>
          <a:ln w="9525">
            <a:noFill/>
            <a:round/>
            <a:headEnd/>
            <a:tailEnd/>
          </a:ln>
        </p:spPr>
        <p:txBody>
          <a:bodyPr/>
          <a:lstStyle/>
          <a:p>
            <a:pPr eaLnBrk="1" hangingPunct="1">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b="1" dirty="0">
                <a:solidFill>
                  <a:schemeClr val="tx1">
                    <a:lumMod val="95000"/>
                    <a:lumOff val="5000"/>
                  </a:schemeClr>
                </a:solidFill>
                <a:ea typeface="ＭＳ Ｐゴシック" pitchFamily="34" charset="-128"/>
                <a:cs typeface="Arial" pitchFamily="34" charset="0"/>
              </a:rPr>
              <a:t>Audience: All Staff</a:t>
            </a:r>
          </a:p>
          <a:p>
            <a:pPr eaLnBrk="1" hangingPunct="1">
              <a:spcBef>
                <a:spcPts val="8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b="1" dirty="0">
              <a:solidFill>
                <a:schemeClr val="tx2"/>
              </a:solidFill>
              <a:ea typeface="ＭＳ Ｐゴシック" pitchFamily="34" charset="-128"/>
            </a:endParaRPr>
          </a:p>
        </p:txBody>
      </p:sp>
      <p:sp>
        <p:nvSpPr>
          <p:cNvPr id="18446" name="Moon 33">
            <a:extLst>
              <a:ext uri="{FF2B5EF4-FFF2-40B4-BE49-F238E27FC236}">
                <a16:creationId xmlns:a16="http://schemas.microsoft.com/office/drawing/2014/main" id="{F2B43296-F41A-D14A-AAEC-5BF7F86CC3B5}"/>
              </a:ext>
            </a:extLst>
          </p:cNvPr>
          <p:cNvSpPr>
            <a:spLocks noChangeArrowheads="1"/>
          </p:cNvSpPr>
          <p:nvPr/>
        </p:nvSpPr>
        <p:spPr bwMode="auto">
          <a:xfrm rot="-2400000">
            <a:off x="565150" y="5389563"/>
            <a:ext cx="228600" cy="457200"/>
          </a:xfrm>
          <a:prstGeom prst="moon">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Clr>
                <a:srgbClr val="000000"/>
              </a:buClr>
              <a:buSzPct val="100000"/>
              <a:buFont typeface="Times New Roman" panose="02020603050405020304" pitchFamily="18" charset="0"/>
              <a:buNone/>
            </a:pPr>
            <a:endParaRPr lang="en-US" altLang="en-US"/>
          </a:p>
        </p:txBody>
      </p:sp>
      <p:sp>
        <p:nvSpPr>
          <p:cNvPr id="25" name="Text Box 7">
            <a:extLst>
              <a:ext uri="{FF2B5EF4-FFF2-40B4-BE49-F238E27FC236}">
                <a16:creationId xmlns:a16="http://schemas.microsoft.com/office/drawing/2014/main" id="{999B75C2-69BF-9844-8464-35D0C050A419}"/>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b="1" kern="0" dirty="0">
                <a:solidFill>
                  <a:srgbClr val="FFFFFF"/>
                </a:solidFill>
                <a:effectLst>
                  <a:outerShdw blurRad="38100" dist="38100" dir="2700000" algn="tl">
                    <a:srgbClr val="000000">
                      <a:alpha val="43137"/>
                    </a:srgbClr>
                  </a:outerShdw>
                </a:effectLst>
                <a:cs typeface="Arial" pitchFamily="34" charset="0"/>
              </a:rPr>
              <a:t>‘</a:t>
            </a:r>
            <a:r>
              <a:rPr lang="en-US" altLang="ja-JP"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Brushing Up on Mouth Care</a:t>
            </a:r>
            <a:r>
              <a:rPr lang="fr-FR" sz="1800" b="1" kern="0" dirty="0">
                <a:solidFill>
                  <a:srgbClr val="FFFFFF"/>
                </a:solidFill>
                <a:effectLst>
                  <a:outerShdw blurRad="38100" dist="38100" dir="2700000" algn="tl">
                    <a:srgbClr val="000000">
                      <a:alpha val="43137"/>
                    </a:srgbClr>
                  </a:outerShdw>
                </a:effectLst>
                <a:cs typeface="Arial" pitchFamily="34" charset="0"/>
              </a:rPr>
              <a:t>’</a:t>
            </a:r>
            <a:br>
              <a:rPr lang="en-US" altLang="ja-JP" sz="1800" b="1" kern="0" dirty="0">
                <a:solidFill>
                  <a:srgbClr val="FFFFFF"/>
                </a:solidFill>
                <a:effectLst>
                  <a:outerShdw blurRad="38100" dist="38100" dir="2700000" algn="tl">
                    <a:srgbClr val="000000">
                      <a:alpha val="43137"/>
                    </a:srgbClr>
                  </a:outerShdw>
                </a:effectLst>
                <a:cs typeface="Arial" pitchFamily="34" charset="0"/>
              </a:rPr>
            </a:br>
            <a:r>
              <a:rPr lang="en-US" altLang="ja-JP"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Education Series</a:t>
            </a:r>
            <a:endParaRPr lang="en-US"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7E58479-845D-0D4D-BCD6-80FFCFD057D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5298" name="Rounded Rectangle 20">
            <a:extLst>
              <a:ext uri="{FF2B5EF4-FFF2-40B4-BE49-F238E27FC236}">
                <a16:creationId xmlns:a16="http://schemas.microsoft.com/office/drawing/2014/main" id="{7BB49CDD-85AA-A240-90D9-1F351048B678}"/>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5299" name="Rectangle 6">
            <a:extLst>
              <a:ext uri="{FF2B5EF4-FFF2-40B4-BE49-F238E27FC236}">
                <a16:creationId xmlns:a16="http://schemas.microsoft.com/office/drawing/2014/main" id="{0B3E36DE-0C65-7746-9D3E-53A005832546}"/>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5300" name="Rounded Rectangle 20">
            <a:extLst>
              <a:ext uri="{FF2B5EF4-FFF2-40B4-BE49-F238E27FC236}">
                <a16:creationId xmlns:a16="http://schemas.microsoft.com/office/drawing/2014/main" id="{C57D9F79-C8B0-D941-8F3B-21670EEABE0C}"/>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5301" name="Rectangle 6">
            <a:extLst>
              <a:ext uri="{FF2B5EF4-FFF2-40B4-BE49-F238E27FC236}">
                <a16:creationId xmlns:a16="http://schemas.microsoft.com/office/drawing/2014/main" id="{86BF22BA-B188-0B41-8D8F-B70A940C3368}"/>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5302" name="Rectangle 6">
            <a:extLst>
              <a:ext uri="{FF2B5EF4-FFF2-40B4-BE49-F238E27FC236}">
                <a16:creationId xmlns:a16="http://schemas.microsoft.com/office/drawing/2014/main" id="{7C783E62-4CBA-E142-B42D-0752FA9ED85D}"/>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5303" name="Rectangle 6">
            <a:extLst>
              <a:ext uri="{FF2B5EF4-FFF2-40B4-BE49-F238E27FC236}">
                <a16:creationId xmlns:a16="http://schemas.microsoft.com/office/drawing/2014/main" id="{2DFF7636-A6D6-7542-9787-94D3E5078299}"/>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5304" name="Rectangle 3">
            <a:extLst>
              <a:ext uri="{FF2B5EF4-FFF2-40B4-BE49-F238E27FC236}">
                <a16:creationId xmlns:a16="http://schemas.microsoft.com/office/drawing/2014/main" id="{B0418DA8-DFED-6E44-91BF-8910826E10FB}"/>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Text Box 3">
            <a:extLst>
              <a:ext uri="{FF2B5EF4-FFF2-40B4-BE49-F238E27FC236}">
                <a16:creationId xmlns:a16="http://schemas.microsoft.com/office/drawing/2014/main" id="{D4B16AB4-B244-7148-94ED-61869256DE27}"/>
              </a:ext>
            </a:extLst>
          </p:cNvPr>
          <p:cNvSpPr txBox="1">
            <a:spLocks noChangeArrowheads="1"/>
          </p:cNvSpPr>
          <p:nvPr/>
        </p:nvSpPr>
        <p:spPr bwMode="auto">
          <a:xfrm>
            <a:off x="838200" y="333375"/>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55306" name="Text Box 7">
            <a:extLst>
              <a:ext uri="{FF2B5EF4-FFF2-40B4-BE49-F238E27FC236}">
                <a16:creationId xmlns:a16="http://schemas.microsoft.com/office/drawing/2014/main" id="{0A691D5C-AF8B-7B49-BB21-E4DA061AB370}"/>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55307" name="Rectangle 6">
            <a:extLst>
              <a:ext uri="{FF2B5EF4-FFF2-40B4-BE49-F238E27FC236}">
                <a16:creationId xmlns:a16="http://schemas.microsoft.com/office/drawing/2014/main" id="{25CF84D3-02B6-C946-853E-1B362AB8CF1A}"/>
              </a:ext>
            </a:extLst>
          </p:cNvPr>
          <p:cNvSpPr txBox="1">
            <a:spLocks noChangeArrowheads="1"/>
          </p:cNvSpPr>
          <p:nvPr/>
        </p:nvSpPr>
        <p:spPr bwMode="auto">
          <a:xfrm>
            <a:off x="827088" y="1916113"/>
            <a:ext cx="78486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FontTx/>
              <a:buNone/>
            </a:pPr>
            <a:r>
              <a:rPr lang="en-US" altLang="en-US" b="1">
                <a:cs typeface="Arial" panose="020B0604020202020204" pitchFamily="34" charset="0"/>
              </a:rPr>
              <a:t>2)  </a:t>
            </a:r>
            <a:r>
              <a:rPr lang="en-US" altLang="en-US" sz="3000" b="1">
                <a:cs typeface="Arial" panose="020B0604020202020204" pitchFamily="34" charset="0"/>
              </a:rPr>
              <a:t>Every resident will have optimum daily </a:t>
            </a:r>
            <a:br>
              <a:rPr lang="en-US" altLang="en-US" sz="3000" b="1">
                <a:cs typeface="Arial" panose="020B0604020202020204" pitchFamily="34" charset="0"/>
              </a:rPr>
            </a:br>
            <a:r>
              <a:rPr lang="en-US" altLang="en-US" sz="3000" b="1">
                <a:cs typeface="Arial" panose="020B0604020202020204" pitchFamily="34" charset="0"/>
              </a:rPr>
              <a:t>     mouth care as part of personal care</a:t>
            </a:r>
            <a:br>
              <a:rPr lang="en-US" altLang="en-US" sz="2800" b="1">
                <a:cs typeface="Arial" panose="020B0604020202020204" pitchFamily="34" charset="0"/>
              </a:rPr>
            </a:br>
            <a:endParaRPr lang="en-US" altLang="en-US" sz="1800">
              <a:cs typeface="Arial" panose="020B0604020202020204" pitchFamily="34" charset="0"/>
            </a:endParaRPr>
          </a:p>
          <a:p>
            <a:pPr lvl="1" eaLnBrk="1" hangingPunct="1">
              <a:lnSpc>
                <a:spcPct val="90000"/>
              </a:lnSpc>
              <a:spcBef>
                <a:spcPct val="0"/>
              </a:spcBef>
              <a:buFontTx/>
              <a:buChar char="-"/>
            </a:pPr>
            <a:r>
              <a:rPr lang="en-US" altLang="en-US" sz="2600">
                <a:cs typeface="Arial" panose="020B0604020202020204" pitchFamily="34" charset="0"/>
              </a:rPr>
              <a:t>  Optimum = </a:t>
            </a:r>
            <a:r>
              <a:rPr lang="en-US" altLang="en-US" sz="2600" i="1">
                <a:cs typeface="Arial" panose="020B0604020202020204" pitchFamily="34" charset="0"/>
              </a:rPr>
              <a:t>meeting the resident</a:t>
            </a:r>
            <a:r>
              <a:rPr lang="ja-JP" altLang="en-US" sz="2600" i="1">
                <a:cs typeface="Arial" panose="020B0604020202020204" pitchFamily="34" charset="0"/>
              </a:rPr>
              <a:t>’</a:t>
            </a:r>
            <a:r>
              <a:rPr lang="en-US" altLang="ja-JP" sz="2600" i="1">
                <a:cs typeface="Arial" panose="020B0604020202020204" pitchFamily="34" charset="0"/>
              </a:rPr>
              <a:t>s personal </a:t>
            </a:r>
            <a:br>
              <a:rPr lang="en-US" altLang="ja-JP" sz="2600" i="1">
                <a:cs typeface="Arial" panose="020B0604020202020204" pitchFamily="34" charset="0"/>
              </a:rPr>
            </a:br>
            <a:r>
              <a:rPr lang="en-US" altLang="ja-JP" sz="2600" i="1">
                <a:cs typeface="Arial" panose="020B0604020202020204" pitchFamily="34" charset="0"/>
              </a:rPr>
              <a:t>                      oral care needs</a:t>
            </a:r>
            <a:br>
              <a:rPr lang="en-US" altLang="ja-JP" i="1">
                <a:cs typeface="Arial" panose="020B0604020202020204" pitchFamily="34" charset="0"/>
              </a:rPr>
            </a:br>
            <a:r>
              <a:rPr lang="en-US" altLang="ja-JP" sz="1400">
                <a:cs typeface="Arial" panose="020B0604020202020204" pitchFamily="34" charset="0"/>
              </a:rPr>
              <a:t> </a:t>
            </a:r>
          </a:p>
          <a:p>
            <a:pPr lvl="1" eaLnBrk="1" hangingPunct="1">
              <a:lnSpc>
                <a:spcPct val="90000"/>
              </a:lnSpc>
              <a:spcBef>
                <a:spcPct val="0"/>
              </a:spcBef>
              <a:buFontTx/>
              <a:buChar char="-"/>
            </a:pPr>
            <a:r>
              <a:rPr lang="en-US" altLang="en-US" sz="2600">
                <a:cs typeface="Arial" panose="020B0604020202020204" pitchFamily="34" charset="0"/>
              </a:rPr>
              <a:t>  Personalized oral care plan</a:t>
            </a:r>
            <a:br>
              <a:rPr lang="en-US" altLang="ja-JP">
                <a:cs typeface="Arial" panose="020B0604020202020204" pitchFamily="34" charset="0"/>
              </a:rPr>
            </a:br>
            <a:r>
              <a:rPr lang="en-US" altLang="ja-JP" sz="1400">
                <a:cs typeface="Arial" panose="020B0604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67F98326-A550-F44D-84EF-2A03A8B3157C}"/>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7346" name="Rounded Rectangle 20">
            <a:extLst>
              <a:ext uri="{FF2B5EF4-FFF2-40B4-BE49-F238E27FC236}">
                <a16:creationId xmlns:a16="http://schemas.microsoft.com/office/drawing/2014/main" id="{FE796285-AA29-D848-92E5-794780FD6AF8}"/>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7347" name="Rectangle 6">
            <a:extLst>
              <a:ext uri="{FF2B5EF4-FFF2-40B4-BE49-F238E27FC236}">
                <a16:creationId xmlns:a16="http://schemas.microsoft.com/office/drawing/2014/main" id="{0D67DBA0-CDC5-3F4B-82DC-D1720778B420}"/>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7348" name="Rounded Rectangle 20">
            <a:extLst>
              <a:ext uri="{FF2B5EF4-FFF2-40B4-BE49-F238E27FC236}">
                <a16:creationId xmlns:a16="http://schemas.microsoft.com/office/drawing/2014/main" id="{8E3B7257-F0A7-6A47-BFA5-9C70E1CC7975}"/>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7349" name="Rectangle 6">
            <a:extLst>
              <a:ext uri="{FF2B5EF4-FFF2-40B4-BE49-F238E27FC236}">
                <a16:creationId xmlns:a16="http://schemas.microsoft.com/office/drawing/2014/main" id="{6749E956-6CEE-1F4C-8BF2-430A3DF3045F}"/>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7350" name="Rectangle 6">
            <a:extLst>
              <a:ext uri="{FF2B5EF4-FFF2-40B4-BE49-F238E27FC236}">
                <a16:creationId xmlns:a16="http://schemas.microsoft.com/office/drawing/2014/main" id="{F2562937-4B5F-244C-AFE6-8F78FF94C350}"/>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7351" name="Rectangle 6">
            <a:extLst>
              <a:ext uri="{FF2B5EF4-FFF2-40B4-BE49-F238E27FC236}">
                <a16:creationId xmlns:a16="http://schemas.microsoft.com/office/drawing/2014/main" id="{BE9E9678-01FC-F34F-98ED-5820F575E5E0}"/>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7352" name="Rectangle 3">
            <a:extLst>
              <a:ext uri="{FF2B5EF4-FFF2-40B4-BE49-F238E27FC236}">
                <a16:creationId xmlns:a16="http://schemas.microsoft.com/office/drawing/2014/main" id="{58EF771F-8AD2-1741-8AC6-8ACC8AC8EBCC}"/>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Text Box 3">
            <a:extLst>
              <a:ext uri="{FF2B5EF4-FFF2-40B4-BE49-F238E27FC236}">
                <a16:creationId xmlns:a16="http://schemas.microsoft.com/office/drawing/2014/main" id="{15082ABC-6A84-6848-A4EF-83884EFA0411}"/>
              </a:ext>
            </a:extLst>
          </p:cNvPr>
          <p:cNvSpPr txBox="1">
            <a:spLocks noChangeArrowheads="1"/>
          </p:cNvSpPr>
          <p:nvPr/>
        </p:nvSpPr>
        <p:spPr bwMode="auto">
          <a:xfrm>
            <a:off x="838200" y="333375"/>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57354" name="Text Box 7">
            <a:extLst>
              <a:ext uri="{FF2B5EF4-FFF2-40B4-BE49-F238E27FC236}">
                <a16:creationId xmlns:a16="http://schemas.microsoft.com/office/drawing/2014/main" id="{D8BFD248-E88C-B648-AD66-68564B5175D1}"/>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57355" name="Rectangle 3">
            <a:extLst>
              <a:ext uri="{FF2B5EF4-FFF2-40B4-BE49-F238E27FC236}">
                <a16:creationId xmlns:a16="http://schemas.microsoft.com/office/drawing/2014/main" id="{E1B8D8EF-13F0-5443-8187-72E7E8BA576C}"/>
              </a:ext>
            </a:extLst>
          </p:cNvPr>
          <p:cNvSpPr txBox="1">
            <a:spLocks noChangeArrowheads="1"/>
          </p:cNvSpPr>
          <p:nvPr/>
        </p:nvSpPr>
        <p:spPr bwMode="auto">
          <a:xfrm>
            <a:off x="827088" y="1773238"/>
            <a:ext cx="75612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buFontTx/>
              <a:buNone/>
            </a:pPr>
            <a:r>
              <a:rPr lang="en-US" altLang="en-US" sz="3000" b="1"/>
              <a:t>3) The protection of independence and self determination of the resident is a priority in decision-making, but is also about treating residents of all ages as persons worthy of respect</a:t>
            </a:r>
            <a:br>
              <a:rPr lang="en-US" altLang="en-US" sz="3000" b="1"/>
            </a:br>
            <a:endParaRPr lang="en-US" altLang="en-US" sz="500"/>
          </a:p>
          <a:p>
            <a:pPr lvl="1" eaLnBrk="1" hangingPunct="1">
              <a:lnSpc>
                <a:spcPct val="90000"/>
              </a:lnSpc>
              <a:buFontTx/>
              <a:buChar char="-"/>
            </a:pPr>
            <a:r>
              <a:rPr lang="en-US" altLang="en-US" sz="2400"/>
              <a:t>Oral care delivered with input from resident (</a:t>
            </a:r>
            <a:r>
              <a:rPr lang="ja-JP" altLang="en-US" sz="2400"/>
              <a:t>“</a:t>
            </a:r>
            <a:r>
              <a:rPr lang="en-US" altLang="ja-JP" sz="2400"/>
              <a:t>Is this what you want?</a:t>
            </a:r>
            <a:r>
              <a:rPr lang="ja-JP" altLang="en-US" sz="2400"/>
              <a:t>”</a:t>
            </a:r>
            <a:r>
              <a:rPr lang="en-US" altLang="ja-JP" sz="2400"/>
              <a:t>)</a:t>
            </a:r>
            <a:br>
              <a:rPr lang="en-US" altLang="ja-JP" sz="2400"/>
            </a:br>
            <a:endParaRPr lang="en-US" altLang="ja-JP" sz="400"/>
          </a:p>
          <a:p>
            <a:pPr lvl="1" eaLnBrk="1" hangingPunct="1">
              <a:lnSpc>
                <a:spcPct val="90000"/>
              </a:lnSpc>
              <a:buFontTx/>
              <a:buChar char="-"/>
            </a:pPr>
            <a:r>
              <a:rPr lang="en-US" altLang="en-US" sz="2400"/>
              <a:t>Informed choice (risks vs. benefits)</a:t>
            </a:r>
            <a:br>
              <a:rPr lang="en-US" altLang="en-US" sz="2400"/>
            </a:br>
            <a:endParaRPr lang="en-US" altLang="en-US" sz="400"/>
          </a:p>
          <a:p>
            <a:pPr lvl="1" eaLnBrk="1" hangingPunct="1">
              <a:lnSpc>
                <a:spcPct val="90000"/>
              </a:lnSpc>
              <a:buFontTx/>
              <a:buChar char="-"/>
            </a:pPr>
            <a:r>
              <a:rPr lang="en-US" altLang="en-US" sz="2400"/>
              <a:t>Resident has a right to receive (and refuse) oral care</a:t>
            </a:r>
          </a:p>
          <a:p>
            <a:pPr eaLnBrk="1" hangingPunct="1">
              <a:lnSpc>
                <a:spcPct val="90000"/>
              </a:lnSpc>
              <a:buFontTx/>
              <a:buChar char="-"/>
            </a:pPr>
            <a:endParaRPr lang="en-US" altLang="en-US" sz="2800"/>
          </a:p>
          <a:p>
            <a:pPr eaLnBrk="1" hangingPunct="1">
              <a:lnSpc>
                <a:spcPct val="90000"/>
              </a:lnSpc>
              <a:buFontTx/>
              <a:buChar char="-"/>
            </a:pPr>
            <a:endParaRPr lang="en-US" altLang="en-US" sz="2800"/>
          </a:p>
          <a:p>
            <a:pPr eaLnBrk="1" hangingPunct="1">
              <a:lnSpc>
                <a:spcPct val="90000"/>
              </a:lnSpc>
              <a:buFontTx/>
              <a:buChar char="-"/>
            </a:pPr>
            <a:endParaRPr lang="en-US"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7616070-0118-3A44-B55E-B75D8E5371CA}"/>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9394" name="Rounded Rectangle 20">
            <a:extLst>
              <a:ext uri="{FF2B5EF4-FFF2-40B4-BE49-F238E27FC236}">
                <a16:creationId xmlns:a16="http://schemas.microsoft.com/office/drawing/2014/main" id="{EDA13003-EB73-2A41-8F40-6C62B7217B11}"/>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9395" name="Rectangle 6">
            <a:extLst>
              <a:ext uri="{FF2B5EF4-FFF2-40B4-BE49-F238E27FC236}">
                <a16:creationId xmlns:a16="http://schemas.microsoft.com/office/drawing/2014/main" id="{DCE412AD-E165-204A-8885-6A6E26647C65}"/>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9396" name="Rounded Rectangle 20">
            <a:extLst>
              <a:ext uri="{FF2B5EF4-FFF2-40B4-BE49-F238E27FC236}">
                <a16:creationId xmlns:a16="http://schemas.microsoft.com/office/drawing/2014/main" id="{CB013CF7-6782-9947-B580-2A183DE64147}"/>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9397" name="Rectangle 6">
            <a:extLst>
              <a:ext uri="{FF2B5EF4-FFF2-40B4-BE49-F238E27FC236}">
                <a16:creationId xmlns:a16="http://schemas.microsoft.com/office/drawing/2014/main" id="{0C80D4EB-4FC5-5541-A729-2EBDCE6A724F}"/>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9398" name="Rectangle 6">
            <a:extLst>
              <a:ext uri="{FF2B5EF4-FFF2-40B4-BE49-F238E27FC236}">
                <a16:creationId xmlns:a16="http://schemas.microsoft.com/office/drawing/2014/main" id="{CCBEFBC3-EF5E-004E-A053-1E4C70F2FDD5}"/>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9399" name="Rectangle 6">
            <a:extLst>
              <a:ext uri="{FF2B5EF4-FFF2-40B4-BE49-F238E27FC236}">
                <a16:creationId xmlns:a16="http://schemas.microsoft.com/office/drawing/2014/main" id="{668FD3F6-2D26-B34E-B398-ECEFCE95C738}"/>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59400" name="Rectangle 3">
            <a:extLst>
              <a:ext uri="{FF2B5EF4-FFF2-40B4-BE49-F238E27FC236}">
                <a16:creationId xmlns:a16="http://schemas.microsoft.com/office/drawing/2014/main" id="{F331F910-F9B5-E54F-9013-91F0C63C5859}"/>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Text Box 3">
            <a:extLst>
              <a:ext uri="{FF2B5EF4-FFF2-40B4-BE49-F238E27FC236}">
                <a16:creationId xmlns:a16="http://schemas.microsoft.com/office/drawing/2014/main" id="{507E1C31-A936-5F46-96FF-093888550971}"/>
              </a:ext>
            </a:extLst>
          </p:cNvPr>
          <p:cNvSpPr txBox="1">
            <a:spLocks noChangeArrowheads="1"/>
          </p:cNvSpPr>
          <p:nvPr/>
        </p:nvSpPr>
        <p:spPr bwMode="auto">
          <a:xfrm>
            <a:off x="838200" y="333375"/>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59402" name="Text Box 7">
            <a:extLst>
              <a:ext uri="{FF2B5EF4-FFF2-40B4-BE49-F238E27FC236}">
                <a16:creationId xmlns:a16="http://schemas.microsoft.com/office/drawing/2014/main" id="{2925BF0E-61B7-1C49-8EA7-29B4463C2EA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11267" name="Rectangle 3">
            <a:extLst>
              <a:ext uri="{FF2B5EF4-FFF2-40B4-BE49-F238E27FC236}">
                <a16:creationId xmlns:a16="http://schemas.microsoft.com/office/drawing/2014/main" id="{73A40C0B-BF53-9D47-9358-F54D3EFC1B8C}"/>
              </a:ext>
            </a:extLst>
          </p:cNvPr>
          <p:cNvSpPr>
            <a:spLocks noGrp="1" noChangeArrowheads="1"/>
          </p:cNvSpPr>
          <p:nvPr>
            <p:ph type="body" idx="1"/>
          </p:nvPr>
        </p:nvSpPr>
        <p:spPr>
          <a:xfrm>
            <a:off x="806450" y="1628775"/>
            <a:ext cx="7942263" cy="4525963"/>
          </a:xfrm>
        </p:spPr>
        <p:txBody>
          <a:bodyPr/>
          <a:lstStyle/>
          <a:p>
            <a:pPr>
              <a:buFontTx/>
              <a:buNone/>
              <a:defRPr/>
            </a:pPr>
            <a:r>
              <a:rPr lang="en-US" sz="2800" b="1" dirty="0">
                <a:ea typeface="+mn-ea"/>
                <a:cs typeface="+mn-cs"/>
              </a:rPr>
              <a:t>4) </a:t>
            </a:r>
            <a:r>
              <a:rPr lang="en-US" sz="2400" b="1" dirty="0">
                <a:ea typeface="+mn-ea"/>
              </a:rPr>
              <a:t>An oral health assessment and evaluation will </a:t>
            </a:r>
            <a:br>
              <a:rPr lang="en-US" sz="2400" b="1" dirty="0">
                <a:ea typeface="+mn-ea"/>
              </a:rPr>
            </a:br>
            <a:r>
              <a:rPr lang="en-US" sz="2400" b="1" dirty="0">
                <a:ea typeface="+mn-ea"/>
              </a:rPr>
              <a:t>be completed upon admission and annually thereafter. This assessment will identify oral health needs and guide individualized care planning. </a:t>
            </a:r>
            <a:br>
              <a:rPr lang="en-US" sz="2400" b="1" dirty="0">
                <a:ea typeface="+mn-ea"/>
              </a:rPr>
            </a:br>
            <a:endParaRPr lang="en-US" sz="500" b="1" dirty="0">
              <a:ea typeface="+mn-ea"/>
            </a:endParaRPr>
          </a:p>
          <a:p>
            <a:pPr lvl="1" eaLnBrk="1" hangingPunct="1">
              <a:lnSpc>
                <a:spcPct val="90000"/>
              </a:lnSpc>
              <a:buFontTx/>
              <a:buChar char="-"/>
              <a:defRPr/>
            </a:pPr>
            <a:r>
              <a:rPr lang="en-US" sz="2200" dirty="0">
                <a:ea typeface="+mn-ea"/>
                <a:cs typeface="Arial" pitchFamily="34" charset="0"/>
              </a:rPr>
              <a:t>Oral Health Assessment Tool completed upon admission</a:t>
            </a:r>
            <a:br>
              <a:rPr lang="en-US" sz="2200" dirty="0">
                <a:ea typeface="+mn-ea"/>
                <a:cs typeface="Arial" pitchFamily="34" charset="0"/>
              </a:rPr>
            </a:br>
            <a:endParaRPr lang="en-US" sz="500" dirty="0">
              <a:ea typeface="+mn-ea"/>
              <a:cs typeface="Arial" pitchFamily="34" charset="0"/>
            </a:endParaRPr>
          </a:p>
          <a:p>
            <a:pPr lvl="1" eaLnBrk="1" hangingPunct="1">
              <a:lnSpc>
                <a:spcPct val="90000"/>
              </a:lnSpc>
              <a:buFontTx/>
              <a:buChar char="-"/>
              <a:defRPr/>
            </a:pPr>
            <a:r>
              <a:rPr lang="en-US" sz="2200" dirty="0">
                <a:ea typeface="+mn-ea"/>
                <a:cs typeface="Arial" pitchFamily="34" charset="0"/>
              </a:rPr>
              <a:t>Provides baseline oral health information</a:t>
            </a:r>
            <a:br>
              <a:rPr lang="en-US" sz="2200" dirty="0">
                <a:ea typeface="+mn-ea"/>
                <a:cs typeface="Arial" pitchFamily="34" charset="0"/>
              </a:rPr>
            </a:br>
            <a:endParaRPr lang="en-US" sz="500" dirty="0">
              <a:ea typeface="+mn-ea"/>
              <a:cs typeface="Arial" pitchFamily="34" charset="0"/>
            </a:endParaRPr>
          </a:p>
          <a:p>
            <a:pPr lvl="1" eaLnBrk="1" hangingPunct="1">
              <a:lnSpc>
                <a:spcPct val="90000"/>
              </a:lnSpc>
              <a:buFontTx/>
              <a:buChar char="-"/>
              <a:defRPr/>
            </a:pPr>
            <a:r>
              <a:rPr lang="en-US" sz="2200" dirty="0">
                <a:ea typeface="+mn-ea"/>
                <a:cs typeface="Arial" pitchFamily="34" charset="0"/>
              </a:rPr>
              <a:t>Personal oral care plan developed based on results of assessment </a:t>
            </a:r>
            <a:br>
              <a:rPr lang="en-US" sz="2200" dirty="0">
                <a:ea typeface="+mn-ea"/>
                <a:cs typeface="Arial" pitchFamily="34" charset="0"/>
              </a:rPr>
            </a:br>
            <a:endParaRPr lang="en-US" sz="500" dirty="0">
              <a:ea typeface="+mn-ea"/>
              <a:cs typeface="Arial" pitchFamily="34" charset="0"/>
            </a:endParaRPr>
          </a:p>
          <a:p>
            <a:pPr lvl="1" eaLnBrk="1" hangingPunct="1">
              <a:lnSpc>
                <a:spcPct val="90000"/>
              </a:lnSpc>
              <a:buFontTx/>
              <a:buChar char="-"/>
              <a:defRPr/>
            </a:pPr>
            <a:r>
              <a:rPr lang="en-US" sz="2200" dirty="0">
                <a:ea typeface="+mn-ea"/>
                <a:cs typeface="Arial" pitchFamily="34" charset="0"/>
              </a:rPr>
              <a:t>Oral Health Assessment Tool completed annually thereafter </a:t>
            </a:r>
            <a:r>
              <a:rPr lang="en-US" sz="1800" dirty="0">
                <a:ea typeface="+mn-ea"/>
                <a:cs typeface="Arial" pitchFamily="34" charset="0"/>
              </a:rPr>
              <a:t>(</a:t>
            </a:r>
            <a:r>
              <a:rPr lang="en-US" sz="1800" dirty="0">
                <a:solidFill>
                  <a:srgbClr val="000000"/>
                </a:solidFill>
                <a:ea typeface="+mn-ea"/>
                <a:cs typeface="Arial" pitchFamily="34" charset="0"/>
              </a:rPr>
              <a:t>unless and assessment score indicates more frequent assessments are necessary)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E9BAB5F2-BE74-9244-A812-F2CDB668310F}"/>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1442" name="Rounded Rectangle 20">
            <a:extLst>
              <a:ext uri="{FF2B5EF4-FFF2-40B4-BE49-F238E27FC236}">
                <a16:creationId xmlns:a16="http://schemas.microsoft.com/office/drawing/2014/main" id="{0705A556-1E46-3A4A-9270-94A502158661}"/>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1443" name="Rectangle 6">
            <a:extLst>
              <a:ext uri="{FF2B5EF4-FFF2-40B4-BE49-F238E27FC236}">
                <a16:creationId xmlns:a16="http://schemas.microsoft.com/office/drawing/2014/main" id="{EE1866E3-86B0-FB4B-911F-A6DB64C284E9}"/>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1444" name="Rounded Rectangle 20">
            <a:extLst>
              <a:ext uri="{FF2B5EF4-FFF2-40B4-BE49-F238E27FC236}">
                <a16:creationId xmlns:a16="http://schemas.microsoft.com/office/drawing/2014/main" id="{5B783DBA-4B4C-A54E-8FDE-C13218456DC5}"/>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1445" name="Rectangle 6">
            <a:extLst>
              <a:ext uri="{FF2B5EF4-FFF2-40B4-BE49-F238E27FC236}">
                <a16:creationId xmlns:a16="http://schemas.microsoft.com/office/drawing/2014/main" id="{CF4790F5-551A-C24B-8AF9-66D536220ECF}"/>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1446" name="Rectangle 6">
            <a:extLst>
              <a:ext uri="{FF2B5EF4-FFF2-40B4-BE49-F238E27FC236}">
                <a16:creationId xmlns:a16="http://schemas.microsoft.com/office/drawing/2014/main" id="{C061BC8F-FB25-5C4B-87D5-DC90570D3CC2}"/>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1447" name="Rectangle 6">
            <a:extLst>
              <a:ext uri="{FF2B5EF4-FFF2-40B4-BE49-F238E27FC236}">
                <a16:creationId xmlns:a16="http://schemas.microsoft.com/office/drawing/2014/main" id="{71D8D358-1BDE-B440-BD7E-1D389A46455D}"/>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1448" name="Rectangle 3">
            <a:extLst>
              <a:ext uri="{FF2B5EF4-FFF2-40B4-BE49-F238E27FC236}">
                <a16:creationId xmlns:a16="http://schemas.microsoft.com/office/drawing/2014/main" id="{9AC6D986-53B3-914B-8489-146BC03DF36E}"/>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Text Box 3">
            <a:extLst>
              <a:ext uri="{FF2B5EF4-FFF2-40B4-BE49-F238E27FC236}">
                <a16:creationId xmlns:a16="http://schemas.microsoft.com/office/drawing/2014/main" id="{348BDA8D-053A-8F4D-B3C2-21ADF8066A5A}"/>
              </a:ext>
            </a:extLst>
          </p:cNvPr>
          <p:cNvSpPr txBox="1">
            <a:spLocks noChangeArrowheads="1"/>
          </p:cNvSpPr>
          <p:nvPr/>
        </p:nvSpPr>
        <p:spPr bwMode="auto">
          <a:xfrm>
            <a:off x="838200" y="333375"/>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1450" name="Text Box 7">
            <a:extLst>
              <a:ext uri="{FF2B5EF4-FFF2-40B4-BE49-F238E27FC236}">
                <a16:creationId xmlns:a16="http://schemas.microsoft.com/office/drawing/2014/main" id="{8861F291-D532-174A-902B-1B6DFB873A2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61451" name="Rectangle 3">
            <a:extLst>
              <a:ext uri="{FF2B5EF4-FFF2-40B4-BE49-F238E27FC236}">
                <a16:creationId xmlns:a16="http://schemas.microsoft.com/office/drawing/2014/main" id="{774E8C1B-8CB8-3340-866F-4E0650F6F0D6}"/>
              </a:ext>
            </a:extLst>
          </p:cNvPr>
          <p:cNvSpPr>
            <a:spLocks noGrp="1" noChangeArrowheads="1"/>
          </p:cNvSpPr>
          <p:nvPr>
            <p:ph type="body" idx="1"/>
          </p:nvPr>
        </p:nvSpPr>
        <p:spPr>
          <a:xfrm>
            <a:off x="806450" y="1700213"/>
            <a:ext cx="7942263" cy="4525962"/>
          </a:xfrm>
        </p:spPr>
        <p:txBody>
          <a:bodyPr/>
          <a:lstStyle/>
          <a:p>
            <a:pPr>
              <a:buFontTx/>
              <a:buNone/>
            </a:pPr>
            <a:r>
              <a:rPr lang="en-US" altLang="en-US" sz="3000" b="1"/>
              <a:t>5) Each resident will be provided with an oral health toolkit containing a daily mouth care card and supplies appropriate to their needs. </a:t>
            </a:r>
            <a:br>
              <a:rPr lang="en-US" altLang="en-US" sz="3000" b="1"/>
            </a:br>
            <a:endParaRPr lang="en-US" altLang="en-US" sz="500" b="1"/>
          </a:p>
          <a:p>
            <a:pPr eaLnBrk="1" hangingPunct="1">
              <a:lnSpc>
                <a:spcPct val="90000"/>
              </a:lnSpc>
              <a:buFontTx/>
              <a:buNone/>
            </a:pPr>
            <a:r>
              <a:rPr lang="en-US" altLang="en-US"/>
              <a:t>		</a:t>
            </a:r>
            <a:r>
              <a:rPr lang="en-US" altLang="en-US" sz="2400"/>
              <a:t>- Toolkit will contain only oral care supplies</a:t>
            </a:r>
            <a:br>
              <a:rPr lang="en-US" altLang="en-US" sz="2400"/>
            </a:br>
            <a:endParaRPr lang="en-US" altLang="en-US" sz="500"/>
          </a:p>
          <a:p>
            <a:pPr eaLnBrk="1" hangingPunct="1">
              <a:lnSpc>
                <a:spcPct val="90000"/>
              </a:lnSpc>
              <a:buFontTx/>
              <a:buNone/>
            </a:pPr>
            <a:r>
              <a:rPr lang="en-US" altLang="en-US" sz="2400"/>
              <a:t>		- The care card </a:t>
            </a:r>
            <a:r>
              <a:rPr lang="en-CA" altLang="en-US" sz="2400"/>
              <a:t>will outline details for each </a:t>
            </a:r>
            <a:br>
              <a:rPr lang="en-CA" altLang="en-US" sz="2400"/>
            </a:br>
            <a:r>
              <a:rPr lang="en-CA" altLang="en-US" sz="2400"/>
              <a:t>        resident’s daily routine</a:t>
            </a:r>
            <a:endParaRPr lang="en-US" altLang="en-US" sz="2400"/>
          </a:p>
          <a:p>
            <a:pPr eaLnBrk="1" hangingPunct="1">
              <a:lnSpc>
                <a:spcPct val="90000"/>
              </a:lnSpc>
              <a:buFontTx/>
              <a:buNone/>
            </a:pP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83078B40-E2C9-4C41-8FF9-0EC6654FA6FF}"/>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3490" name="Rounded Rectangle 20">
            <a:extLst>
              <a:ext uri="{FF2B5EF4-FFF2-40B4-BE49-F238E27FC236}">
                <a16:creationId xmlns:a16="http://schemas.microsoft.com/office/drawing/2014/main" id="{2BBCDCD5-116F-7B43-B8D1-8702D2080476}"/>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3491" name="Rectangle 6">
            <a:extLst>
              <a:ext uri="{FF2B5EF4-FFF2-40B4-BE49-F238E27FC236}">
                <a16:creationId xmlns:a16="http://schemas.microsoft.com/office/drawing/2014/main" id="{9BFF8725-B16A-8D4C-9218-8F5F82FA403B}"/>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3492" name="Rounded Rectangle 20">
            <a:extLst>
              <a:ext uri="{FF2B5EF4-FFF2-40B4-BE49-F238E27FC236}">
                <a16:creationId xmlns:a16="http://schemas.microsoft.com/office/drawing/2014/main" id="{EFA5674A-0D13-8E44-9C88-4FD0A072E8D9}"/>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3493" name="Rectangle 6">
            <a:extLst>
              <a:ext uri="{FF2B5EF4-FFF2-40B4-BE49-F238E27FC236}">
                <a16:creationId xmlns:a16="http://schemas.microsoft.com/office/drawing/2014/main" id="{C061ECF9-8502-2741-856A-FBE46B2ABD2E}"/>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3494" name="Rectangle 6">
            <a:extLst>
              <a:ext uri="{FF2B5EF4-FFF2-40B4-BE49-F238E27FC236}">
                <a16:creationId xmlns:a16="http://schemas.microsoft.com/office/drawing/2014/main" id="{4FEF500B-2B1B-CA49-8AD0-F4D1F0B75B93}"/>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3495" name="Rectangle 6">
            <a:extLst>
              <a:ext uri="{FF2B5EF4-FFF2-40B4-BE49-F238E27FC236}">
                <a16:creationId xmlns:a16="http://schemas.microsoft.com/office/drawing/2014/main" id="{EF7F34EC-98AD-E14E-8252-EF0947765B59}"/>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3496" name="Rectangle 3">
            <a:extLst>
              <a:ext uri="{FF2B5EF4-FFF2-40B4-BE49-F238E27FC236}">
                <a16:creationId xmlns:a16="http://schemas.microsoft.com/office/drawing/2014/main" id="{60925A32-4811-6E41-9C82-D2D5C93691E7}"/>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Text Box 3">
            <a:extLst>
              <a:ext uri="{FF2B5EF4-FFF2-40B4-BE49-F238E27FC236}">
                <a16:creationId xmlns:a16="http://schemas.microsoft.com/office/drawing/2014/main" id="{DE080325-C561-7641-A581-DDA30964FDF8}"/>
              </a:ext>
            </a:extLst>
          </p:cNvPr>
          <p:cNvSpPr txBox="1">
            <a:spLocks noChangeArrowheads="1"/>
          </p:cNvSpPr>
          <p:nvPr/>
        </p:nvSpPr>
        <p:spPr bwMode="auto">
          <a:xfrm>
            <a:off x="838200" y="333375"/>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3498" name="Text Box 7">
            <a:extLst>
              <a:ext uri="{FF2B5EF4-FFF2-40B4-BE49-F238E27FC236}">
                <a16:creationId xmlns:a16="http://schemas.microsoft.com/office/drawing/2014/main" id="{D80AC6C8-1EB0-9640-A411-5C8467FD081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13315" name="Rectangle 3">
            <a:extLst>
              <a:ext uri="{FF2B5EF4-FFF2-40B4-BE49-F238E27FC236}">
                <a16:creationId xmlns:a16="http://schemas.microsoft.com/office/drawing/2014/main" id="{0CFA0BE8-9362-AF45-8EF1-19EDEA804E61}"/>
              </a:ext>
            </a:extLst>
          </p:cNvPr>
          <p:cNvSpPr>
            <a:spLocks noGrp="1" noChangeArrowheads="1"/>
          </p:cNvSpPr>
          <p:nvPr>
            <p:ph type="body" idx="1"/>
          </p:nvPr>
        </p:nvSpPr>
        <p:spPr>
          <a:xfrm>
            <a:off x="827088" y="1773238"/>
            <a:ext cx="7618412" cy="4525962"/>
          </a:xfrm>
        </p:spPr>
        <p:txBody>
          <a:bodyPr/>
          <a:lstStyle/>
          <a:p>
            <a:pPr eaLnBrk="1" hangingPunct="1">
              <a:buFontTx/>
              <a:buNone/>
              <a:defRPr/>
            </a:pPr>
            <a:r>
              <a:rPr lang="en-US" sz="3000" b="1" dirty="0">
                <a:ea typeface="+mn-ea"/>
                <a:cs typeface="+mn-cs"/>
              </a:rPr>
              <a:t>6) Oral health will be monitored on a daily basis. Any oral health concerns will be reported in a timely manner.</a:t>
            </a:r>
            <a:br>
              <a:rPr lang="en-US" sz="3000" b="1" dirty="0">
                <a:ea typeface="+mn-ea"/>
                <a:cs typeface="+mn-cs"/>
              </a:rPr>
            </a:br>
            <a:r>
              <a:rPr lang="en-US" sz="500" b="1" dirty="0">
                <a:ea typeface="+mn-ea"/>
                <a:cs typeface="+mn-cs"/>
              </a:rPr>
              <a:t> </a:t>
            </a:r>
            <a:endParaRPr lang="en-US" sz="500" dirty="0">
              <a:ea typeface="+mn-ea"/>
              <a:cs typeface="+mn-cs"/>
            </a:endParaRPr>
          </a:p>
          <a:p>
            <a:pPr lvl="1" eaLnBrk="1" hangingPunct="1">
              <a:buFontTx/>
              <a:buChar char="-"/>
              <a:defRPr/>
            </a:pPr>
            <a:r>
              <a:rPr lang="en-US" sz="2400" b="1" dirty="0">
                <a:ea typeface="+mn-ea"/>
              </a:rPr>
              <a:t>LOOK, FEEL, TELL</a:t>
            </a:r>
            <a:br>
              <a:rPr lang="en-US" sz="2400" b="1" dirty="0">
                <a:ea typeface="+mn-ea"/>
              </a:rPr>
            </a:br>
            <a:endParaRPr lang="en-US" sz="500" b="1" dirty="0">
              <a:ea typeface="+mn-ea"/>
            </a:endParaRPr>
          </a:p>
          <a:p>
            <a:pPr lvl="1" eaLnBrk="1" hangingPunct="1">
              <a:buFontTx/>
              <a:buChar char="-"/>
              <a:defRPr/>
            </a:pPr>
            <a:r>
              <a:rPr lang="en-US" sz="2400" dirty="0">
                <a:ea typeface="+mn-ea"/>
              </a:rPr>
              <a:t>Daily Oral Health Assessment forms completed to note abnormalities</a:t>
            </a:r>
            <a:br>
              <a:rPr lang="en-US" sz="2400" dirty="0">
                <a:ea typeface="+mn-ea"/>
              </a:rPr>
            </a:br>
            <a:endParaRPr lang="en-US" sz="500" dirty="0">
              <a:ea typeface="+mn-ea"/>
            </a:endParaRPr>
          </a:p>
          <a:p>
            <a:pPr lvl="1" eaLnBrk="1" hangingPunct="1">
              <a:buFontTx/>
              <a:buChar char="-"/>
              <a:defRPr/>
            </a:pPr>
            <a:r>
              <a:rPr lang="en-US" sz="2400" dirty="0">
                <a:ea typeface="+mn-ea"/>
              </a:rPr>
              <a:t>Reported to supervisor before the end of shift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521411DF-4C9A-834C-9209-6B9D41C48458}"/>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5538" name="Rounded Rectangle 20">
            <a:extLst>
              <a:ext uri="{FF2B5EF4-FFF2-40B4-BE49-F238E27FC236}">
                <a16:creationId xmlns:a16="http://schemas.microsoft.com/office/drawing/2014/main" id="{7E64B318-C5D9-8D41-B895-0953FB40724E}"/>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5539" name="Rectangle 6">
            <a:extLst>
              <a:ext uri="{FF2B5EF4-FFF2-40B4-BE49-F238E27FC236}">
                <a16:creationId xmlns:a16="http://schemas.microsoft.com/office/drawing/2014/main" id="{96139605-1649-CD42-93CE-07AD1CDF219B}"/>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5540" name="Rounded Rectangle 20">
            <a:extLst>
              <a:ext uri="{FF2B5EF4-FFF2-40B4-BE49-F238E27FC236}">
                <a16:creationId xmlns:a16="http://schemas.microsoft.com/office/drawing/2014/main" id="{875828D8-1F51-AD4A-BA7D-49735710A7C1}"/>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5541" name="Rectangle 6">
            <a:extLst>
              <a:ext uri="{FF2B5EF4-FFF2-40B4-BE49-F238E27FC236}">
                <a16:creationId xmlns:a16="http://schemas.microsoft.com/office/drawing/2014/main" id="{F708DA59-4802-0F43-9690-05EC05BD94FA}"/>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5542" name="Rectangle 6">
            <a:extLst>
              <a:ext uri="{FF2B5EF4-FFF2-40B4-BE49-F238E27FC236}">
                <a16:creationId xmlns:a16="http://schemas.microsoft.com/office/drawing/2014/main" id="{CBF708AB-F4EC-3643-8D71-DBF15D1BDEAC}"/>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5543" name="Rectangle 6">
            <a:extLst>
              <a:ext uri="{FF2B5EF4-FFF2-40B4-BE49-F238E27FC236}">
                <a16:creationId xmlns:a16="http://schemas.microsoft.com/office/drawing/2014/main" id="{E9AB384F-6E4D-7A49-9336-D4035997C854}"/>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5544" name="Rectangle 3">
            <a:extLst>
              <a:ext uri="{FF2B5EF4-FFF2-40B4-BE49-F238E27FC236}">
                <a16:creationId xmlns:a16="http://schemas.microsoft.com/office/drawing/2014/main" id="{90E2B960-4A0F-6440-9709-B0821F8E2AA9}"/>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3" name="Text Box 3">
            <a:extLst>
              <a:ext uri="{FF2B5EF4-FFF2-40B4-BE49-F238E27FC236}">
                <a16:creationId xmlns:a16="http://schemas.microsoft.com/office/drawing/2014/main" id="{CD4F858B-DC01-214A-9F15-A1228A0D5372}"/>
              </a:ext>
            </a:extLst>
          </p:cNvPr>
          <p:cNvSpPr txBox="1">
            <a:spLocks noChangeArrowheads="1"/>
          </p:cNvSpPr>
          <p:nvPr/>
        </p:nvSpPr>
        <p:spPr bwMode="auto">
          <a:xfrm>
            <a:off x="838200" y="333375"/>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5546" name="Text Box 7">
            <a:extLst>
              <a:ext uri="{FF2B5EF4-FFF2-40B4-BE49-F238E27FC236}">
                <a16:creationId xmlns:a16="http://schemas.microsoft.com/office/drawing/2014/main" id="{1DA142AE-A033-A340-9EB8-661E551A28C5}"/>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14339" name="Rectangle 3">
            <a:extLst>
              <a:ext uri="{FF2B5EF4-FFF2-40B4-BE49-F238E27FC236}">
                <a16:creationId xmlns:a16="http://schemas.microsoft.com/office/drawing/2014/main" id="{2B900D27-75D1-1046-8F94-3610CC098A72}"/>
              </a:ext>
            </a:extLst>
          </p:cNvPr>
          <p:cNvSpPr>
            <a:spLocks noGrp="1" noChangeArrowheads="1"/>
          </p:cNvSpPr>
          <p:nvPr>
            <p:ph type="body" idx="1"/>
          </p:nvPr>
        </p:nvSpPr>
        <p:spPr>
          <a:xfrm>
            <a:off x="827088" y="1927225"/>
            <a:ext cx="7561262" cy="4525963"/>
          </a:xfrm>
        </p:spPr>
        <p:txBody>
          <a:bodyPr/>
          <a:lstStyle/>
          <a:p>
            <a:pPr eaLnBrk="1" hangingPunct="1">
              <a:buFontTx/>
              <a:buNone/>
              <a:defRPr/>
            </a:pPr>
            <a:r>
              <a:rPr lang="en-US" sz="3000" b="1" dirty="0">
                <a:ea typeface="+mn-ea"/>
                <a:cs typeface="+mn-cs"/>
              </a:rPr>
              <a:t>7) Nursing staff and care providers will remain up to date on current accepted mouth care practices and will receive a minimum of one continuing education session on mouth care practices in every two year period.</a:t>
            </a:r>
            <a:endParaRPr lang="en-US" sz="3000" dirty="0">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ADAAA7F-CFBB-7B47-BAF5-D7D84AABCBBE}"/>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7586" name="Rounded Rectangle 20">
            <a:extLst>
              <a:ext uri="{FF2B5EF4-FFF2-40B4-BE49-F238E27FC236}">
                <a16:creationId xmlns:a16="http://schemas.microsoft.com/office/drawing/2014/main" id="{0D68777F-D025-2845-ADF1-D15C1CA0D0D6}"/>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7587" name="Rectangle 17">
            <a:extLst>
              <a:ext uri="{FF2B5EF4-FFF2-40B4-BE49-F238E27FC236}">
                <a16:creationId xmlns:a16="http://schemas.microsoft.com/office/drawing/2014/main" id="{B7AF8C6D-A294-2642-832A-CC24A27D668D}"/>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7588" name="Rounded Rectangle 20">
            <a:extLst>
              <a:ext uri="{FF2B5EF4-FFF2-40B4-BE49-F238E27FC236}">
                <a16:creationId xmlns:a16="http://schemas.microsoft.com/office/drawing/2014/main" id="{DC63D6B4-8367-4245-8E3B-D8CC61BB6C1A}"/>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7589" name="Rectangle 6">
            <a:extLst>
              <a:ext uri="{FF2B5EF4-FFF2-40B4-BE49-F238E27FC236}">
                <a16:creationId xmlns:a16="http://schemas.microsoft.com/office/drawing/2014/main" id="{12A9E746-1F3D-3845-A8FE-5C8A9F5392F5}"/>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7590" name="Rectangle 6">
            <a:extLst>
              <a:ext uri="{FF2B5EF4-FFF2-40B4-BE49-F238E27FC236}">
                <a16:creationId xmlns:a16="http://schemas.microsoft.com/office/drawing/2014/main" id="{D29D5B20-725C-6548-9DC0-15E31665D720}"/>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7591" name="Rectangle 6">
            <a:extLst>
              <a:ext uri="{FF2B5EF4-FFF2-40B4-BE49-F238E27FC236}">
                <a16:creationId xmlns:a16="http://schemas.microsoft.com/office/drawing/2014/main" id="{F73F6FDF-90FC-E544-B7E8-C44BD7AE15E5}"/>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7592" name="Rectangle 3">
            <a:extLst>
              <a:ext uri="{FF2B5EF4-FFF2-40B4-BE49-F238E27FC236}">
                <a16:creationId xmlns:a16="http://schemas.microsoft.com/office/drawing/2014/main" id="{DADCA30C-5BD7-724B-8D06-387D3755827D}"/>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4" name="Text Box 3">
            <a:extLst>
              <a:ext uri="{FF2B5EF4-FFF2-40B4-BE49-F238E27FC236}">
                <a16:creationId xmlns:a16="http://schemas.microsoft.com/office/drawing/2014/main" id="{6089593A-AF43-F544-BEC7-B268C1D532A4}"/>
              </a:ext>
            </a:extLst>
          </p:cNvPr>
          <p:cNvSpPr txBox="1">
            <a:spLocks noChangeArrowheads="1"/>
          </p:cNvSpPr>
          <p:nvPr/>
        </p:nvSpPr>
        <p:spPr bwMode="auto">
          <a:xfrm>
            <a:off x="838200" y="333375"/>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67594" name="Text Box 7">
            <a:extLst>
              <a:ext uri="{FF2B5EF4-FFF2-40B4-BE49-F238E27FC236}">
                <a16:creationId xmlns:a16="http://schemas.microsoft.com/office/drawing/2014/main" id="{2C6A331A-B994-3844-BB5A-89535070E2F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11" name="Rectangle 3">
            <a:extLst>
              <a:ext uri="{FF2B5EF4-FFF2-40B4-BE49-F238E27FC236}">
                <a16:creationId xmlns:a16="http://schemas.microsoft.com/office/drawing/2014/main" id="{68C6749E-9736-4D4C-A218-AB5392F0CADD}"/>
              </a:ext>
            </a:extLst>
          </p:cNvPr>
          <p:cNvSpPr txBox="1">
            <a:spLocks noChangeArrowheads="1"/>
          </p:cNvSpPr>
          <p:nvPr/>
        </p:nvSpPr>
        <p:spPr bwMode="auto">
          <a:xfrm>
            <a:off x="900113" y="1700213"/>
            <a:ext cx="6034087" cy="649287"/>
          </a:xfrm>
          <a:prstGeom prst="rect">
            <a:avLst/>
          </a:prstGeom>
          <a:noFill/>
          <a:ln w="9525">
            <a:noFill/>
            <a:miter lim="800000"/>
            <a:headEnd/>
            <a:tailEnd/>
          </a:ln>
        </p:spPr>
        <p:txBody>
          <a:bodyPr/>
          <a:lstStyle/>
          <a:p>
            <a:pPr eaLnBrk="1" hangingPunct="1">
              <a:spcBef>
                <a:spcPct val="20000"/>
              </a:spcBef>
              <a:defRPr/>
            </a:pPr>
            <a:r>
              <a:rPr lang="en-US" sz="2700" b="1" kern="0" dirty="0">
                <a:ea typeface="+mn-ea"/>
                <a:cs typeface="Arial" pitchFamily="34" charset="0"/>
              </a:rPr>
              <a:t>Every resident will receive:</a:t>
            </a:r>
            <a:br>
              <a:rPr lang="en-US" sz="3000" b="1" kern="0" dirty="0">
                <a:latin typeface="+mn-lt"/>
                <a:ea typeface="+mn-ea"/>
              </a:rPr>
            </a:br>
            <a:endParaRPr lang="en-US" sz="1800" kern="0" dirty="0">
              <a:latin typeface="+mn-lt"/>
              <a:ea typeface="+mn-ea"/>
            </a:endParaRPr>
          </a:p>
        </p:txBody>
      </p:sp>
      <p:pic>
        <p:nvPicPr>
          <p:cNvPr id="67596" name="Picture 11" descr="DSC_0006">
            <a:extLst>
              <a:ext uri="{FF2B5EF4-FFF2-40B4-BE49-F238E27FC236}">
                <a16:creationId xmlns:a16="http://schemas.microsoft.com/office/drawing/2014/main" id="{A75D277D-A88B-4B4C-AEB0-D75FD8441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4797425"/>
            <a:ext cx="1944688" cy="1295400"/>
          </a:xfrm>
          <a:prstGeom prst="rect">
            <a:avLst/>
          </a:prstGeom>
          <a:noFill/>
          <a:ln w="508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7597" name="Picture 14" descr="DSC_0095">
            <a:extLst>
              <a:ext uri="{FF2B5EF4-FFF2-40B4-BE49-F238E27FC236}">
                <a16:creationId xmlns:a16="http://schemas.microsoft.com/office/drawing/2014/main" id="{DAB17222-CDAA-5946-98C3-7CAC4AA02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807"/>
          <a:stretch>
            <a:fillRect/>
          </a:stretch>
        </p:blipFill>
        <p:spPr bwMode="auto">
          <a:xfrm>
            <a:off x="6372225" y="3370263"/>
            <a:ext cx="1897063" cy="1162050"/>
          </a:xfrm>
          <a:prstGeom prst="rect">
            <a:avLst/>
          </a:prstGeom>
          <a:noFill/>
          <a:ln w="508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7598" name="Picture 13" descr="DSC_0032">
            <a:extLst>
              <a:ext uri="{FF2B5EF4-FFF2-40B4-BE49-F238E27FC236}">
                <a16:creationId xmlns:a16="http://schemas.microsoft.com/office/drawing/2014/main" id="{2F584F19-C235-A74F-9091-DB6B924A3D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1844675"/>
            <a:ext cx="1897063" cy="1271588"/>
          </a:xfrm>
          <a:prstGeom prst="rect">
            <a:avLst/>
          </a:prstGeom>
          <a:noFill/>
          <a:ln w="508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98278664-9DC2-4444-AFBD-BE26439FE887}"/>
              </a:ext>
            </a:extLst>
          </p:cNvPr>
          <p:cNvSpPr txBox="1">
            <a:spLocks noChangeArrowheads="1"/>
          </p:cNvSpPr>
          <p:nvPr/>
        </p:nvSpPr>
        <p:spPr bwMode="auto">
          <a:xfrm>
            <a:off x="755650" y="2276475"/>
            <a:ext cx="5256213" cy="4525963"/>
          </a:xfrm>
          <a:prstGeom prst="rect">
            <a:avLst/>
          </a:prstGeom>
          <a:noFill/>
          <a:ln w="9525">
            <a:noFill/>
            <a:miter lim="800000"/>
            <a:headEnd/>
            <a:tailEnd/>
          </a:ln>
        </p:spPr>
        <p:txBody>
          <a:bodyPr/>
          <a:lstStyle/>
          <a:p>
            <a:pPr lvl="1" indent="-274320" eaLnBrk="1" hangingPunct="1">
              <a:spcBef>
                <a:spcPct val="20000"/>
              </a:spcBef>
              <a:buFont typeface="Arial" pitchFamily="34" charset="0"/>
              <a:buChar char="•"/>
              <a:defRPr/>
            </a:pPr>
            <a:r>
              <a:rPr lang="en-US" sz="1800" kern="0" dirty="0">
                <a:latin typeface="+mn-lt"/>
                <a:ea typeface="+mn-ea"/>
              </a:rPr>
              <a:t>An oral health assessment within three weeks of admission and annually thereafter (unless more frequent assessments are indicated). </a:t>
            </a:r>
            <a:br>
              <a:rPr lang="en-US" sz="1800" kern="0" dirty="0">
                <a:latin typeface="+mn-lt"/>
                <a:ea typeface="+mn-ea"/>
              </a:rPr>
            </a:br>
            <a:endParaRPr lang="en-US" sz="800" kern="0" dirty="0">
              <a:latin typeface="+mn-lt"/>
              <a:ea typeface="+mn-ea"/>
            </a:endParaRPr>
          </a:p>
          <a:p>
            <a:pPr lvl="1" indent="-274320" eaLnBrk="1" hangingPunct="1">
              <a:spcBef>
                <a:spcPct val="20000"/>
              </a:spcBef>
              <a:buFont typeface="Arial" pitchFamily="34" charset="0"/>
              <a:buChar char="•"/>
              <a:defRPr/>
            </a:pPr>
            <a:r>
              <a:rPr lang="en-US" sz="1800" kern="0" dirty="0">
                <a:latin typeface="+mn-lt"/>
                <a:ea typeface="+mn-ea"/>
              </a:rPr>
              <a:t>A personalized oral care plan will be developed, and updated after each assessment.</a:t>
            </a:r>
            <a:br>
              <a:rPr lang="en-US" sz="1800" kern="0" dirty="0">
                <a:latin typeface="+mn-lt"/>
                <a:ea typeface="+mn-ea"/>
              </a:rPr>
            </a:br>
            <a:endParaRPr lang="en-US" sz="800" kern="0" dirty="0">
              <a:latin typeface="+mn-lt"/>
              <a:ea typeface="+mn-ea"/>
            </a:endParaRPr>
          </a:p>
          <a:p>
            <a:pPr lvl="1" indent="-274320" eaLnBrk="1" hangingPunct="1">
              <a:spcBef>
                <a:spcPct val="20000"/>
              </a:spcBef>
              <a:buFont typeface="Arial" pitchFamily="34" charset="0"/>
              <a:buChar char="•"/>
              <a:defRPr/>
            </a:pPr>
            <a:r>
              <a:rPr lang="en-US" sz="1800" kern="0" dirty="0">
                <a:latin typeface="+mn-lt"/>
                <a:ea typeface="+mn-ea"/>
              </a:rPr>
              <a:t>A review and discussion of their oral care plan at annual care conferences.</a:t>
            </a:r>
            <a:br>
              <a:rPr lang="en-US" sz="1800" kern="0" dirty="0">
                <a:latin typeface="+mn-lt"/>
                <a:ea typeface="+mn-ea"/>
              </a:rPr>
            </a:br>
            <a:endParaRPr lang="en-US" sz="800" kern="0" dirty="0">
              <a:latin typeface="+mn-lt"/>
              <a:ea typeface="+mn-ea"/>
            </a:endParaRPr>
          </a:p>
          <a:p>
            <a:pPr lvl="1" indent="-274320" eaLnBrk="1" hangingPunct="1">
              <a:spcBef>
                <a:spcPct val="20000"/>
              </a:spcBef>
              <a:buFont typeface="Arial" pitchFamily="34" charset="0"/>
              <a:buChar char="•"/>
              <a:defRPr/>
            </a:pPr>
            <a:r>
              <a:rPr lang="en-US" sz="1800" kern="0" dirty="0">
                <a:latin typeface="+mn-lt"/>
                <a:ea typeface="+mn-ea"/>
              </a:rPr>
              <a:t>An oral health toolkit to house their personal oral care supplies and a daily mouth care card.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a:extLst>
              <a:ext uri="{FF2B5EF4-FFF2-40B4-BE49-F238E27FC236}">
                <a16:creationId xmlns:a16="http://schemas.microsoft.com/office/drawing/2014/main" id="{0A376598-7CF5-9C4A-8336-DD789F5B0806}"/>
              </a:ext>
            </a:extLst>
          </p:cNvPr>
          <p:cNvSpPr txBox="1">
            <a:spLocks noChangeArrowheads="1"/>
          </p:cNvSpPr>
          <p:nvPr/>
        </p:nvSpPr>
        <p:spPr bwMode="auto">
          <a:xfrm>
            <a:off x="-560388" y="930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69634" name="Text Box 3">
            <a:extLst>
              <a:ext uri="{FF2B5EF4-FFF2-40B4-BE49-F238E27FC236}">
                <a16:creationId xmlns:a16="http://schemas.microsoft.com/office/drawing/2014/main" id="{B1BA542E-8C6A-434E-9C7E-2590BA855760}"/>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69635" name="Rectangle 7">
            <a:extLst>
              <a:ext uri="{FF2B5EF4-FFF2-40B4-BE49-F238E27FC236}">
                <a16:creationId xmlns:a16="http://schemas.microsoft.com/office/drawing/2014/main" id="{F5F93622-3EBC-834F-99E8-7167500139E0}"/>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69636" name="Rectangle 2">
            <a:extLst>
              <a:ext uri="{FF2B5EF4-FFF2-40B4-BE49-F238E27FC236}">
                <a16:creationId xmlns:a16="http://schemas.microsoft.com/office/drawing/2014/main" id="{10573354-9B3C-4C47-8360-4726A02C4FA9}"/>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9637" name="Rounded Rectangle 20">
            <a:extLst>
              <a:ext uri="{FF2B5EF4-FFF2-40B4-BE49-F238E27FC236}">
                <a16:creationId xmlns:a16="http://schemas.microsoft.com/office/drawing/2014/main" id="{FB4679FF-6087-C64C-9058-F40EE6DED008}"/>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9638" name="Rectangle 7">
            <a:extLst>
              <a:ext uri="{FF2B5EF4-FFF2-40B4-BE49-F238E27FC236}">
                <a16:creationId xmlns:a16="http://schemas.microsoft.com/office/drawing/2014/main" id="{ECECCCF1-F3C5-A642-95E0-5C46E919E3B5}"/>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9639" name="Rounded Rectangle 20">
            <a:extLst>
              <a:ext uri="{FF2B5EF4-FFF2-40B4-BE49-F238E27FC236}">
                <a16:creationId xmlns:a16="http://schemas.microsoft.com/office/drawing/2014/main" id="{040E5C5C-A52E-2D47-80E0-538FB894F80D}"/>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9640" name="Rectangle 6">
            <a:extLst>
              <a:ext uri="{FF2B5EF4-FFF2-40B4-BE49-F238E27FC236}">
                <a16:creationId xmlns:a16="http://schemas.microsoft.com/office/drawing/2014/main" id="{091EC345-83E0-7B46-8E72-3764D7E845B1}"/>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9641" name="Rectangle 6">
            <a:extLst>
              <a:ext uri="{FF2B5EF4-FFF2-40B4-BE49-F238E27FC236}">
                <a16:creationId xmlns:a16="http://schemas.microsoft.com/office/drawing/2014/main" id="{3F398E49-D83A-5D45-8020-7A58AC06BFF2}"/>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9642" name="Rectangle 6">
            <a:extLst>
              <a:ext uri="{FF2B5EF4-FFF2-40B4-BE49-F238E27FC236}">
                <a16:creationId xmlns:a16="http://schemas.microsoft.com/office/drawing/2014/main" id="{3070E35E-DA27-0145-9D59-60B6E46CE885}"/>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9643" name="Rectangle 3">
            <a:extLst>
              <a:ext uri="{FF2B5EF4-FFF2-40B4-BE49-F238E27FC236}">
                <a16:creationId xmlns:a16="http://schemas.microsoft.com/office/drawing/2014/main" id="{CB76E51F-106C-3D4E-A6F6-2E69B63D9ED5}"/>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69644" name="Text Box 7">
            <a:extLst>
              <a:ext uri="{FF2B5EF4-FFF2-40B4-BE49-F238E27FC236}">
                <a16:creationId xmlns:a16="http://schemas.microsoft.com/office/drawing/2014/main" id="{B25A760E-6592-4C40-8E2C-40E5FFB84D6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pic>
        <p:nvPicPr>
          <p:cNvPr id="69645" name="Picture 87" descr="OralHealthAlgorithm_HomeCare_FINAL.jpg">
            <a:extLst>
              <a:ext uri="{FF2B5EF4-FFF2-40B4-BE49-F238E27FC236}">
                <a16:creationId xmlns:a16="http://schemas.microsoft.com/office/drawing/2014/main" id="{9EE66688-EEB2-5C4F-8D15-10E8A06A4C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1571625"/>
            <a:ext cx="462915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
            <a:extLst>
              <a:ext uri="{FF2B5EF4-FFF2-40B4-BE49-F238E27FC236}">
                <a16:creationId xmlns:a16="http://schemas.microsoft.com/office/drawing/2014/main" id="{0050FAE3-B6AB-0B41-8512-52643A51105A}"/>
              </a:ext>
            </a:extLst>
          </p:cNvPr>
          <p:cNvSpPr txBox="1">
            <a:spLocks noChangeArrowheads="1"/>
          </p:cNvSpPr>
          <p:nvPr/>
        </p:nvSpPr>
        <p:spPr bwMode="auto">
          <a:xfrm>
            <a:off x="838200" y="260350"/>
            <a:ext cx="7772400" cy="1066800"/>
          </a:xfrm>
          <a:prstGeom prst="rect">
            <a:avLst/>
          </a:prstGeom>
          <a:noFill/>
          <a:ln w="9525">
            <a:noFill/>
            <a:round/>
            <a:headEnd/>
            <a:tailEnd/>
          </a:ln>
        </p:spPr>
        <p:txBody>
          <a:bodyPr anchor="ct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Guiding Principles</a:t>
            </a:r>
            <a:br>
              <a:rPr lang="en-US" sz="40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br>
            <a:r>
              <a:rPr lang="en-US" sz="2000" b="1" kern="0" dirty="0">
                <a:ea typeface="ＭＳ Ｐゴシック" pitchFamily="34" charset="-128"/>
                <a:cs typeface="Arial" pitchFamily="34" charset="0"/>
              </a:rPr>
              <a:t> </a:t>
            </a:r>
            <a:r>
              <a:rPr lang="en-US" sz="2000" b="1" kern="0" dirty="0">
                <a:solidFill>
                  <a:schemeClr val="bg1"/>
                </a:solidFill>
                <a:effectLst>
                  <a:outerShdw blurRad="38100" dist="38100" dir="2700000" algn="tl">
                    <a:srgbClr val="000000">
                      <a:alpha val="43137"/>
                    </a:srgbClr>
                  </a:outerShdw>
                </a:effectLst>
                <a:ea typeface="ＭＳ Ｐゴシック" pitchFamily="34" charset="-128"/>
                <a:cs typeface="Arial" pitchFamily="34" charset="0"/>
              </a:rPr>
              <a:t>For delivering daily oral care to residents</a:t>
            </a:r>
            <a:endParaRPr lang="en-US" sz="2000" dirty="0">
              <a:solidFill>
                <a:schemeClr val="bg1"/>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170DC1B5-DB5C-FF48-B3FF-55CAF70B68CB}"/>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682" name="Rounded Rectangle 20">
            <a:extLst>
              <a:ext uri="{FF2B5EF4-FFF2-40B4-BE49-F238E27FC236}">
                <a16:creationId xmlns:a16="http://schemas.microsoft.com/office/drawing/2014/main" id="{D2A85EFD-164B-954A-90C5-1E7EC45D8980}"/>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683" name="Rectangle 10">
            <a:extLst>
              <a:ext uri="{FF2B5EF4-FFF2-40B4-BE49-F238E27FC236}">
                <a16:creationId xmlns:a16="http://schemas.microsoft.com/office/drawing/2014/main" id="{0E69411E-E70F-E541-A989-F0F6E0F4E8A7}"/>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684" name="Rounded Rectangle 20">
            <a:extLst>
              <a:ext uri="{FF2B5EF4-FFF2-40B4-BE49-F238E27FC236}">
                <a16:creationId xmlns:a16="http://schemas.microsoft.com/office/drawing/2014/main" id="{833E757F-73C3-1240-AD21-0BE6312F2248}"/>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685" name="Rectangle 6">
            <a:extLst>
              <a:ext uri="{FF2B5EF4-FFF2-40B4-BE49-F238E27FC236}">
                <a16:creationId xmlns:a16="http://schemas.microsoft.com/office/drawing/2014/main" id="{F614AC17-F5A7-1744-A406-1BE7BAE00E72}"/>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686" name="Rectangle 6">
            <a:extLst>
              <a:ext uri="{FF2B5EF4-FFF2-40B4-BE49-F238E27FC236}">
                <a16:creationId xmlns:a16="http://schemas.microsoft.com/office/drawing/2014/main" id="{7728767E-2F09-B842-B000-D3ACA732ED1E}"/>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687" name="Rectangle 6">
            <a:extLst>
              <a:ext uri="{FF2B5EF4-FFF2-40B4-BE49-F238E27FC236}">
                <a16:creationId xmlns:a16="http://schemas.microsoft.com/office/drawing/2014/main" id="{9E0A38E2-4D2B-544C-AD8D-643A63B22754}"/>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688" name="Rectangle 3">
            <a:extLst>
              <a:ext uri="{FF2B5EF4-FFF2-40B4-BE49-F238E27FC236}">
                <a16:creationId xmlns:a16="http://schemas.microsoft.com/office/drawing/2014/main" id="{26E64CC6-B1BC-1B44-ADCC-F1B0CE461AFB}"/>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689" name="Text Box 7">
            <a:extLst>
              <a:ext uri="{FF2B5EF4-FFF2-40B4-BE49-F238E27FC236}">
                <a16:creationId xmlns:a16="http://schemas.microsoft.com/office/drawing/2014/main" id="{80991F39-E9FE-4D4D-9475-CA8A72960FAB}"/>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71690" name="Rectangle 3">
            <a:extLst>
              <a:ext uri="{FF2B5EF4-FFF2-40B4-BE49-F238E27FC236}">
                <a16:creationId xmlns:a16="http://schemas.microsoft.com/office/drawing/2014/main" id="{145DD6A2-5333-6D4A-94AF-2515D56D044A}"/>
              </a:ext>
            </a:extLst>
          </p:cNvPr>
          <p:cNvSpPr txBox="1">
            <a:spLocks noChangeArrowheads="1"/>
          </p:cNvSpPr>
          <p:nvPr/>
        </p:nvSpPr>
        <p:spPr bwMode="auto">
          <a:xfrm>
            <a:off x="971550" y="2565400"/>
            <a:ext cx="75612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pPr>
            <a:r>
              <a:rPr lang="en-US" altLang="en-US" sz="2400"/>
              <a:t>Complete oral health assessments</a:t>
            </a:r>
            <a:br>
              <a:rPr lang="en-US" altLang="en-US" sz="2400"/>
            </a:br>
            <a:endParaRPr lang="en-US" altLang="en-US" sz="1200"/>
          </a:p>
          <a:p>
            <a:pPr eaLnBrk="1" hangingPunct="1">
              <a:lnSpc>
                <a:spcPct val="90000"/>
              </a:lnSpc>
              <a:spcBef>
                <a:spcPct val="0"/>
              </a:spcBef>
            </a:pPr>
            <a:r>
              <a:rPr lang="en-US" altLang="en-US" sz="2400"/>
              <a:t>Orient new staff on oral health best practices</a:t>
            </a:r>
            <a:br>
              <a:rPr lang="en-US" altLang="en-US" sz="2400"/>
            </a:br>
            <a:endParaRPr lang="en-US" altLang="en-US" sz="1200"/>
          </a:p>
          <a:p>
            <a:pPr eaLnBrk="1" hangingPunct="1">
              <a:lnSpc>
                <a:spcPct val="90000"/>
              </a:lnSpc>
              <a:spcBef>
                <a:spcPct val="0"/>
              </a:spcBef>
            </a:pPr>
            <a:r>
              <a:rPr lang="en-US" altLang="en-US" sz="2400"/>
              <a:t>Arrange continuing education sessions on oral care</a:t>
            </a:r>
            <a:br>
              <a:rPr lang="en-US" altLang="en-US" sz="2400"/>
            </a:br>
            <a:endParaRPr lang="en-US" altLang="en-US" sz="1200"/>
          </a:p>
          <a:p>
            <a:pPr eaLnBrk="1" hangingPunct="1">
              <a:lnSpc>
                <a:spcPct val="90000"/>
              </a:lnSpc>
              <a:spcBef>
                <a:spcPct val="0"/>
              </a:spcBef>
            </a:pPr>
            <a:r>
              <a:rPr lang="en-US" altLang="en-US" sz="2400"/>
              <a:t>Arrange for residents to see oral health professional (with assistance of family)</a:t>
            </a:r>
            <a:br>
              <a:rPr lang="en-US" altLang="en-US" sz="2400"/>
            </a:br>
            <a:endParaRPr lang="en-US" altLang="en-US" sz="1200"/>
          </a:p>
          <a:p>
            <a:pPr eaLnBrk="1" hangingPunct="1">
              <a:lnSpc>
                <a:spcPct val="90000"/>
              </a:lnSpc>
              <a:spcBef>
                <a:spcPct val="0"/>
              </a:spcBef>
            </a:pPr>
            <a:r>
              <a:rPr lang="en-US" altLang="en-US" sz="2400"/>
              <a:t>Designate and support an Oral Health </a:t>
            </a:r>
            <a:r>
              <a:rPr lang="ja-JP" altLang="en-US" sz="2400"/>
              <a:t>“</a:t>
            </a:r>
            <a:r>
              <a:rPr lang="en-US" altLang="ja-JP" sz="2400"/>
              <a:t>Champion</a:t>
            </a:r>
            <a:r>
              <a:rPr lang="ja-JP" altLang="en-US" sz="2400"/>
              <a:t>”</a:t>
            </a:r>
            <a:r>
              <a:rPr lang="en-US" altLang="ja-JP" sz="2400"/>
              <a:t>*</a:t>
            </a:r>
          </a:p>
          <a:p>
            <a:pPr eaLnBrk="1" hangingPunct="1">
              <a:lnSpc>
                <a:spcPct val="90000"/>
              </a:lnSpc>
              <a:spcBef>
                <a:spcPct val="0"/>
              </a:spcBef>
            </a:pPr>
            <a:endParaRPr lang="en-US" altLang="en-US" sz="2400"/>
          </a:p>
        </p:txBody>
      </p:sp>
      <p:sp>
        <p:nvSpPr>
          <p:cNvPr id="8" name="Rectangle 3">
            <a:extLst>
              <a:ext uri="{FF2B5EF4-FFF2-40B4-BE49-F238E27FC236}">
                <a16:creationId xmlns:a16="http://schemas.microsoft.com/office/drawing/2014/main" id="{14DC9F54-3593-8245-BE35-29F9C82BF012}"/>
              </a:ext>
            </a:extLst>
          </p:cNvPr>
          <p:cNvSpPr txBox="1">
            <a:spLocks noChangeArrowheads="1"/>
          </p:cNvSpPr>
          <p:nvPr/>
        </p:nvSpPr>
        <p:spPr bwMode="auto">
          <a:xfrm>
            <a:off x="611188" y="1773238"/>
            <a:ext cx="7473950" cy="1285875"/>
          </a:xfrm>
          <a:prstGeom prst="rect">
            <a:avLst/>
          </a:prstGeom>
          <a:noFill/>
          <a:ln w="9525">
            <a:noFill/>
            <a:miter lim="800000"/>
            <a:headEnd/>
            <a:tailEnd/>
          </a:ln>
        </p:spPr>
        <p:txBody>
          <a:bodyPr/>
          <a:lstStyle/>
          <a:p>
            <a:pPr marL="342900" eaLnBrk="1" hangingPunct="1">
              <a:spcBef>
                <a:spcPct val="20000"/>
              </a:spcBef>
              <a:defRPr/>
            </a:pPr>
            <a:r>
              <a:rPr lang="en-US" sz="3600" b="1" dirty="0">
                <a:ea typeface="ＭＳ Ｐゴシック" pitchFamily="34" charset="-128"/>
              </a:rPr>
              <a:t>Nurse Manager/RNs</a:t>
            </a:r>
            <a:br>
              <a:rPr lang="en-US" sz="3200" b="1" kern="0" dirty="0">
                <a:latin typeface="+mn-lt"/>
                <a:ea typeface="+mn-ea"/>
              </a:rPr>
            </a:br>
            <a:r>
              <a:rPr lang="en-US" sz="1400" b="1" kern="0" dirty="0">
                <a:latin typeface="+mn-lt"/>
                <a:ea typeface="+mn-ea"/>
              </a:rPr>
              <a:t> </a:t>
            </a:r>
            <a:endParaRPr lang="en-US" sz="1400" kern="0" dirty="0">
              <a:latin typeface="+mn-lt"/>
              <a:ea typeface="+mn-ea"/>
            </a:endParaRPr>
          </a:p>
        </p:txBody>
      </p:sp>
      <p:sp>
        <p:nvSpPr>
          <p:cNvPr id="21" name="Text Box 3">
            <a:extLst>
              <a:ext uri="{FF2B5EF4-FFF2-40B4-BE49-F238E27FC236}">
                <a16:creationId xmlns:a16="http://schemas.microsoft.com/office/drawing/2014/main" id="{620194AB-D23C-A644-8111-9795B3A73149}"/>
              </a:ext>
            </a:extLst>
          </p:cNvPr>
          <p:cNvSpPr txBox="1">
            <a:spLocks noChangeArrowheads="1"/>
          </p:cNvSpPr>
          <p:nvPr/>
        </p:nvSpPr>
        <p:spPr bwMode="auto">
          <a:xfrm>
            <a:off x="838200" y="333375"/>
            <a:ext cx="7837488"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Roles and Responsibilities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055A166-52EB-1348-AB62-305AFD698E67}"/>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3730" name="Rounded Rectangle 20">
            <a:extLst>
              <a:ext uri="{FF2B5EF4-FFF2-40B4-BE49-F238E27FC236}">
                <a16:creationId xmlns:a16="http://schemas.microsoft.com/office/drawing/2014/main" id="{337815EC-5B9B-404C-9A80-63AD089ED901}"/>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3731" name="Rectangle 5">
            <a:extLst>
              <a:ext uri="{FF2B5EF4-FFF2-40B4-BE49-F238E27FC236}">
                <a16:creationId xmlns:a16="http://schemas.microsoft.com/office/drawing/2014/main" id="{0F867E07-3C49-4241-B895-51C4F9801EEE}"/>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3732" name="Rounded Rectangle 20">
            <a:extLst>
              <a:ext uri="{FF2B5EF4-FFF2-40B4-BE49-F238E27FC236}">
                <a16:creationId xmlns:a16="http://schemas.microsoft.com/office/drawing/2014/main" id="{9BCF8931-6689-794B-939A-2E7A9B124F88}"/>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3733" name="Rectangle 6">
            <a:extLst>
              <a:ext uri="{FF2B5EF4-FFF2-40B4-BE49-F238E27FC236}">
                <a16:creationId xmlns:a16="http://schemas.microsoft.com/office/drawing/2014/main" id="{9DB538B5-5F6E-7242-AFCA-0D7C7B48F4E5}"/>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3734" name="Rectangle 6">
            <a:extLst>
              <a:ext uri="{FF2B5EF4-FFF2-40B4-BE49-F238E27FC236}">
                <a16:creationId xmlns:a16="http://schemas.microsoft.com/office/drawing/2014/main" id="{4DE1E631-0C64-9D42-9873-83E7C5F266C3}"/>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3735" name="Rectangle 6">
            <a:extLst>
              <a:ext uri="{FF2B5EF4-FFF2-40B4-BE49-F238E27FC236}">
                <a16:creationId xmlns:a16="http://schemas.microsoft.com/office/drawing/2014/main" id="{983C8F4B-FFAA-534D-B42F-2851FB7D7D27}"/>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3736" name="Rectangle 3">
            <a:extLst>
              <a:ext uri="{FF2B5EF4-FFF2-40B4-BE49-F238E27FC236}">
                <a16:creationId xmlns:a16="http://schemas.microsoft.com/office/drawing/2014/main" id="{FF922B14-22BC-E84B-B772-0BF4F1B0FA63}"/>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3737" name="Text Box 7">
            <a:extLst>
              <a:ext uri="{FF2B5EF4-FFF2-40B4-BE49-F238E27FC236}">
                <a16:creationId xmlns:a16="http://schemas.microsoft.com/office/drawing/2014/main" id="{F99CBD1C-B254-734E-B9AA-B700F4F09B63}"/>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73738" name="Rectangle 3">
            <a:extLst>
              <a:ext uri="{FF2B5EF4-FFF2-40B4-BE49-F238E27FC236}">
                <a16:creationId xmlns:a16="http://schemas.microsoft.com/office/drawing/2014/main" id="{4A5F7BD8-7282-6249-B176-AED989C21C51}"/>
              </a:ext>
            </a:extLst>
          </p:cNvPr>
          <p:cNvSpPr txBox="1">
            <a:spLocks noChangeArrowheads="1"/>
          </p:cNvSpPr>
          <p:nvPr/>
        </p:nvSpPr>
        <p:spPr bwMode="auto">
          <a:xfrm>
            <a:off x="971550" y="2565400"/>
            <a:ext cx="75612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pPr>
            <a:r>
              <a:rPr lang="en-US" altLang="en-US" sz="2400"/>
              <a:t>Oversee distribution of oral care cards </a:t>
            </a:r>
            <a:br>
              <a:rPr lang="en-US" altLang="en-US" sz="2400"/>
            </a:br>
            <a:endParaRPr lang="en-US" altLang="en-US" sz="1200"/>
          </a:p>
          <a:p>
            <a:pPr eaLnBrk="1" hangingPunct="1">
              <a:lnSpc>
                <a:spcPct val="90000"/>
              </a:lnSpc>
              <a:spcBef>
                <a:spcPct val="0"/>
              </a:spcBef>
            </a:pPr>
            <a:r>
              <a:rPr lang="en-US" altLang="en-US" sz="2400"/>
              <a:t>Ensure toolkits are stocked, clean and maintained</a:t>
            </a:r>
            <a:br>
              <a:rPr lang="en-US" altLang="en-US" sz="2400"/>
            </a:br>
            <a:endParaRPr lang="en-US" altLang="en-US" sz="1200"/>
          </a:p>
          <a:p>
            <a:pPr eaLnBrk="1" hangingPunct="1">
              <a:lnSpc>
                <a:spcPct val="90000"/>
              </a:lnSpc>
              <a:spcBef>
                <a:spcPct val="0"/>
              </a:spcBef>
            </a:pPr>
            <a:r>
              <a:rPr lang="en-US" altLang="en-US" sz="2400"/>
              <a:t>Ensure oral care supplies are labeled</a:t>
            </a:r>
            <a:br>
              <a:rPr lang="en-US" altLang="en-US" sz="2400"/>
            </a:br>
            <a:endParaRPr lang="en-US" altLang="en-US" sz="1200"/>
          </a:p>
          <a:p>
            <a:pPr eaLnBrk="1" hangingPunct="1">
              <a:lnSpc>
                <a:spcPct val="90000"/>
              </a:lnSpc>
              <a:spcBef>
                <a:spcPct val="0"/>
              </a:spcBef>
            </a:pPr>
            <a:r>
              <a:rPr lang="en-US" altLang="en-US" sz="2400"/>
              <a:t>Change toothbrushes as required</a:t>
            </a:r>
          </a:p>
        </p:txBody>
      </p:sp>
      <p:sp>
        <p:nvSpPr>
          <p:cNvPr id="16" name="Rectangle 3">
            <a:extLst>
              <a:ext uri="{FF2B5EF4-FFF2-40B4-BE49-F238E27FC236}">
                <a16:creationId xmlns:a16="http://schemas.microsoft.com/office/drawing/2014/main" id="{8F7F1944-E88C-E148-8815-BC062295F711}"/>
              </a:ext>
            </a:extLst>
          </p:cNvPr>
          <p:cNvSpPr txBox="1">
            <a:spLocks noChangeArrowheads="1"/>
          </p:cNvSpPr>
          <p:nvPr/>
        </p:nvSpPr>
        <p:spPr bwMode="auto">
          <a:xfrm>
            <a:off x="611188" y="1773238"/>
            <a:ext cx="7473950" cy="1285875"/>
          </a:xfrm>
          <a:prstGeom prst="rect">
            <a:avLst/>
          </a:prstGeom>
          <a:noFill/>
          <a:ln w="9525">
            <a:noFill/>
            <a:miter lim="800000"/>
            <a:headEnd/>
            <a:tailEnd/>
          </a:ln>
        </p:spPr>
        <p:txBody>
          <a:bodyPr/>
          <a:lstStyle/>
          <a:p>
            <a:pPr marL="342900" eaLnBrk="1" hangingPunct="1">
              <a:spcBef>
                <a:spcPct val="20000"/>
              </a:spcBef>
              <a:defRPr/>
            </a:pPr>
            <a:r>
              <a:rPr lang="en-US" sz="3600" b="1" dirty="0">
                <a:ea typeface="ＭＳ Ｐゴシック" pitchFamily="34" charset="-128"/>
              </a:rPr>
              <a:t>Oral Health Champion</a:t>
            </a:r>
            <a:br>
              <a:rPr lang="en-US" sz="3200" b="1" kern="0" dirty="0">
                <a:latin typeface="+mn-lt"/>
                <a:ea typeface="+mn-ea"/>
              </a:rPr>
            </a:br>
            <a:r>
              <a:rPr lang="en-US" sz="1400" b="1" kern="0" dirty="0">
                <a:latin typeface="+mn-lt"/>
                <a:ea typeface="+mn-ea"/>
              </a:rPr>
              <a:t> </a:t>
            </a:r>
            <a:endParaRPr lang="en-US" sz="1400" kern="0" dirty="0">
              <a:latin typeface="+mn-lt"/>
              <a:ea typeface="+mn-ea"/>
            </a:endParaRPr>
          </a:p>
        </p:txBody>
      </p:sp>
      <p:sp>
        <p:nvSpPr>
          <p:cNvPr id="17" name="Text Box 3">
            <a:extLst>
              <a:ext uri="{FF2B5EF4-FFF2-40B4-BE49-F238E27FC236}">
                <a16:creationId xmlns:a16="http://schemas.microsoft.com/office/drawing/2014/main" id="{F800973D-732F-1D4A-B71D-7A5DF0C1D5B4}"/>
              </a:ext>
            </a:extLst>
          </p:cNvPr>
          <p:cNvSpPr txBox="1">
            <a:spLocks noChangeArrowheads="1"/>
          </p:cNvSpPr>
          <p:nvPr/>
        </p:nvSpPr>
        <p:spPr bwMode="auto">
          <a:xfrm>
            <a:off x="838200" y="333375"/>
            <a:ext cx="7837488"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Roles and Responsibilities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5BFC0C-B22D-0E45-B387-F164C0641B42}"/>
              </a:ext>
            </a:extLst>
          </p:cNvPr>
          <p:cNvSpPr>
            <a:spLocks noGrp="1" noChangeArrowheads="1"/>
          </p:cNvSpPr>
          <p:nvPr>
            <p:ph type="title"/>
          </p:nvPr>
        </p:nvSpPr>
        <p:spPr/>
        <p:txBody>
          <a:bodyPr/>
          <a:lstStyle/>
          <a:p>
            <a:pPr eaLnBrk="1" hangingPunct="1">
              <a:defRPr/>
            </a:pPr>
            <a:r>
              <a:rPr lang="en-US">
                <a:ea typeface="+mj-ea"/>
                <a:cs typeface="+mj-cs"/>
              </a:rPr>
              <a:t>MODEL</a:t>
            </a:r>
          </a:p>
        </p:txBody>
      </p:sp>
      <p:sp>
        <p:nvSpPr>
          <p:cNvPr id="3075" name="Rectangle 3">
            <a:extLst>
              <a:ext uri="{FF2B5EF4-FFF2-40B4-BE49-F238E27FC236}">
                <a16:creationId xmlns:a16="http://schemas.microsoft.com/office/drawing/2014/main" id="{C0BC626A-564F-8B4E-8D1C-E7D1C61E2D95}"/>
              </a:ext>
            </a:extLst>
          </p:cNvPr>
          <p:cNvSpPr>
            <a:spLocks noGrp="1" noChangeArrowheads="1"/>
          </p:cNvSpPr>
          <p:nvPr>
            <p:ph type="body" idx="1"/>
          </p:nvPr>
        </p:nvSpPr>
        <p:spPr/>
        <p:txBody>
          <a:bodyPr/>
          <a:lstStyle/>
          <a:p>
            <a:pPr eaLnBrk="1" hangingPunct="1">
              <a:defRPr/>
            </a:pPr>
            <a:endParaRPr lang="en-US">
              <a:ea typeface="+mn-ea"/>
              <a:cs typeface="+mn-cs"/>
            </a:endParaRPr>
          </a:p>
        </p:txBody>
      </p:sp>
      <p:pic>
        <p:nvPicPr>
          <p:cNvPr id="20483" name="Picture 3" descr="guide-infographic.jpg">
            <a:extLst>
              <a:ext uri="{FF2B5EF4-FFF2-40B4-BE49-F238E27FC236}">
                <a16:creationId xmlns:a16="http://schemas.microsoft.com/office/drawing/2014/main" id="{BF6016A0-3598-2E47-BEA7-34BCC8A55D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77788"/>
            <a:ext cx="901065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78025EF8-3D3D-D948-84AD-1DA02029869E}"/>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5778" name="Rounded Rectangle 20">
            <a:extLst>
              <a:ext uri="{FF2B5EF4-FFF2-40B4-BE49-F238E27FC236}">
                <a16:creationId xmlns:a16="http://schemas.microsoft.com/office/drawing/2014/main" id="{578DCFC7-E073-DF4D-AE45-AD4F4B41EB0E}"/>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5779" name="Rectangle 5">
            <a:extLst>
              <a:ext uri="{FF2B5EF4-FFF2-40B4-BE49-F238E27FC236}">
                <a16:creationId xmlns:a16="http://schemas.microsoft.com/office/drawing/2014/main" id="{660BE1C8-8C95-1248-9804-B570E95C0354}"/>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5780" name="Rounded Rectangle 20">
            <a:extLst>
              <a:ext uri="{FF2B5EF4-FFF2-40B4-BE49-F238E27FC236}">
                <a16:creationId xmlns:a16="http://schemas.microsoft.com/office/drawing/2014/main" id="{5D4739AF-F8ED-2043-BEF9-3744C7C014A5}"/>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5781" name="Rectangle 6">
            <a:extLst>
              <a:ext uri="{FF2B5EF4-FFF2-40B4-BE49-F238E27FC236}">
                <a16:creationId xmlns:a16="http://schemas.microsoft.com/office/drawing/2014/main" id="{CC8FC3CB-5E45-6B4C-B9A1-A54250C75C71}"/>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5782" name="Rectangle 6">
            <a:extLst>
              <a:ext uri="{FF2B5EF4-FFF2-40B4-BE49-F238E27FC236}">
                <a16:creationId xmlns:a16="http://schemas.microsoft.com/office/drawing/2014/main" id="{2435D514-07A2-084B-979F-981967F53B2A}"/>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5783" name="Rectangle 6">
            <a:extLst>
              <a:ext uri="{FF2B5EF4-FFF2-40B4-BE49-F238E27FC236}">
                <a16:creationId xmlns:a16="http://schemas.microsoft.com/office/drawing/2014/main" id="{A4C1FC13-6D28-124D-9294-EA93A3E85C8B}"/>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5784" name="Rectangle 3">
            <a:extLst>
              <a:ext uri="{FF2B5EF4-FFF2-40B4-BE49-F238E27FC236}">
                <a16:creationId xmlns:a16="http://schemas.microsoft.com/office/drawing/2014/main" id="{4CEB8CB1-C9DD-D343-8BDB-F388CFFCC01C}"/>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5785" name="Text Box 7">
            <a:extLst>
              <a:ext uri="{FF2B5EF4-FFF2-40B4-BE49-F238E27FC236}">
                <a16:creationId xmlns:a16="http://schemas.microsoft.com/office/drawing/2014/main" id="{B5A8C718-E80D-6340-9544-A4CA44108465}"/>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75786" name="Rectangle 3">
            <a:extLst>
              <a:ext uri="{FF2B5EF4-FFF2-40B4-BE49-F238E27FC236}">
                <a16:creationId xmlns:a16="http://schemas.microsoft.com/office/drawing/2014/main" id="{85DD8FC0-A847-FF47-BF6E-5F016C00C8A5}"/>
              </a:ext>
            </a:extLst>
          </p:cNvPr>
          <p:cNvSpPr txBox="1">
            <a:spLocks noChangeArrowheads="1"/>
          </p:cNvSpPr>
          <p:nvPr/>
        </p:nvSpPr>
        <p:spPr bwMode="auto">
          <a:xfrm>
            <a:off x="971550" y="2565400"/>
            <a:ext cx="7200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pPr>
            <a:r>
              <a:rPr lang="en-US" altLang="en-US" sz="2400"/>
              <a:t>Complete oral health assessments</a:t>
            </a:r>
            <a:br>
              <a:rPr lang="en-US" altLang="en-US" sz="2400"/>
            </a:br>
            <a:endParaRPr lang="en-US" altLang="en-US" sz="1200"/>
          </a:p>
          <a:p>
            <a:pPr eaLnBrk="1" hangingPunct="1">
              <a:lnSpc>
                <a:spcPct val="90000"/>
              </a:lnSpc>
              <a:spcBef>
                <a:spcPct val="0"/>
              </a:spcBef>
            </a:pPr>
            <a:r>
              <a:rPr lang="en-US" altLang="en-US" sz="2400"/>
              <a:t>Support RNs, CCAs/PCWs and Oral Care Champion to carry out daily oral care</a:t>
            </a:r>
            <a:br>
              <a:rPr lang="en-US" altLang="en-US" sz="2400"/>
            </a:br>
            <a:endParaRPr lang="en-US" altLang="en-US" sz="1200"/>
          </a:p>
          <a:p>
            <a:pPr eaLnBrk="1" hangingPunct="1">
              <a:lnSpc>
                <a:spcPct val="90000"/>
              </a:lnSpc>
              <a:spcBef>
                <a:spcPct val="0"/>
              </a:spcBef>
            </a:pPr>
            <a:r>
              <a:rPr lang="en-US" altLang="en-US" sz="2400"/>
              <a:t>Act as an oral health champion for residents in their care*</a:t>
            </a:r>
          </a:p>
        </p:txBody>
      </p:sp>
      <p:sp>
        <p:nvSpPr>
          <p:cNvPr id="14" name="Rectangle 3">
            <a:extLst>
              <a:ext uri="{FF2B5EF4-FFF2-40B4-BE49-F238E27FC236}">
                <a16:creationId xmlns:a16="http://schemas.microsoft.com/office/drawing/2014/main" id="{EDBDEDFF-BA14-2349-926E-ED959C13C0CA}"/>
              </a:ext>
            </a:extLst>
          </p:cNvPr>
          <p:cNvSpPr txBox="1">
            <a:spLocks noChangeArrowheads="1"/>
          </p:cNvSpPr>
          <p:nvPr/>
        </p:nvSpPr>
        <p:spPr bwMode="auto">
          <a:xfrm>
            <a:off x="611188" y="1773238"/>
            <a:ext cx="7473950" cy="1285875"/>
          </a:xfrm>
          <a:prstGeom prst="rect">
            <a:avLst/>
          </a:prstGeom>
          <a:noFill/>
          <a:ln w="9525">
            <a:noFill/>
            <a:miter lim="800000"/>
            <a:headEnd/>
            <a:tailEnd/>
          </a:ln>
        </p:spPr>
        <p:txBody>
          <a:bodyPr/>
          <a:lstStyle/>
          <a:p>
            <a:pPr marL="342900" eaLnBrk="1" hangingPunct="1">
              <a:spcBef>
                <a:spcPct val="20000"/>
              </a:spcBef>
              <a:defRPr/>
            </a:pPr>
            <a:r>
              <a:rPr lang="en-US" sz="3600" b="1" dirty="0">
                <a:ea typeface="ＭＳ Ｐゴシック" pitchFamily="34" charset="-128"/>
              </a:rPr>
              <a:t>Licensed Practical Nurse (LPN)</a:t>
            </a:r>
            <a:br>
              <a:rPr lang="en-US" sz="3200" b="1" kern="0" dirty="0">
                <a:latin typeface="+mn-lt"/>
                <a:ea typeface="+mn-ea"/>
              </a:rPr>
            </a:br>
            <a:r>
              <a:rPr lang="en-US" sz="1400" b="1" kern="0" dirty="0">
                <a:latin typeface="+mn-lt"/>
                <a:ea typeface="+mn-ea"/>
              </a:rPr>
              <a:t> </a:t>
            </a:r>
            <a:endParaRPr lang="en-US" sz="1400" kern="0" dirty="0">
              <a:latin typeface="+mn-lt"/>
              <a:ea typeface="+mn-ea"/>
            </a:endParaRPr>
          </a:p>
        </p:txBody>
      </p:sp>
      <p:sp>
        <p:nvSpPr>
          <p:cNvPr id="15" name="Text Box 3">
            <a:extLst>
              <a:ext uri="{FF2B5EF4-FFF2-40B4-BE49-F238E27FC236}">
                <a16:creationId xmlns:a16="http://schemas.microsoft.com/office/drawing/2014/main" id="{7529D881-6190-DD48-86D3-3BBD09D091A7}"/>
              </a:ext>
            </a:extLst>
          </p:cNvPr>
          <p:cNvSpPr txBox="1">
            <a:spLocks noChangeArrowheads="1"/>
          </p:cNvSpPr>
          <p:nvPr/>
        </p:nvSpPr>
        <p:spPr bwMode="auto">
          <a:xfrm>
            <a:off x="838200" y="333375"/>
            <a:ext cx="7837488"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Roles and Responsibilities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FB5B9718-F3F7-B246-91FB-0DE918E38404}"/>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7826" name="Rounded Rectangle 20">
            <a:extLst>
              <a:ext uri="{FF2B5EF4-FFF2-40B4-BE49-F238E27FC236}">
                <a16:creationId xmlns:a16="http://schemas.microsoft.com/office/drawing/2014/main" id="{70F278D3-3C9C-1D40-889F-549127D2EDF6}"/>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7827" name="Rectangle 5">
            <a:extLst>
              <a:ext uri="{FF2B5EF4-FFF2-40B4-BE49-F238E27FC236}">
                <a16:creationId xmlns:a16="http://schemas.microsoft.com/office/drawing/2014/main" id="{01264AA7-F810-2141-987B-4909754A0541}"/>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7828" name="Rounded Rectangle 20">
            <a:extLst>
              <a:ext uri="{FF2B5EF4-FFF2-40B4-BE49-F238E27FC236}">
                <a16:creationId xmlns:a16="http://schemas.microsoft.com/office/drawing/2014/main" id="{24ADA4D4-5017-214D-BCAF-2F6801757221}"/>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7829" name="Rectangle 6">
            <a:extLst>
              <a:ext uri="{FF2B5EF4-FFF2-40B4-BE49-F238E27FC236}">
                <a16:creationId xmlns:a16="http://schemas.microsoft.com/office/drawing/2014/main" id="{C269A1AD-144E-D54B-91E5-1EDD28A00609}"/>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7830" name="Rectangle 6">
            <a:extLst>
              <a:ext uri="{FF2B5EF4-FFF2-40B4-BE49-F238E27FC236}">
                <a16:creationId xmlns:a16="http://schemas.microsoft.com/office/drawing/2014/main" id="{F3E75650-2AE1-8545-94BA-913E972C4ECD}"/>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7831" name="Rectangle 6">
            <a:extLst>
              <a:ext uri="{FF2B5EF4-FFF2-40B4-BE49-F238E27FC236}">
                <a16:creationId xmlns:a16="http://schemas.microsoft.com/office/drawing/2014/main" id="{C2E6BB70-32D5-2443-9667-D02E34D21BD1}"/>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7832" name="Rectangle 3">
            <a:extLst>
              <a:ext uri="{FF2B5EF4-FFF2-40B4-BE49-F238E27FC236}">
                <a16:creationId xmlns:a16="http://schemas.microsoft.com/office/drawing/2014/main" id="{9EF2A6D5-5D10-D541-9B97-2076A5ADB524}"/>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7833" name="Text Box 7">
            <a:extLst>
              <a:ext uri="{FF2B5EF4-FFF2-40B4-BE49-F238E27FC236}">
                <a16:creationId xmlns:a16="http://schemas.microsoft.com/office/drawing/2014/main" id="{84C65950-7604-5546-A973-B72EE3B3C227}"/>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77834" name="Rectangle 3">
            <a:extLst>
              <a:ext uri="{FF2B5EF4-FFF2-40B4-BE49-F238E27FC236}">
                <a16:creationId xmlns:a16="http://schemas.microsoft.com/office/drawing/2014/main" id="{7C33271A-5E03-A840-8224-6AA8493FCD4A}"/>
              </a:ext>
            </a:extLst>
          </p:cNvPr>
          <p:cNvSpPr txBox="1">
            <a:spLocks noChangeArrowheads="1"/>
          </p:cNvSpPr>
          <p:nvPr/>
        </p:nvSpPr>
        <p:spPr bwMode="auto">
          <a:xfrm>
            <a:off x="971550" y="2565400"/>
            <a:ext cx="7200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pPr>
            <a:r>
              <a:rPr lang="en-US" altLang="en-US" sz="2400"/>
              <a:t>Provide resident daily oral care as outlined in care plan</a:t>
            </a:r>
            <a:br>
              <a:rPr lang="en-US" altLang="en-US" sz="2400"/>
            </a:br>
            <a:endParaRPr lang="en-US" altLang="en-US" sz="2400"/>
          </a:p>
          <a:p>
            <a:pPr eaLnBrk="1" hangingPunct="1">
              <a:lnSpc>
                <a:spcPct val="90000"/>
              </a:lnSpc>
              <a:spcBef>
                <a:spcPct val="0"/>
              </a:spcBef>
            </a:pPr>
            <a:r>
              <a:rPr lang="en-US" altLang="en-US" sz="2400"/>
              <a:t>Check for abnormalities daily </a:t>
            </a:r>
            <a:br>
              <a:rPr lang="en-US" altLang="en-US" sz="2400"/>
            </a:br>
            <a:r>
              <a:rPr lang="en-US" altLang="en-US" sz="2400"/>
              <a:t>(LOOK, FEEL, TELL)</a:t>
            </a:r>
            <a:br>
              <a:rPr lang="en-US" altLang="en-US" sz="2400"/>
            </a:br>
            <a:endParaRPr lang="en-US" altLang="en-US" sz="2400"/>
          </a:p>
          <a:p>
            <a:pPr eaLnBrk="1" hangingPunct="1">
              <a:lnSpc>
                <a:spcPct val="90000"/>
              </a:lnSpc>
              <a:spcBef>
                <a:spcPct val="0"/>
              </a:spcBef>
            </a:pPr>
            <a:r>
              <a:rPr lang="en-US" altLang="en-US" sz="2400"/>
              <a:t>Report concerns to supervisor in a timely manner</a:t>
            </a:r>
          </a:p>
        </p:txBody>
      </p:sp>
      <p:sp>
        <p:nvSpPr>
          <p:cNvPr id="14" name="Rectangle 3">
            <a:extLst>
              <a:ext uri="{FF2B5EF4-FFF2-40B4-BE49-F238E27FC236}">
                <a16:creationId xmlns:a16="http://schemas.microsoft.com/office/drawing/2014/main" id="{7F9C0E94-6480-4E4F-89B5-555C6BF039FA}"/>
              </a:ext>
            </a:extLst>
          </p:cNvPr>
          <p:cNvSpPr txBox="1">
            <a:spLocks noChangeArrowheads="1"/>
          </p:cNvSpPr>
          <p:nvPr/>
        </p:nvSpPr>
        <p:spPr bwMode="auto">
          <a:xfrm>
            <a:off x="611188" y="1773238"/>
            <a:ext cx="7473950" cy="1285875"/>
          </a:xfrm>
          <a:prstGeom prst="rect">
            <a:avLst/>
          </a:prstGeom>
          <a:noFill/>
          <a:ln w="9525">
            <a:noFill/>
            <a:miter lim="800000"/>
            <a:headEnd/>
            <a:tailEnd/>
          </a:ln>
        </p:spPr>
        <p:txBody>
          <a:bodyPr/>
          <a:lstStyle/>
          <a:p>
            <a:pPr marL="342900" eaLnBrk="1" hangingPunct="1">
              <a:spcBef>
                <a:spcPct val="20000"/>
              </a:spcBef>
              <a:defRPr/>
            </a:pPr>
            <a:r>
              <a:rPr lang="en-US" sz="3600" b="1" dirty="0">
                <a:ea typeface="ＭＳ Ｐゴシック" pitchFamily="34" charset="-128"/>
              </a:rPr>
              <a:t>Care Providers (CCAs &amp; PCWs)</a:t>
            </a:r>
            <a:br>
              <a:rPr lang="en-US" sz="3200" b="1" kern="0" dirty="0">
                <a:latin typeface="+mn-lt"/>
                <a:ea typeface="+mn-ea"/>
              </a:rPr>
            </a:br>
            <a:r>
              <a:rPr lang="en-US" sz="1400" b="1" kern="0" dirty="0">
                <a:latin typeface="+mn-lt"/>
                <a:ea typeface="+mn-ea"/>
              </a:rPr>
              <a:t> </a:t>
            </a:r>
            <a:endParaRPr lang="en-US" sz="1400" kern="0" dirty="0">
              <a:latin typeface="+mn-lt"/>
              <a:ea typeface="+mn-ea"/>
            </a:endParaRPr>
          </a:p>
        </p:txBody>
      </p:sp>
      <p:sp>
        <p:nvSpPr>
          <p:cNvPr id="15" name="Text Box 3">
            <a:extLst>
              <a:ext uri="{FF2B5EF4-FFF2-40B4-BE49-F238E27FC236}">
                <a16:creationId xmlns:a16="http://schemas.microsoft.com/office/drawing/2014/main" id="{92025760-4015-9F4D-89F5-3BB7C6FFC68F}"/>
              </a:ext>
            </a:extLst>
          </p:cNvPr>
          <p:cNvSpPr txBox="1">
            <a:spLocks noChangeArrowheads="1"/>
          </p:cNvSpPr>
          <p:nvPr/>
        </p:nvSpPr>
        <p:spPr bwMode="auto">
          <a:xfrm>
            <a:off x="838200" y="333375"/>
            <a:ext cx="7837488"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Roles and Responsibilities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368A20B1-EDC3-5B41-B0ED-3340DF35498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9874" name="Rounded Rectangle 20">
            <a:extLst>
              <a:ext uri="{FF2B5EF4-FFF2-40B4-BE49-F238E27FC236}">
                <a16:creationId xmlns:a16="http://schemas.microsoft.com/office/drawing/2014/main" id="{E5528024-2050-8448-99D8-ABDE6D004F3E}"/>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9875" name="Rectangle 5">
            <a:extLst>
              <a:ext uri="{FF2B5EF4-FFF2-40B4-BE49-F238E27FC236}">
                <a16:creationId xmlns:a16="http://schemas.microsoft.com/office/drawing/2014/main" id="{1150E8B1-E518-CC42-B201-B9A9339C93BC}"/>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9876" name="Rounded Rectangle 20">
            <a:extLst>
              <a:ext uri="{FF2B5EF4-FFF2-40B4-BE49-F238E27FC236}">
                <a16:creationId xmlns:a16="http://schemas.microsoft.com/office/drawing/2014/main" id="{4787E0D2-DE14-5944-A210-6A7142B8CACD}"/>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9877" name="Rectangle 6">
            <a:extLst>
              <a:ext uri="{FF2B5EF4-FFF2-40B4-BE49-F238E27FC236}">
                <a16:creationId xmlns:a16="http://schemas.microsoft.com/office/drawing/2014/main" id="{8F2C4881-18DC-B041-9355-05039B021556}"/>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9878" name="Rectangle 6">
            <a:extLst>
              <a:ext uri="{FF2B5EF4-FFF2-40B4-BE49-F238E27FC236}">
                <a16:creationId xmlns:a16="http://schemas.microsoft.com/office/drawing/2014/main" id="{928133A6-8A66-4748-BB12-4E05A6E01FD7}"/>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9879" name="Rectangle 6">
            <a:extLst>
              <a:ext uri="{FF2B5EF4-FFF2-40B4-BE49-F238E27FC236}">
                <a16:creationId xmlns:a16="http://schemas.microsoft.com/office/drawing/2014/main" id="{C3A985AB-4629-6144-A0A4-B271F7189372}"/>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9880" name="Rectangle 3">
            <a:extLst>
              <a:ext uri="{FF2B5EF4-FFF2-40B4-BE49-F238E27FC236}">
                <a16:creationId xmlns:a16="http://schemas.microsoft.com/office/drawing/2014/main" id="{5D575D9D-8966-E64F-AF51-6ED7AE9BB485}"/>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9881" name="Text Box 7">
            <a:extLst>
              <a:ext uri="{FF2B5EF4-FFF2-40B4-BE49-F238E27FC236}">
                <a16:creationId xmlns:a16="http://schemas.microsoft.com/office/drawing/2014/main" id="{D0DDEA75-33B6-254B-8699-4D8B4F6DC388}"/>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79882" name="Rectangle 3">
            <a:extLst>
              <a:ext uri="{FF2B5EF4-FFF2-40B4-BE49-F238E27FC236}">
                <a16:creationId xmlns:a16="http://schemas.microsoft.com/office/drawing/2014/main" id="{F8A65550-FE5E-A249-80A2-ABD0F11CC23E}"/>
              </a:ext>
            </a:extLst>
          </p:cNvPr>
          <p:cNvSpPr txBox="1">
            <a:spLocks noChangeArrowheads="1"/>
          </p:cNvSpPr>
          <p:nvPr/>
        </p:nvSpPr>
        <p:spPr bwMode="auto">
          <a:xfrm>
            <a:off x="971550" y="2565400"/>
            <a:ext cx="7200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pPr>
            <a:r>
              <a:rPr lang="en-US" altLang="en-US" sz="2400"/>
              <a:t>Support the Guiding Principles as key to optimum oral care for residents</a:t>
            </a:r>
            <a:br>
              <a:rPr lang="en-US" altLang="en-US" sz="2400"/>
            </a:br>
            <a:endParaRPr lang="en-US" altLang="en-US" sz="1200"/>
          </a:p>
          <a:p>
            <a:pPr eaLnBrk="1" hangingPunct="1">
              <a:lnSpc>
                <a:spcPct val="90000"/>
              </a:lnSpc>
              <a:spcBef>
                <a:spcPct val="0"/>
              </a:spcBef>
            </a:pPr>
            <a:r>
              <a:rPr lang="en-US" altLang="en-US" sz="2400"/>
              <a:t>Support all staff in their roles &amp; responsibilities</a:t>
            </a:r>
            <a:br>
              <a:rPr lang="en-US" altLang="en-US" sz="2400"/>
            </a:br>
            <a:endParaRPr lang="en-US" altLang="en-US" sz="1200"/>
          </a:p>
          <a:p>
            <a:pPr eaLnBrk="1" hangingPunct="1">
              <a:lnSpc>
                <a:spcPct val="90000"/>
              </a:lnSpc>
              <a:spcBef>
                <a:spcPct val="0"/>
              </a:spcBef>
            </a:pPr>
            <a:r>
              <a:rPr lang="en-US" altLang="en-US" sz="2400"/>
              <a:t>Allot time for continuing education on oral care</a:t>
            </a:r>
            <a:br>
              <a:rPr lang="en-US" altLang="en-US" sz="2400"/>
            </a:br>
            <a:endParaRPr lang="en-US" altLang="en-US" sz="1200"/>
          </a:p>
          <a:p>
            <a:pPr eaLnBrk="1" hangingPunct="1">
              <a:lnSpc>
                <a:spcPct val="90000"/>
              </a:lnSpc>
              <a:spcBef>
                <a:spcPct val="0"/>
              </a:spcBef>
            </a:pPr>
            <a:r>
              <a:rPr lang="en-US" altLang="en-US" sz="2400"/>
              <a:t>Ensure appropriate oral care supplies are available</a:t>
            </a:r>
            <a:br>
              <a:rPr lang="en-US" altLang="en-US" sz="2400"/>
            </a:br>
            <a:endParaRPr lang="en-US" altLang="en-US" sz="1200"/>
          </a:p>
          <a:p>
            <a:pPr eaLnBrk="1" hangingPunct="1">
              <a:lnSpc>
                <a:spcPct val="90000"/>
              </a:lnSpc>
              <a:spcBef>
                <a:spcPct val="0"/>
              </a:spcBef>
            </a:pPr>
            <a:r>
              <a:rPr lang="en-US" altLang="en-US" sz="2400"/>
              <a:t>Monitor assessment and care planning</a:t>
            </a:r>
          </a:p>
          <a:p>
            <a:pPr eaLnBrk="1" hangingPunct="1">
              <a:lnSpc>
                <a:spcPct val="90000"/>
              </a:lnSpc>
              <a:spcBef>
                <a:spcPct val="0"/>
              </a:spcBef>
            </a:pPr>
            <a:endParaRPr lang="en-US" altLang="en-US" sz="2400"/>
          </a:p>
        </p:txBody>
      </p:sp>
      <p:sp>
        <p:nvSpPr>
          <p:cNvPr id="14" name="Rectangle 3">
            <a:extLst>
              <a:ext uri="{FF2B5EF4-FFF2-40B4-BE49-F238E27FC236}">
                <a16:creationId xmlns:a16="http://schemas.microsoft.com/office/drawing/2014/main" id="{5B7983AB-EE19-2E46-8113-2F079A57497D}"/>
              </a:ext>
            </a:extLst>
          </p:cNvPr>
          <p:cNvSpPr txBox="1">
            <a:spLocks noChangeArrowheads="1"/>
          </p:cNvSpPr>
          <p:nvPr/>
        </p:nvSpPr>
        <p:spPr bwMode="auto">
          <a:xfrm>
            <a:off x="611188" y="1773238"/>
            <a:ext cx="7473950" cy="1285875"/>
          </a:xfrm>
          <a:prstGeom prst="rect">
            <a:avLst/>
          </a:prstGeom>
          <a:noFill/>
          <a:ln w="9525">
            <a:noFill/>
            <a:miter lim="800000"/>
            <a:headEnd/>
            <a:tailEnd/>
          </a:ln>
        </p:spPr>
        <p:txBody>
          <a:bodyPr/>
          <a:lstStyle/>
          <a:p>
            <a:pPr marL="342900" eaLnBrk="1" hangingPunct="1">
              <a:spcBef>
                <a:spcPct val="20000"/>
              </a:spcBef>
              <a:defRPr/>
            </a:pPr>
            <a:r>
              <a:rPr lang="en-US" sz="3600" b="1" dirty="0">
                <a:ea typeface="ＭＳ Ｐゴシック" pitchFamily="34" charset="-128"/>
              </a:rPr>
              <a:t>Administrators*</a:t>
            </a:r>
            <a:br>
              <a:rPr lang="en-US" sz="3200" b="1" kern="0" dirty="0">
                <a:latin typeface="+mn-lt"/>
                <a:ea typeface="+mn-ea"/>
              </a:rPr>
            </a:br>
            <a:r>
              <a:rPr lang="en-US" sz="1400" b="1" kern="0" dirty="0">
                <a:latin typeface="+mn-lt"/>
                <a:ea typeface="+mn-ea"/>
              </a:rPr>
              <a:t> </a:t>
            </a:r>
            <a:endParaRPr lang="en-US" sz="1400" kern="0" dirty="0">
              <a:latin typeface="+mn-lt"/>
              <a:ea typeface="+mn-ea"/>
            </a:endParaRPr>
          </a:p>
        </p:txBody>
      </p:sp>
      <p:sp>
        <p:nvSpPr>
          <p:cNvPr id="15" name="Text Box 3">
            <a:extLst>
              <a:ext uri="{FF2B5EF4-FFF2-40B4-BE49-F238E27FC236}">
                <a16:creationId xmlns:a16="http://schemas.microsoft.com/office/drawing/2014/main" id="{8378E4D6-657D-E843-95DE-F8BD863FB226}"/>
              </a:ext>
            </a:extLst>
          </p:cNvPr>
          <p:cNvSpPr txBox="1">
            <a:spLocks noChangeArrowheads="1"/>
          </p:cNvSpPr>
          <p:nvPr/>
        </p:nvSpPr>
        <p:spPr bwMode="auto">
          <a:xfrm>
            <a:off x="838200" y="333375"/>
            <a:ext cx="7837488"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Roles and Responsibilities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2D1451E6-B825-F349-A88D-FE961316F289}"/>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1922" name="Rounded Rectangle 20">
            <a:extLst>
              <a:ext uri="{FF2B5EF4-FFF2-40B4-BE49-F238E27FC236}">
                <a16:creationId xmlns:a16="http://schemas.microsoft.com/office/drawing/2014/main" id="{E8509CE1-3B17-5046-83D1-4DFBD9F6A0D6}"/>
              </a:ext>
            </a:extLst>
          </p:cNvPr>
          <p:cNvSpPr>
            <a:spLocks noChangeArrowheads="1"/>
          </p:cNvSpPr>
          <p:nvPr/>
        </p:nvSpPr>
        <p:spPr bwMode="auto">
          <a:xfrm>
            <a:off x="304800" y="2743200"/>
            <a:ext cx="8839200" cy="3810000"/>
          </a:xfrm>
          <a:prstGeom prst="roundRect">
            <a:avLst>
              <a:gd name="adj" fmla="val 16667"/>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1923" name="Rectangle 5">
            <a:extLst>
              <a:ext uri="{FF2B5EF4-FFF2-40B4-BE49-F238E27FC236}">
                <a16:creationId xmlns:a16="http://schemas.microsoft.com/office/drawing/2014/main" id="{4FD25D94-9009-7341-9109-0DE6EF206DF9}"/>
              </a:ext>
            </a:extLst>
          </p:cNvPr>
          <p:cNvSpPr>
            <a:spLocks noChangeArrowheads="1"/>
          </p:cNvSpPr>
          <p:nvPr/>
        </p:nvSpPr>
        <p:spPr bwMode="auto">
          <a:xfrm>
            <a:off x="304800" y="1143000"/>
            <a:ext cx="8839200" cy="2209800"/>
          </a:xfrm>
          <a:prstGeom prst="rect">
            <a:avLst/>
          </a:prstGeom>
          <a:solidFill>
            <a:srgbClr val="F9E1E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1924" name="Rounded Rectangle 20">
            <a:extLst>
              <a:ext uri="{FF2B5EF4-FFF2-40B4-BE49-F238E27FC236}">
                <a16:creationId xmlns:a16="http://schemas.microsoft.com/office/drawing/2014/main" id="{E338EC0D-9BE3-F54F-9F74-255A207BCE10}"/>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1925" name="Rectangle 6">
            <a:extLst>
              <a:ext uri="{FF2B5EF4-FFF2-40B4-BE49-F238E27FC236}">
                <a16:creationId xmlns:a16="http://schemas.microsoft.com/office/drawing/2014/main" id="{6C483CD0-446D-EF41-872D-2FA7E726B7A2}"/>
              </a:ext>
            </a:extLst>
          </p:cNvPr>
          <p:cNvSpPr>
            <a:spLocks noChangeArrowheads="1"/>
          </p:cNvSpPr>
          <p:nvPr/>
        </p:nvSpPr>
        <p:spPr bwMode="auto">
          <a:xfrm>
            <a:off x="609600" y="1557338"/>
            <a:ext cx="8229600" cy="18716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1926" name="Rectangle 6">
            <a:extLst>
              <a:ext uri="{FF2B5EF4-FFF2-40B4-BE49-F238E27FC236}">
                <a16:creationId xmlns:a16="http://schemas.microsoft.com/office/drawing/2014/main" id="{13C6852A-F3D5-E640-A5AE-0A406F84FB10}"/>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1927" name="Rectangle 6">
            <a:extLst>
              <a:ext uri="{FF2B5EF4-FFF2-40B4-BE49-F238E27FC236}">
                <a16:creationId xmlns:a16="http://schemas.microsoft.com/office/drawing/2014/main" id="{DDBDD6DF-E8FF-694A-93DA-DB55B9BB67E0}"/>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1928" name="Rectangle 3">
            <a:extLst>
              <a:ext uri="{FF2B5EF4-FFF2-40B4-BE49-F238E27FC236}">
                <a16:creationId xmlns:a16="http://schemas.microsoft.com/office/drawing/2014/main" id="{9CA7DC6F-BBBE-F044-9FC7-8D24BFC1A99C}"/>
              </a:ext>
            </a:extLst>
          </p:cNvPr>
          <p:cNvSpPr>
            <a:spLocks noChangeArrowheads="1"/>
          </p:cNvSpPr>
          <p:nvPr/>
        </p:nvSpPr>
        <p:spPr bwMode="auto">
          <a:xfrm>
            <a:off x="304800" y="228600"/>
            <a:ext cx="8839200" cy="1112838"/>
          </a:xfrm>
          <a:prstGeom prst="rect">
            <a:avLst/>
          </a:prstGeom>
          <a:solidFill>
            <a:srgbClr val="EF45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1929" name="Text Box 7">
            <a:extLst>
              <a:ext uri="{FF2B5EF4-FFF2-40B4-BE49-F238E27FC236}">
                <a16:creationId xmlns:a16="http://schemas.microsoft.com/office/drawing/2014/main" id="{BA1C32EA-817A-B947-9CE8-DF3874267DB7}"/>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81930" name="Rectangle 3">
            <a:extLst>
              <a:ext uri="{FF2B5EF4-FFF2-40B4-BE49-F238E27FC236}">
                <a16:creationId xmlns:a16="http://schemas.microsoft.com/office/drawing/2014/main" id="{FC4F2E88-8C5E-8847-BF5B-BC96CC0B5CDC}"/>
              </a:ext>
            </a:extLst>
          </p:cNvPr>
          <p:cNvSpPr txBox="1">
            <a:spLocks noChangeArrowheads="1"/>
          </p:cNvSpPr>
          <p:nvPr/>
        </p:nvSpPr>
        <p:spPr bwMode="auto">
          <a:xfrm>
            <a:off x="971550" y="2565400"/>
            <a:ext cx="73453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30250" indent="-2730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0"/>
              </a:spcBef>
            </a:pPr>
            <a:r>
              <a:rPr lang="en-US" altLang="en-US" sz="2400"/>
              <a:t>Includes: environmental, food &amp; nutrition, recreation staff etc.</a:t>
            </a:r>
            <a:br>
              <a:rPr lang="en-US" altLang="en-US" sz="2400"/>
            </a:br>
            <a:endParaRPr lang="en-US" altLang="en-US" sz="2400"/>
          </a:p>
          <a:p>
            <a:pPr eaLnBrk="1" hangingPunct="1">
              <a:lnSpc>
                <a:spcPct val="90000"/>
              </a:lnSpc>
              <a:spcBef>
                <a:spcPct val="0"/>
              </a:spcBef>
            </a:pPr>
            <a:r>
              <a:rPr lang="en-US" altLang="en-US" sz="2400"/>
              <a:t>Report any concerns regarding resident oral health</a:t>
            </a:r>
            <a:br>
              <a:rPr lang="en-US" altLang="en-US" sz="2400"/>
            </a:br>
            <a:endParaRPr lang="en-US" altLang="en-US" sz="1000"/>
          </a:p>
          <a:p>
            <a:pPr lvl="1" eaLnBrk="1" hangingPunct="1">
              <a:lnSpc>
                <a:spcPct val="90000"/>
              </a:lnSpc>
              <a:spcBef>
                <a:spcPct val="0"/>
              </a:spcBef>
              <a:buFontTx/>
              <a:buNone/>
            </a:pPr>
            <a:r>
              <a:rPr lang="en-US" altLang="en-US" sz="2400"/>
              <a:t>- raised by residents</a:t>
            </a:r>
          </a:p>
          <a:p>
            <a:pPr lvl="1" eaLnBrk="1" hangingPunct="1">
              <a:lnSpc>
                <a:spcPct val="90000"/>
              </a:lnSpc>
              <a:spcBef>
                <a:spcPct val="0"/>
              </a:spcBef>
              <a:buFontTx/>
              <a:buNone/>
            </a:pPr>
            <a:r>
              <a:rPr lang="en-US" altLang="en-US" sz="2400"/>
              <a:t>- noticed during daily duties</a:t>
            </a:r>
          </a:p>
          <a:p>
            <a:pPr eaLnBrk="1" hangingPunct="1">
              <a:lnSpc>
                <a:spcPct val="90000"/>
              </a:lnSpc>
              <a:spcBef>
                <a:spcPct val="0"/>
              </a:spcBef>
            </a:pPr>
            <a:endParaRPr lang="en-US" altLang="en-US" sz="2400"/>
          </a:p>
        </p:txBody>
      </p:sp>
      <p:sp>
        <p:nvSpPr>
          <p:cNvPr id="14" name="Rectangle 3">
            <a:extLst>
              <a:ext uri="{FF2B5EF4-FFF2-40B4-BE49-F238E27FC236}">
                <a16:creationId xmlns:a16="http://schemas.microsoft.com/office/drawing/2014/main" id="{4E4ACE0A-8B0F-2B4F-B219-AE7A8C6203C1}"/>
              </a:ext>
            </a:extLst>
          </p:cNvPr>
          <p:cNvSpPr txBox="1">
            <a:spLocks noChangeArrowheads="1"/>
          </p:cNvSpPr>
          <p:nvPr/>
        </p:nvSpPr>
        <p:spPr bwMode="auto">
          <a:xfrm>
            <a:off x="611188" y="1773238"/>
            <a:ext cx="7848600" cy="1285875"/>
          </a:xfrm>
          <a:prstGeom prst="rect">
            <a:avLst/>
          </a:prstGeom>
          <a:noFill/>
          <a:ln w="9525">
            <a:noFill/>
            <a:miter lim="800000"/>
            <a:headEnd/>
            <a:tailEnd/>
          </a:ln>
        </p:spPr>
        <p:txBody>
          <a:bodyPr/>
          <a:lstStyle/>
          <a:p>
            <a:pPr marL="342900" eaLnBrk="1" hangingPunct="1">
              <a:spcBef>
                <a:spcPct val="20000"/>
              </a:spcBef>
              <a:defRPr/>
            </a:pPr>
            <a:r>
              <a:rPr lang="en-US" sz="3200" b="1" dirty="0">
                <a:ea typeface="ＭＳ Ｐゴシック" pitchFamily="34" charset="-128"/>
              </a:rPr>
              <a:t>Other Long-Term Care Staff Members</a:t>
            </a:r>
            <a:br>
              <a:rPr lang="en-US" sz="3200" b="1" kern="0" dirty="0">
                <a:latin typeface="+mn-lt"/>
                <a:ea typeface="+mn-ea"/>
              </a:rPr>
            </a:br>
            <a:r>
              <a:rPr lang="en-US" sz="1400" b="1" kern="0" dirty="0">
                <a:latin typeface="+mn-lt"/>
                <a:ea typeface="+mn-ea"/>
              </a:rPr>
              <a:t> </a:t>
            </a:r>
            <a:endParaRPr lang="en-US" sz="1400" kern="0" dirty="0">
              <a:latin typeface="+mn-lt"/>
              <a:ea typeface="+mn-ea"/>
            </a:endParaRPr>
          </a:p>
        </p:txBody>
      </p:sp>
      <p:sp>
        <p:nvSpPr>
          <p:cNvPr id="15" name="Text Box 3">
            <a:extLst>
              <a:ext uri="{FF2B5EF4-FFF2-40B4-BE49-F238E27FC236}">
                <a16:creationId xmlns:a16="http://schemas.microsoft.com/office/drawing/2014/main" id="{0D3D6867-D623-D049-9726-EA39A36FA51D}"/>
              </a:ext>
            </a:extLst>
          </p:cNvPr>
          <p:cNvSpPr txBox="1">
            <a:spLocks noChangeArrowheads="1"/>
          </p:cNvSpPr>
          <p:nvPr/>
        </p:nvSpPr>
        <p:spPr bwMode="auto">
          <a:xfrm>
            <a:off x="838200" y="333375"/>
            <a:ext cx="7837488"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Roles and Responsibilities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a:extLst>
              <a:ext uri="{FF2B5EF4-FFF2-40B4-BE49-F238E27FC236}">
                <a16:creationId xmlns:a16="http://schemas.microsoft.com/office/drawing/2014/main" id="{A68BF998-D58E-B94D-872A-5DDCB01F77AE}"/>
              </a:ext>
            </a:extLst>
          </p:cNvPr>
          <p:cNvSpPr>
            <a:spLocks noGrp="1" noChangeArrowheads="1"/>
          </p:cNvSpPr>
          <p:nvPr>
            <p:ph type="title"/>
          </p:nvPr>
        </p:nvSpPr>
        <p:spPr/>
        <p:txBody>
          <a:bodyPr/>
          <a:lstStyle/>
          <a:p>
            <a:endParaRPr lang="en-US" altLang="en-US"/>
          </a:p>
        </p:txBody>
      </p:sp>
      <p:sp>
        <p:nvSpPr>
          <p:cNvPr id="83970" name="Rectangle 2">
            <a:extLst>
              <a:ext uri="{FF2B5EF4-FFF2-40B4-BE49-F238E27FC236}">
                <a16:creationId xmlns:a16="http://schemas.microsoft.com/office/drawing/2014/main" id="{050E12A8-87BB-FC41-85E5-ECD3D88F681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3971" name="Rounded Rectangle 20">
            <a:extLst>
              <a:ext uri="{FF2B5EF4-FFF2-40B4-BE49-F238E27FC236}">
                <a16:creationId xmlns:a16="http://schemas.microsoft.com/office/drawing/2014/main" id="{02B83D8E-C061-6A4E-8DAA-94C45A232056}"/>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3972" name="Rectangle 6">
            <a:extLst>
              <a:ext uri="{FF2B5EF4-FFF2-40B4-BE49-F238E27FC236}">
                <a16:creationId xmlns:a16="http://schemas.microsoft.com/office/drawing/2014/main" id="{D4E7790D-F842-4745-9D78-D0C6C6B6B068}"/>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3973" name="Rectangle 6">
            <a:extLst>
              <a:ext uri="{FF2B5EF4-FFF2-40B4-BE49-F238E27FC236}">
                <a16:creationId xmlns:a16="http://schemas.microsoft.com/office/drawing/2014/main" id="{A7E43324-9DF7-5E4D-A0D0-E83C8DB9BD67}"/>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3974" name="Rectangle 6">
            <a:extLst>
              <a:ext uri="{FF2B5EF4-FFF2-40B4-BE49-F238E27FC236}">
                <a16:creationId xmlns:a16="http://schemas.microsoft.com/office/drawing/2014/main" id="{F9A4C316-C983-D24A-81B7-FCE8D8D5EEC3}"/>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Text Box 3">
            <a:extLst>
              <a:ext uri="{FF2B5EF4-FFF2-40B4-BE49-F238E27FC236}">
                <a16:creationId xmlns:a16="http://schemas.microsoft.com/office/drawing/2014/main" id="{AA2FA7E1-A75F-C044-9271-5A5BBCBA2D4D}"/>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Conclusions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83976" name="Rectangle 6">
            <a:extLst>
              <a:ext uri="{FF2B5EF4-FFF2-40B4-BE49-F238E27FC236}">
                <a16:creationId xmlns:a16="http://schemas.microsoft.com/office/drawing/2014/main" id="{56793137-CE1D-D946-9A01-65FB8CE8AA23}"/>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4826" name="Text Box 2">
            <a:extLst>
              <a:ext uri="{FF2B5EF4-FFF2-40B4-BE49-F238E27FC236}">
                <a16:creationId xmlns:a16="http://schemas.microsoft.com/office/drawing/2014/main" id="{63646797-4D4D-4B4D-8A4A-05214E27ED34}"/>
              </a:ext>
            </a:extLst>
          </p:cNvPr>
          <p:cNvSpPr txBox="1">
            <a:spLocks noChangeArrowheads="1"/>
          </p:cNvSpPr>
          <p:nvPr/>
        </p:nvSpPr>
        <p:spPr bwMode="auto">
          <a:xfrm>
            <a:off x="914400" y="1981200"/>
            <a:ext cx="7391400" cy="4114800"/>
          </a:xfrm>
          <a:prstGeom prst="rect">
            <a:avLst/>
          </a:prstGeom>
          <a:noFill/>
          <a:ln>
            <a:noFill/>
          </a:ln>
          <a:extLst/>
        </p:spPr>
        <p:txBody>
          <a:bodyPr/>
          <a:lstStyle>
            <a:lvl1pPr marL="342900" indent="-338138">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500"/>
              </a:spcBef>
              <a:buFontTx/>
              <a:buNone/>
            </a:pPr>
            <a:endParaRPr lang="en-US" altLang="en-US" sz="2400" b="1">
              <a:solidFill>
                <a:srgbClr val="000000"/>
              </a:solidFill>
              <a:cs typeface="Arial" panose="020B0604020202020204" pitchFamily="34" charset="0"/>
            </a:endParaRPr>
          </a:p>
          <a:p>
            <a:pPr eaLnBrk="1" hangingPunct="1">
              <a:lnSpc>
                <a:spcPct val="90000"/>
              </a:lnSpc>
              <a:spcBef>
                <a:spcPts val="600"/>
              </a:spcBef>
            </a:pPr>
            <a:r>
              <a:rPr lang="en-US" altLang="en-US" sz="2400">
                <a:cs typeface="Arial" panose="020B0604020202020204" pitchFamily="34" charset="0"/>
              </a:rPr>
              <a:t>Brushing Up materials are available on the </a:t>
            </a:r>
            <a:br>
              <a:rPr lang="en-US" altLang="en-US" sz="2400">
                <a:cs typeface="Arial" panose="020B0604020202020204" pitchFamily="34" charset="0"/>
              </a:rPr>
            </a:br>
            <a:r>
              <a:rPr lang="en-US" altLang="en-US" sz="2400">
                <a:cs typeface="Arial" panose="020B0604020202020204" pitchFamily="34" charset="0"/>
              </a:rPr>
              <a:t>project website: </a:t>
            </a:r>
            <a:br>
              <a:rPr lang="en-US" altLang="en-US" sz="2400">
                <a:cs typeface="Arial" panose="020B0604020202020204" pitchFamily="34" charset="0"/>
              </a:rPr>
            </a:br>
            <a:r>
              <a:rPr lang="en-US" altLang="en-US" sz="1200">
                <a:cs typeface="Arial" panose="020B0604020202020204" pitchFamily="34" charset="0"/>
              </a:rPr>
              <a:t> </a:t>
            </a:r>
            <a:br>
              <a:rPr lang="en-US" altLang="en-US" sz="2400">
                <a:cs typeface="Arial" panose="020B0604020202020204" pitchFamily="34" charset="0"/>
              </a:rPr>
            </a:br>
            <a:r>
              <a:rPr lang="en-US" altLang="en-US" sz="2400" b="1">
                <a:latin typeface="Helvetica" pitchFamily="2" charset="0"/>
                <a:cs typeface="Arial" panose="020B0604020202020204" pitchFamily="34" charset="0"/>
              </a:rPr>
              <a:t>   </a:t>
            </a:r>
            <a:r>
              <a:rPr lang="en-US" altLang="en-US" sz="2400" b="1">
                <a:solidFill>
                  <a:srgbClr val="002060"/>
                </a:solidFill>
                <a:latin typeface="Helvetica" pitchFamily="2" charset="0"/>
                <a:cs typeface="Arial" panose="020B0604020202020204" pitchFamily="34" charset="0"/>
              </a:rPr>
              <a:t>http://www.ahprc.dal.ca/projects/oral-care/ </a:t>
            </a:r>
            <a:br>
              <a:rPr lang="en-US" altLang="en-US" sz="2400">
                <a:solidFill>
                  <a:srgbClr val="000000"/>
                </a:solidFill>
                <a:cs typeface="Arial" panose="020B0604020202020204" pitchFamily="34" charset="0"/>
              </a:rPr>
            </a:br>
            <a:endParaRPr lang="en-US" altLang="en-US" sz="2000">
              <a:solidFill>
                <a:srgbClr val="000000"/>
              </a:solidFill>
              <a:cs typeface="Arial" panose="020B0604020202020204" pitchFamily="34" charset="0"/>
            </a:endParaRPr>
          </a:p>
          <a:p>
            <a:pPr eaLnBrk="1" hangingPunct="1">
              <a:lnSpc>
                <a:spcPct val="90000"/>
              </a:lnSpc>
              <a:spcBef>
                <a:spcPts val="600"/>
              </a:spcBef>
            </a:pPr>
            <a:r>
              <a:rPr lang="en-US" altLang="en-US" sz="2400">
                <a:solidFill>
                  <a:srgbClr val="000000"/>
                </a:solidFill>
                <a:cs typeface="Arial" panose="020B0604020202020204" pitchFamily="34" charset="0"/>
              </a:rPr>
              <a:t>Go big OR start small</a:t>
            </a:r>
          </a:p>
          <a:p>
            <a:pPr eaLnBrk="1" hangingPunct="1">
              <a:lnSpc>
                <a:spcPct val="90000"/>
              </a:lnSpc>
              <a:spcBef>
                <a:spcPts val="600"/>
              </a:spcBef>
            </a:pPr>
            <a:endParaRPr lang="en-US" altLang="en-US" sz="2400">
              <a:solidFill>
                <a:srgbClr val="000000"/>
              </a:solidFill>
              <a:cs typeface="Arial" panose="020B0604020202020204" pitchFamily="34" charset="0"/>
            </a:endParaRPr>
          </a:p>
          <a:p>
            <a:pPr eaLnBrk="1" hangingPunct="1">
              <a:lnSpc>
                <a:spcPct val="90000"/>
              </a:lnSpc>
              <a:spcBef>
                <a:spcPts val="600"/>
              </a:spcBef>
            </a:pPr>
            <a:r>
              <a:rPr lang="en-US" altLang="en-US" sz="2400">
                <a:cs typeface="Arial" panose="020B0604020202020204" pitchFamily="34" charset="0"/>
              </a:rPr>
              <a:t>Uptake of an oral care program will be unique to each long term care facility</a:t>
            </a:r>
            <a:br>
              <a:rPr lang="en-US" altLang="en-US" sz="2400">
                <a:solidFill>
                  <a:srgbClr val="000000"/>
                </a:solidFill>
                <a:cs typeface="Arial" panose="020B0604020202020204" pitchFamily="34" charset="0"/>
              </a:rPr>
            </a:br>
            <a:endParaRPr lang="en-US" altLang="en-US" sz="2000">
              <a:solidFill>
                <a:srgbClr val="000000"/>
              </a:solidFill>
              <a:cs typeface="Arial" panose="020B0604020202020204" pitchFamily="34" charset="0"/>
            </a:endParaRPr>
          </a:p>
          <a:p>
            <a:pPr eaLnBrk="1" hangingPunct="1">
              <a:lnSpc>
                <a:spcPct val="90000"/>
              </a:lnSpc>
              <a:spcBef>
                <a:spcPts val="600"/>
              </a:spcBef>
              <a:buFontTx/>
              <a:buNone/>
            </a:pPr>
            <a:endParaRPr lang="en-US" altLang="en-US" sz="2400">
              <a:solidFill>
                <a:srgbClr val="000000"/>
              </a:solidFill>
              <a:cs typeface="Arial" panose="020B0604020202020204" pitchFamily="34" charset="0"/>
            </a:endParaRPr>
          </a:p>
        </p:txBody>
      </p:sp>
      <p:sp>
        <p:nvSpPr>
          <p:cNvPr id="83978" name="Text Box 3">
            <a:extLst>
              <a:ext uri="{FF2B5EF4-FFF2-40B4-BE49-F238E27FC236}">
                <a16:creationId xmlns:a16="http://schemas.microsoft.com/office/drawing/2014/main" id="{3385DD94-7216-F74B-BEB8-D79DCA7F0B44}"/>
              </a:ext>
            </a:extLst>
          </p:cNvPr>
          <p:cNvSpPr txBox="1">
            <a:spLocks noChangeArrowheads="1"/>
          </p:cNvSpPr>
          <p:nvPr/>
        </p:nvSpPr>
        <p:spPr bwMode="auto">
          <a:xfrm>
            <a:off x="914400" y="1447800"/>
            <a:ext cx="723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3600" b="1">
                <a:solidFill>
                  <a:srgbClr val="000000"/>
                </a:solidFill>
                <a:cs typeface="Arial" panose="020B0604020202020204" pitchFamily="34" charset="0"/>
              </a:rPr>
              <a:t>Take Home Messages</a:t>
            </a:r>
          </a:p>
        </p:txBody>
      </p:sp>
      <p:sp>
        <p:nvSpPr>
          <p:cNvPr id="83979" name="Text Box 7">
            <a:extLst>
              <a:ext uri="{FF2B5EF4-FFF2-40B4-BE49-F238E27FC236}">
                <a16:creationId xmlns:a16="http://schemas.microsoft.com/office/drawing/2014/main" id="{CFD04B8A-F74B-704C-A04A-F1A15C37B771}"/>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EBA7045D-4370-524D-823C-305C2B71E5D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18" name="Rounded Rectangle 20">
            <a:extLst>
              <a:ext uri="{FF2B5EF4-FFF2-40B4-BE49-F238E27FC236}">
                <a16:creationId xmlns:a16="http://schemas.microsoft.com/office/drawing/2014/main" id="{1A81FA2B-9693-6547-9ECF-165E93314832}"/>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19" name="Rectangle 6">
            <a:extLst>
              <a:ext uri="{FF2B5EF4-FFF2-40B4-BE49-F238E27FC236}">
                <a16:creationId xmlns:a16="http://schemas.microsoft.com/office/drawing/2014/main" id="{C0C9DD09-6DCB-E946-925A-8CDFD1BC60E4}"/>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20" name="Rectangle 6">
            <a:extLst>
              <a:ext uri="{FF2B5EF4-FFF2-40B4-BE49-F238E27FC236}">
                <a16:creationId xmlns:a16="http://schemas.microsoft.com/office/drawing/2014/main" id="{0FD2BFEC-4EC1-5044-B335-37FF8E87B6E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21" name="Rectangle 6">
            <a:extLst>
              <a:ext uri="{FF2B5EF4-FFF2-40B4-BE49-F238E27FC236}">
                <a16:creationId xmlns:a16="http://schemas.microsoft.com/office/drawing/2014/main" id="{E4AEBBDD-8E9C-6542-A82A-F2CA18AF63E0}"/>
              </a:ext>
            </a:extLst>
          </p:cNvPr>
          <p:cNvSpPr>
            <a:spLocks noChangeArrowheads="1"/>
          </p:cNvSpPr>
          <p:nvPr/>
        </p:nvSpPr>
        <p:spPr bwMode="auto">
          <a:xfrm>
            <a:off x="304800" y="228600"/>
            <a:ext cx="8839200" cy="3124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22" name="Rectangle 6">
            <a:extLst>
              <a:ext uri="{FF2B5EF4-FFF2-40B4-BE49-F238E27FC236}">
                <a16:creationId xmlns:a16="http://schemas.microsoft.com/office/drawing/2014/main" id="{F230D660-8E1C-5D41-83D0-7C00D0F7BCBF}"/>
              </a:ext>
            </a:extLst>
          </p:cNvPr>
          <p:cNvSpPr>
            <a:spLocks noChangeArrowheads="1"/>
          </p:cNvSpPr>
          <p:nvPr/>
        </p:nvSpPr>
        <p:spPr bwMode="auto">
          <a:xfrm>
            <a:off x="304800" y="1828800"/>
            <a:ext cx="8839200" cy="25146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23" name="Text Box 1">
            <a:extLst>
              <a:ext uri="{FF2B5EF4-FFF2-40B4-BE49-F238E27FC236}">
                <a16:creationId xmlns:a16="http://schemas.microsoft.com/office/drawing/2014/main" id="{FD11C10D-E1CF-CD4B-AC26-938C84CCE7B5}"/>
              </a:ext>
            </a:extLst>
          </p:cNvPr>
          <p:cNvSpPr txBox="1">
            <a:spLocks noChangeArrowheads="1"/>
          </p:cNvSpPr>
          <p:nvPr/>
        </p:nvSpPr>
        <p:spPr bwMode="auto">
          <a:xfrm>
            <a:off x="685800" y="2438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6000" b="1"/>
              <a:t>QUESTIONS?</a:t>
            </a:r>
          </a:p>
        </p:txBody>
      </p:sp>
      <p:sp>
        <p:nvSpPr>
          <p:cNvPr id="86024" name="Text Box 2">
            <a:extLst>
              <a:ext uri="{FF2B5EF4-FFF2-40B4-BE49-F238E27FC236}">
                <a16:creationId xmlns:a16="http://schemas.microsoft.com/office/drawing/2014/main" id="{362221E7-BD9A-0C42-BAFD-CD1B3F700A2A}"/>
              </a:ext>
            </a:extLst>
          </p:cNvPr>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25" name="Rectangle 6">
            <a:extLst>
              <a:ext uri="{FF2B5EF4-FFF2-40B4-BE49-F238E27FC236}">
                <a16:creationId xmlns:a16="http://schemas.microsoft.com/office/drawing/2014/main" id="{7AC79046-57EA-1A46-B0B8-B1B88F63D747}"/>
              </a:ext>
            </a:extLst>
          </p:cNvPr>
          <p:cNvSpPr>
            <a:spLocks noChangeArrowheads="1"/>
          </p:cNvSpPr>
          <p:nvPr/>
        </p:nvSpPr>
        <p:spPr bwMode="auto">
          <a:xfrm>
            <a:off x="304800" y="1752600"/>
            <a:ext cx="8839200" cy="228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26" name="Rectangle 6">
            <a:extLst>
              <a:ext uri="{FF2B5EF4-FFF2-40B4-BE49-F238E27FC236}">
                <a16:creationId xmlns:a16="http://schemas.microsoft.com/office/drawing/2014/main" id="{EA80E091-DBDA-AD48-9534-190278534827}"/>
              </a:ext>
            </a:extLst>
          </p:cNvPr>
          <p:cNvSpPr>
            <a:spLocks noChangeArrowheads="1"/>
          </p:cNvSpPr>
          <p:nvPr/>
        </p:nvSpPr>
        <p:spPr bwMode="auto">
          <a:xfrm>
            <a:off x="304800" y="4191000"/>
            <a:ext cx="8839200" cy="228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6027" name="Text Box 7">
            <a:extLst>
              <a:ext uri="{FF2B5EF4-FFF2-40B4-BE49-F238E27FC236}">
                <a16:creationId xmlns:a16="http://schemas.microsoft.com/office/drawing/2014/main" id="{3935D626-24BD-8649-83F3-249A00A64D7C}"/>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rPr>
              <a:t>Session 4a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3353A194-BD61-104E-A49F-21E2EFA10D62}"/>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8066" name="Rounded Rectangle 20">
            <a:extLst>
              <a:ext uri="{FF2B5EF4-FFF2-40B4-BE49-F238E27FC236}">
                <a16:creationId xmlns:a16="http://schemas.microsoft.com/office/drawing/2014/main" id="{AF50D32C-DE73-6249-865D-74F846CD69C3}"/>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8067" name="Rectangle 6">
            <a:extLst>
              <a:ext uri="{FF2B5EF4-FFF2-40B4-BE49-F238E27FC236}">
                <a16:creationId xmlns:a16="http://schemas.microsoft.com/office/drawing/2014/main" id="{50ECD4DB-D55F-4B45-A914-6D8556CB8C50}"/>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8068" name="Rectangle 6">
            <a:extLst>
              <a:ext uri="{FF2B5EF4-FFF2-40B4-BE49-F238E27FC236}">
                <a16:creationId xmlns:a16="http://schemas.microsoft.com/office/drawing/2014/main" id="{90689F25-FD8D-B74F-B375-23255F88313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8069" name="Rectangle 6">
            <a:extLst>
              <a:ext uri="{FF2B5EF4-FFF2-40B4-BE49-F238E27FC236}">
                <a16:creationId xmlns:a16="http://schemas.microsoft.com/office/drawing/2014/main" id="{1CB9CAF1-0D68-D94F-AC46-CA4DB5A01B4A}"/>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Text Box 3">
            <a:extLst>
              <a:ext uri="{FF2B5EF4-FFF2-40B4-BE49-F238E27FC236}">
                <a16:creationId xmlns:a16="http://schemas.microsoft.com/office/drawing/2014/main" id="{669C3A9E-2C8B-BB41-88CC-599CC8C28E57}"/>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Learning Objectives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88071" name="Rectangle 6">
            <a:extLst>
              <a:ext uri="{FF2B5EF4-FFF2-40B4-BE49-F238E27FC236}">
                <a16:creationId xmlns:a16="http://schemas.microsoft.com/office/drawing/2014/main" id="{540664F6-66E0-124F-AB84-F070007BC4DD}"/>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88072" name="Text Box 2">
            <a:extLst>
              <a:ext uri="{FF2B5EF4-FFF2-40B4-BE49-F238E27FC236}">
                <a16:creationId xmlns:a16="http://schemas.microsoft.com/office/drawing/2014/main" id="{59BFC046-1D26-5644-9B51-DED1D9D84710}"/>
              </a:ext>
            </a:extLst>
          </p:cNvPr>
          <p:cNvSpPr txBox="1">
            <a:spLocks noChangeArrowheads="1"/>
          </p:cNvSpPr>
          <p:nvPr/>
        </p:nvSpPr>
        <p:spPr bwMode="auto">
          <a:xfrm>
            <a:off x="762000" y="1600200"/>
            <a:ext cx="800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38138">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Arial" panose="020B0604020202020204" pitchFamily="34" charset="0"/>
                <a:ea typeface="MS PGothic" panose="020B0600070205080204" pitchFamily="34" charset="-128"/>
              </a:defRPr>
            </a:lvl1pPr>
            <a:lvl2pPr marL="73025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ts val="600"/>
              </a:spcBef>
              <a:buFontTx/>
              <a:buNone/>
            </a:pPr>
            <a:r>
              <a:rPr lang="en-US" altLang="en-US" b="1">
                <a:solidFill>
                  <a:srgbClr val="000000"/>
                </a:solidFill>
                <a:cs typeface="Arial" panose="020B0604020202020204" pitchFamily="34" charset="0"/>
              </a:rPr>
              <a:t>Did we meet the learning objectives?</a:t>
            </a:r>
          </a:p>
          <a:p>
            <a:pPr eaLnBrk="1" hangingPunct="1">
              <a:spcBef>
                <a:spcPts val="600"/>
              </a:spcBef>
              <a:buFontTx/>
              <a:buNone/>
            </a:pPr>
            <a:endParaRPr lang="en-US" altLang="en-US" sz="800" b="1">
              <a:solidFill>
                <a:srgbClr val="000000"/>
              </a:solidFill>
              <a:cs typeface="Arial" panose="020B0604020202020204" pitchFamily="34" charset="0"/>
            </a:endParaRPr>
          </a:p>
          <a:p>
            <a:pPr eaLnBrk="1" hangingPunct="1">
              <a:spcBef>
                <a:spcPct val="0"/>
              </a:spcBef>
              <a:buFontTx/>
              <a:buNone/>
            </a:pPr>
            <a:r>
              <a:rPr lang="en-US" altLang="en-US" sz="2700" b="1">
                <a:solidFill>
                  <a:srgbClr val="1E2A5E"/>
                </a:solidFill>
                <a:cs typeface="Arial" panose="020B0604020202020204" pitchFamily="34" charset="0"/>
              </a:rPr>
              <a:t>This session will develop knowledge, understanding and appreciation of:</a:t>
            </a:r>
            <a:br>
              <a:rPr lang="en-US" altLang="en-US" sz="2800" b="1">
                <a:solidFill>
                  <a:srgbClr val="1E2A5E"/>
                </a:solidFill>
                <a:cs typeface="Arial" panose="020B0604020202020204" pitchFamily="34" charset="0"/>
              </a:rPr>
            </a:br>
            <a:endParaRPr lang="en-US" altLang="en-US" sz="1800" b="1">
              <a:solidFill>
                <a:srgbClr val="000000"/>
              </a:solidFill>
              <a:cs typeface="Arial" panose="020B0604020202020204" pitchFamily="34" charset="0"/>
            </a:endParaRPr>
          </a:p>
          <a:p>
            <a:pPr lvl="1" eaLnBrk="1" hangingPunct="1">
              <a:spcBef>
                <a:spcPct val="0"/>
              </a:spcBef>
              <a:buFont typeface="Arial" panose="020B0604020202020204" pitchFamily="34" charset="0"/>
              <a:buChar char="•"/>
            </a:pPr>
            <a:r>
              <a:rPr lang="en-US" altLang="en-US" sz="2400"/>
              <a:t>  Elements of the</a:t>
            </a:r>
            <a:r>
              <a:rPr lang="ja-JP" altLang="en-US" sz="2400"/>
              <a:t>‘</a:t>
            </a:r>
            <a:r>
              <a:rPr lang="en-US" altLang="ja-JP" sz="2400" b="1">
                <a:solidFill>
                  <a:srgbClr val="4568AA"/>
                </a:solidFill>
              </a:rPr>
              <a:t>Brushing Up on Mouth Care</a:t>
            </a:r>
            <a:r>
              <a:rPr lang="ja-JP" altLang="en-US" sz="2400"/>
              <a:t>’</a:t>
            </a:r>
            <a:r>
              <a:rPr lang="en-US" altLang="ja-JP" sz="2400"/>
              <a:t> </a:t>
            </a:r>
            <a:br>
              <a:rPr lang="en-US" altLang="ja-JP" sz="2400"/>
            </a:br>
            <a:r>
              <a:rPr lang="en-US" altLang="ja-JP" sz="2400"/>
              <a:t>   program</a:t>
            </a:r>
            <a:br>
              <a:rPr lang="en-US" altLang="ja-JP" sz="2400"/>
            </a:br>
            <a:endParaRPr lang="en-US" altLang="ja-JP" sz="1800"/>
          </a:p>
          <a:p>
            <a:pPr lvl="1" eaLnBrk="1" hangingPunct="1">
              <a:spcBef>
                <a:spcPct val="0"/>
              </a:spcBef>
              <a:buFont typeface="Arial" panose="020B0604020202020204" pitchFamily="34" charset="0"/>
              <a:buChar char="•"/>
            </a:pPr>
            <a:r>
              <a:rPr lang="en-US" altLang="en-US" sz="2400"/>
              <a:t>  Guiding principles to assist with the </a:t>
            </a:r>
            <a:br>
              <a:rPr lang="en-US" altLang="en-US" sz="2400"/>
            </a:br>
            <a:r>
              <a:rPr lang="en-US" altLang="en-US" sz="2400"/>
              <a:t>   implementation of an oral care program</a:t>
            </a:r>
            <a:br>
              <a:rPr lang="en-US" altLang="en-US" sz="2400"/>
            </a:br>
            <a:endParaRPr lang="en-US" altLang="en-US" sz="1800"/>
          </a:p>
          <a:p>
            <a:pPr lvl="1" eaLnBrk="1" hangingPunct="1">
              <a:spcBef>
                <a:spcPct val="0"/>
              </a:spcBef>
              <a:buFont typeface="Arial" panose="020B0604020202020204" pitchFamily="34" charset="0"/>
              <a:buChar char="•"/>
            </a:pPr>
            <a:r>
              <a:rPr lang="en-US" altLang="en-US" sz="2400"/>
              <a:t>  Roles and responsibilities</a:t>
            </a:r>
          </a:p>
        </p:txBody>
      </p:sp>
      <p:sp>
        <p:nvSpPr>
          <p:cNvPr id="88073" name="Text Box 7">
            <a:extLst>
              <a:ext uri="{FF2B5EF4-FFF2-40B4-BE49-F238E27FC236}">
                <a16:creationId xmlns:a16="http://schemas.microsoft.com/office/drawing/2014/main" id="{68DBB637-06A9-9A44-968B-44E7FFE40DD3}"/>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3" descr="guide-infographic.jpg">
            <a:extLst>
              <a:ext uri="{FF2B5EF4-FFF2-40B4-BE49-F238E27FC236}">
                <a16:creationId xmlns:a16="http://schemas.microsoft.com/office/drawing/2014/main" id="{4FCC35D4-820E-DA41-A3E4-93E2BFA296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00025"/>
            <a:ext cx="86741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8C500C72-8F3B-454D-86F2-E9A83FCA585F}"/>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2162" name="Rounded Rectangle 20">
            <a:extLst>
              <a:ext uri="{FF2B5EF4-FFF2-40B4-BE49-F238E27FC236}">
                <a16:creationId xmlns:a16="http://schemas.microsoft.com/office/drawing/2014/main" id="{648DD232-F83F-914B-9C1E-49FE9C39C45D}"/>
              </a:ext>
            </a:extLst>
          </p:cNvPr>
          <p:cNvSpPr>
            <a:spLocks noChangeArrowheads="1"/>
          </p:cNvSpPr>
          <p:nvPr/>
        </p:nvSpPr>
        <p:spPr bwMode="auto">
          <a:xfrm>
            <a:off x="304800" y="24384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2163" name="Rectangle 6">
            <a:extLst>
              <a:ext uri="{FF2B5EF4-FFF2-40B4-BE49-F238E27FC236}">
                <a16:creationId xmlns:a16="http://schemas.microsoft.com/office/drawing/2014/main" id="{086CBD0A-1B90-AD46-9DC6-0A3E571A4113}"/>
              </a:ext>
            </a:extLst>
          </p:cNvPr>
          <p:cNvSpPr>
            <a:spLocks noChangeArrowheads="1"/>
          </p:cNvSpPr>
          <p:nvPr/>
        </p:nvSpPr>
        <p:spPr bwMode="auto">
          <a:xfrm>
            <a:off x="4495800" y="20574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2164" name="Rectangle 6">
            <a:extLst>
              <a:ext uri="{FF2B5EF4-FFF2-40B4-BE49-F238E27FC236}">
                <a16:creationId xmlns:a16="http://schemas.microsoft.com/office/drawing/2014/main" id="{38A69E58-74A6-BC4E-B7C2-73FC69ECB036}"/>
              </a:ext>
            </a:extLst>
          </p:cNvPr>
          <p:cNvSpPr>
            <a:spLocks noChangeArrowheads="1"/>
          </p:cNvSpPr>
          <p:nvPr/>
        </p:nvSpPr>
        <p:spPr bwMode="auto">
          <a:xfrm>
            <a:off x="304800" y="1219200"/>
            <a:ext cx="8839200" cy="1828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2165" name="Rectangle 6">
            <a:extLst>
              <a:ext uri="{FF2B5EF4-FFF2-40B4-BE49-F238E27FC236}">
                <a16:creationId xmlns:a16="http://schemas.microsoft.com/office/drawing/2014/main" id="{B74AD26C-302E-1F4F-9BF2-0BACDDF89DB8}"/>
              </a:ext>
            </a:extLst>
          </p:cNvPr>
          <p:cNvSpPr>
            <a:spLocks noChangeArrowheads="1"/>
          </p:cNvSpPr>
          <p:nvPr/>
        </p:nvSpPr>
        <p:spPr bwMode="auto">
          <a:xfrm>
            <a:off x="304800" y="457200"/>
            <a:ext cx="8839200" cy="15240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2166" name="Rectangle 6">
            <a:extLst>
              <a:ext uri="{FF2B5EF4-FFF2-40B4-BE49-F238E27FC236}">
                <a16:creationId xmlns:a16="http://schemas.microsoft.com/office/drawing/2014/main" id="{F26016E9-E62A-614E-8F50-E99BF781FC37}"/>
              </a:ext>
            </a:extLst>
          </p:cNvPr>
          <p:cNvSpPr>
            <a:spLocks noChangeArrowheads="1"/>
          </p:cNvSpPr>
          <p:nvPr/>
        </p:nvSpPr>
        <p:spPr bwMode="auto">
          <a:xfrm>
            <a:off x="304800" y="1981200"/>
            <a:ext cx="8839200" cy="304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2167" name="Rectangle 6">
            <a:extLst>
              <a:ext uri="{FF2B5EF4-FFF2-40B4-BE49-F238E27FC236}">
                <a16:creationId xmlns:a16="http://schemas.microsoft.com/office/drawing/2014/main" id="{770A6383-D59A-994A-A155-F5C766D2FA12}"/>
              </a:ext>
            </a:extLst>
          </p:cNvPr>
          <p:cNvSpPr>
            <a:spLocks noChangeArrowheads="1"/>
          </p:cNvSpPr>
          <p:nvPr/>
        </p:nvSpPr>
        <p:spPr bwMode="auto">
          <a:xfrm>
            <a:off x="304800" y="609600"/>
            <a:ext cx="8839200" cy="1371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2" name="Text Box 4">
            <a:extLst>
              <a:ext uri="{FF2B5EF4-FFF2-40B4-BE49-F238E27FC236}">
                <a16:creationId xmlns:a16="http://schemas.microsoft.com/office/drawing/2014/main" id="{E05954BF-37FA-AE4B-9A76-2F0F6E724C11}"/>
              </a:ext>
            </a:extLst>
          </p:cNvPr>
          <p:cNvSpPr txBox="1">
            <a:spLocks noChangeArrowheads="1"/>
          </p:cNvSpPr>
          <p:nvPr/>
        </p:nvSpPr>
        <p:spPr bwMode="auto">
          <a:xfrm>
            <a:off x="685800" y="228600"/>
            <a:ext cx="3794125" cy="1295400"/>
          </a:xfrm>
          <a:prstGeom prst="rect">
            <a:avLst/>
          </a:prstGeom>
          <a:noFill/>
          <a:ln w="9525">
            <a:noFill/>
            <a:round/>
            <a:headEnd/>
            <a:tailEnd/>
          </a:ln>
        </p:spPr>
        <p:txBody>
          <a:bodyPr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MS PGothic" pitchFamily="34" charset="-128"/>
              </a:defRPr>
            </a:lvl9pPr>
          </a:lstStyle>
          <a:p>
            <a:pPr eaLnBrk="1" hangingPunct="1">
              <a:defRPr/>
            </a:pPr>
            <a:br>
              <a:rPr lang="en-US" sz="2000" b="1" dirty="0">
                <a:solidFill>
                  <a:srgbClr val="FFFFFF"/>
                </a:solidFill>
                <a:latin typeface="Verdana" pitchFamily="34" charset="0"/>
              </a:rPr>
            </a:br>
            <a:r>
              <a:rPr lang="en-US" sz="2000" b="1" dirty="0">
                <a:solidFill>
                  <a:srgbClr val="FFFFFF"/>
                </a:solidFill>
                <a:latin typeface="Verdana" pitchFamily="34" charset="0"/>
              </a:rPr>
              <a:t> </a:t>
            </a:r>
            <a:br>
              <a:rPr lang="en-US" sz="2000" b="1" dirty="0">
                <a:solidFill>
                  <a:srgbClr val="FFFFFF"/>
                </a:solidFill>
                <a:latin typeface="Verdana" pitchFamily="34" charset="0"/>
              </a:rPr>
            </a:br>
            <a:r>
              <a:rPr lang="en-US" sz="5200" b="1" dirty="0">
                <a:solidFill>
                  <a:srgbClr val="FFFFFF"/>
                </a:solidFill>
                <a:effectLst>
                  <a:outerShdw blurRad="38100" dist="38100" dir="2700000" algn="tl">
                    <a:srgbClr val="000000">
                      <a:alpha val="43137"/>
                    </a:srgbClr>
                  </a:outerShdw>
                </a:effectLst>
                <a:cs typeface="Arial" pitchFamily="34" charset="0"/>
              </a:rPr>
              <a:t>Session 4a</a:t>
            </a:r>
          </a:p>
        </p:txBody>
      </p:sp>
      <p:sp>
        <p:nvSpPr>
          <p:cNvPr id="14" name="Text Box 5">
            <a:extLst>
              <a:ext uri="{FF2B5EF4-FFF2-40B4-BE49-F238E27FC236}">
                <a16:creationId xmlns:a16="http://schemas.microsoft.com/office/drawing/2014/main" id="{2942C4A0-A27B-0843-BE6F-2A28D78125C6}"/>
              </a:ext>
            </a:extLst>
          </p:cNvPr>
          <p:cNvSpPr txBox="1">
            <a:spLocks noChangeArrowheads="1"/>
          </p:cNvSpPr>
          <p:nvPr/>
        </p:nvSpPr>
        <p:spPr bwMode="auto">
          <a:xfrm>
            <a:off x="746125" y="1524000"/>
            <a:ext cx="3597275" cy="304800"/>
          </a:xfrm>
          <a:prstGeom prst="rect">
            <a:avLst/>
          </a:prstGeom>
          <a:noFill/>
          <a:ln w="9525">
            <a:noFill/>
            <a:round/>
            <a:headEnd/>
            <a:tailEnd/>
          </a:ln>
        </p:spPr>
        <p:txBody>
          <a:bodyPr/>
          <a:lstStyle/>
          <a:p>
            <a:pPr eaLnBrk="1" hangingPunct="1">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100" b="1" dirty="0">
                <a:solidFill>
                  <a:schemeClr val="tx1">
                    <a:lumMod val="95000"/>
                    <a:lumOff val="5000"/>
                  </a:schemeClr>
                </a:solidFill>
                <a:ea typeface="ＭＳ Ｐゴシック" pitchFamily="34" charset="-128"/>
              </a:rPr>
              <a:t>Audience: All staff</a:t>
            </a:r>
          </a:p>
          <a:p>
            <a:pPr eaLnBrk="1" hangingPunct="1">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1400" b="1" dirty="0">
              <a:solidFill>
                <a:schemeClr val="tx2"/>
              </a:solidFill>
              <a:ea typeface="ＭＳ Ｐゴシック" pitchFamily="34" charset="-128"/>
            </a:endParaRPr>
          </a:p>
        </p:txBody>
      </p:sp>
      <p:sp>
        <p:nvSpPr>
          <p:cNvPr id="92170" name="Rectangle 6">
            <a:extLst>
              <a:ext uri="{FF2B5EF4-FFF2-40B4-BE49-F238E27FC236}">
                <a16:creationId xmlns:a16="http://schemas.microsoft.com/office/drawing/2014/main" id="{007E2A4C-49A1-9444-A522-FA211FAB1B1D}"/>
              </a:ext>
            </a:extLst>
          </p:cNvPr>
          <p:cNvSpPr>
            <a:spLocks noChangeArrowheads="1"/>
          </p:cNvSpPr>
          <p:nvPr/>
        </p:nvSpPr>
        <p:spPr bwMode="auto">
          <a:xfrm>
            <a:off x="304800" y="2057400"/>
            <a:ext cx="8839200" cy="25146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2171" name="Text Box 1">
            <a:extLst>
              <a:ext uri="{FF2B5EF4-FFF2-40B4-BE49-F238E27FC236}">
                <a16:creationId xmlns:a16="http://schemas.microsoft.com/office/drawing/2014/main" id="{C10A09B9-137C-4E40-A625-173D549F8D55}"/>
              </a:ext>
            </a:extLst>
          </p:cNvPr>
          <p:cNvSpPr txBox="1">
            <a:spLocks noChangeArrowheads="1"/>
          </p:cNvSpPr>
          <p:nvPr/>
        </p:nvSpPr>
        <p:spPr bwMode="auto">
          <a:xfrm>
            <a:off x="762000" y="2743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6000" b="1">
                <a:cs typeface="Arial" panose="020B0604020202020204" pitchFamily="34" charset="0"/>
              </a:rPr>
              <a:t>THANK YOU!</a:t>
            </a:r>
          </a:p>
        </p:txBody>
      </p:sp>
      <p:sp>
        <p:nvSpPr>
          <p:cNvPr id="92172" name="Rectangle 23">
            <a:extLst>
              <a:ext uri="{FF2B5EF4-FFF2-40B4-BE49-F238E27FC236}">
                <a16:creationId xmlns:a16="http://schemas.microsoft.com/office/drawing/2014/main" id="{3E779ACD-0CEB-3D45-B310-A341ABF092EA}"/>
              </a:ext>
            </a:extLst>
          </p:cNvPr>
          <p:cNvSpPr>
            <a:spLocks noChangeArrowheads="1"/>
          </p:cNvSpPr>
          <p:nvPr/>
        </p:nvSpPr>
        <p:spPr bwMode="auto">
          <a:xfrm>
            <a:off x="304800" y="4343400"/>
            <a:ext cx="8839200" cy="2286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92173" name="Rectangle 24">
            <a:extLst>
              <a:ext uri="{FF2B5EF4-FFF2-40B4-BE49-F238E27FC236}">
                <a16:creationId xmlns:a16="http://schemas.microsoft.com/office/drawing/2014/main" id="{892C2214-F0DD-BF45-A05B-3563B588E043}"/>
              </a:ext>
            </a:extLst>
          </p:cNvPr>
          <p:cNvSpPr>
            <a:spLocks noChangeArrowheads="1"/>
          </p:cNvSpPr>
          <p:nvPr/>
        </p:nvSpPr>
        <p:spPr bwMode="auto">
          <a:xfrm>
            <a:off x="304800" y="1981200"/>
            <a:ext cx="8839200" cy="2286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8" name="Text Box 7">
            <a:extLst>
              <a:ext uri="{FF2B5EF4-FFF2-40B4-BE49-F238E27FC236}">
                <a16:creationId xmlns:a16="http://schemas.microsoft.com/office/drawing/2014/main" id="{3438C189-3EAB-D94E-BD66-B386DCA683E0}"/>
              </a:ext>
            </a:extLst>
          </p:cNvPr>
          <p:cNvSpPr txBox="1">
            <a:spLocks noChangeArrowheads="1"/>
          </p:cNvSpPr>
          <p:nvPr/>
        </p:nvSpPr>
        <p:spPr bwMode="auto">
          <a:xfrm>
            <a:off x="4953000" y="620713"/>
            <a:ext cx="4419600" cy="1143000"/>
          </a:xfrm>
          <a:prstGeom prst="rect">
            <a:avLst/>
          </a:prstGeom>
          <a:noFill/>
          <a:ln w="9525">
            <a:noFill/>
            <a:round/>
            <a:headEnd/>
            <a:tailEnd/>
          </a:ln>
        </p:spPr>
        <p:txBody>
          <a:bodyPr anchor="ctr"/>
          <a:lstStyle/>
          <a:p>
            <a:pPr eaLnBrk="1" fontAlgn="auto" hangingPunct="1">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800" b="1" kern="0" dirty="0">
                <a:solidFill>
                  <a:srgbClr val="FFFFFF"/>
                </a:solidFill>
                <a:effectLst>
                  <a:outerShdw blurRad="38100" dist="38100" dir="2700000" algn="tl">
                    <a:srgbClr val="000000">
                      <a:alpha val="43137"/>
                    </a:srgbClr>
                  </a:outerShdw>
                </a:effectLst>
                <a:cs typeface="Arial" pitchFamily="34" charset="0"/>
              </a:rPr>
              <a:t>‘</a:t>
            </a:r>
            <a:r>
              <a:rPr lang="en-US" altLang="ja-JP"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Brushing Up on Mouth Care</a:t>
            </a:r>
            <a:r>
              <a:rPr lang="fr-FR" sz="1800" b="1" kern="0" dirty="0">
                <a:solidFill>
                  <a:srgbClr val="FFFFFF"/>
                </a:solidFill>
                <a:effectLst>
                  <a:outerShdw blurRad="38100" dist="38100" dir="2700000" algn="tl">
                    <a:srgbClr val="000000">
                      <a:alpha val="43137"/>
                    </a:srgbClr>
                  </a:outerShdw>
                </a:effectLst>
                <a:cs typeface="Arial" pitchFamily="34" charset="0"/>
              </a:rPr>
              <a:t>’</a:t>
            </a:r>
            <a:br>
              <a:rPr lang="en-US" altLang="ja-JP" sz="1800" b="1" kern="0" dirty="0">
                <a:solidFill>
                  <a:srgbClr val="FFFFFF"/>
                </a:solidFill>
                <a:effectLst>
                  <a:outerShdw blurRad="38100" dist="38100" dir="2700000" algn="tl">
                    <a:srgbClr val="000000">
                      <a:alpha val="43137"/>
                    </a:srgbClr>
                  </a:outerShdw>
                </a:effectLst>
                <a:cs typeface="Arial" pitchFamily="34" charset="0"/>
              </a:rPr>
            </a:br>
            <a:r>
              <a:rPr lang="en-US" altLang="ja-JP"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Education Series</a:t>
            </a:r>
            <a:endParaRPr lang="en-US" sz="1800" b="1" kern="0"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91D64FF6-659A-3642-8A7C-FF0C6B9E4A13}"/>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2530" name="Rounded Rectangle 20">
            <a:extLst>
              <a:ext uri="{FF2B5EF4-FFF2-40B4-BE49-F238E27FC236}">
                <a16:creationId xmlns:a16="http://schemas.microsoft.com/office/drawing/2014/main" id="{2B2934B2-9EF1-644D-97D0-318D1C8E8344}"/>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2531" name="Rectangle 6">
            <a:extLst>
              <a:ext uri="{FF2B5EF4-FFF2-40B4-BE49-F238E27FC236}">
                <a16:creationId xmlns:a16="http://schemas.microsoft.com/office/drawing/2014/main" id="{86CE3AC7-DA5F-884E-B02B-D72D3C5DD79D}"/>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2532" name="Rectangle 6">
            <a:extLst>
              <a:ext uri="{FF2B5EF4-FFF2-40B4-BE49-F238E27FC236}">
                <a16:creationId xmlns:a16="http://schemas.microsoft.com/office/drawing/2014/main" id="{4CC37437-6CB9-6D44-B0C4-326C2166847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2533" name="Rectangle 6">
            <a:extLst>
              <a:ext uri="{FF2B5EF4-FFF2-40B4-BE49-F238E27FC236}">
                <a16:creationId xmlns:a16="http://schemas.microsoft.com/office/drawing/2014/main" id="{E6119EEC-24E1-1A44-9CC7-BC3F3E867470}"/>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Text Box 3">
            <a:extLst>
              <a:ext uri="{FF2B5EF4-FFF2-40B4-BE49-F238E27FC236}">
                <a16:creationId xmlns:a16="http://schemas.microsoft.com/office/drawing/2014/main" id="{8B1EE73D-29A8-1946-80FD-916CB73CF68C}"/>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Introductions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22535" name="Rectangle 6">
            <a:extLst>
              <a:ext uri="{FF2B5EF4-FFF2-40B4-BE49-F238E27FC236}">
                <a16:creationId xmlns:a16="http://schemas.microsoft.com/office/drawing/2014/main" id="{66014F92-3174-8349-8B48-401C62105CFD}"/>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2536" name="Rounded Rectangle 20">
            <a:extLst>
              <a:ext uri="{FF2B5EF4-FFF2-40B4-BE49-F238E27FC236}">
                <a16:creationId xmlns:a16="http://schemas.microsoft.com/office/drawing/2014/main" id="{4D15D704-A4CE-8846-AE67-04731247DB35}"/>
              </a:ext>
            </a:extLst>
          </p:cNvPr>
          <p:cNvSpPr>
            <a:spLocks noChangeArrowheads="1"/>
          </p:cNvSpPr>
          <p:nvPr/>
        </p:nvSpPr>
        <p:spPr bwMode="auto">
          <a:xfrm>
            <a:off x="914400" y="2057400"/>
            <a:ext cx="7467600" cy="32004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2537" name="Text Box 7">
            <a:extLst>
              <a:ext uri="{FF2B5EF4-FFF2-40B4-BE49-F238E27FC236}">
                <a16:creationId xmlns:a16="http://schemas.microsoft.com/office/drawing/2014/main" id="{2B4F95D0-5664-B243-88F4-1EE83E47A242}"/>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22538" name="Text Box 4">
            <a:extLst>
              <a:ext uri="{FF2B5EF4-FFF2-40B4-BE49-F238E27FC236}">
                <a16:creationId xmlns:a16="http://schemas.microsoft.com/office/drawing/2014/main" id="{7ED91D84-7C74-2641-AF35-2C87A81E046B}"/>
              </a:ext>
            </a:extLst>
          </p:cNvPr>
          <p:cNvSpPr txBox="1">
            <a:spLocks noChangeArrowheads="1"/>
          </p:cNvSpPr>
          <p:nvPr/>
        </p:nvSpPr>
        <p:spPr bwMode="auto">
          <a:xfrm>
            <a:off x="1752600" y="2514600"/>
            <a:ext cx="693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82625" indent="-682625">
              <a:spcBef>
                <a:spcPct val="20000"/>
              </a:spcBef>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5667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ts val="800"/>
              </a:spcBef>
              <a:buFont typeface="Verdana" panose="020B0604030504040204" pitchFamily="34" charset="0"/>
              <a:buChar char="•"/>
            </a:pPr>
            <a:r>
              <a:rPr lang="en-US" altLang="en-US" sz="3400" b="1">
                <a:cs typeface="Arial" panose="020B0604020202020204" pitchFamily="34" charset="0"/>
              </a:rPr>
              <a:t>Logistics</a:t>
            </a:r>
            <a:br>
              <a:rPr lang="en-US" altLang="en-US" sz="3400" b="1">
                <a:cs typeface="Arial" panose="020B0604020202020204" pitchFamily="34" charset="0"/>
              </a:rPr>
            </a:br>
            <a:endParaRPr lang="en-US" altLang="en-US" sz="800" b="1">
              <a:cs typeface="Arial" panose="020B0604020202020204" pitchFamily="34" charset="0"/>
            </a:endParaRPr>
          </a:p>
          <a:p>
            <a:pPr eaLnBrk="1" hangingPunct="1">
              <a:spcBef>
                <a:spcPts val="800"/>
              </a:spcBef>
              <a:buFont typeface="Verdana" panose="020B0604030504040204" pitchFamily="34" charset="0"/>
              <a:buChar char="•"/>
            </a:pPr>
            <a:r>
              <a:rPr lang="en-US" altLang="en-US" sz="3400" b="1">
                <a:cs typeface="Arial" panose="020B0604020202020204" pitchFamily="34" charset="0"/>
              </a:rPr>
              <a:t>Parking Lot</a:t>
            </a:r>
            <a:br>
              <a:rPr lang="en-US" altLang="ja-JP" b="1">
                <a:cs typeface="Arial" panose="020B0604020202020204" pitchFamily="34" charset="0"/>
              </a:rPr>
            </a:br>
            <a:endParaRPr lang="en-US" altLang="ja-JP" sz="800" b="1">
              <a:cs typeface="Arial" panose="020B0604020202020204" pitchFamily="34" charset="0"/>
            </a:endParaRPr>
          </a:p>
          <a:p>
            <a:pPr eaLnBrk="1" hangingPunct="1">
              <a:spcBef>
                <a:spcPts val="800"/>
              </a:spcBef>
              <a:buFont typeface="Verdana" panose="020B0604030504040204" pitchFamily="34" charset="0"/>
              <a:buChar char="•"/>
            </a:pPr>
            <a:r>
              <a:rPr lang="en-US" altLang="en-US" sz="3400" b="1">
                <a:cs typeface="Arial" panose="020B0604020202020204" pitchFamily="34" charset="0"/>
              </a:rPr>
              <a:t>Introductions</a:t>
            </a:r>
            <a:br>
              <a:rPr lang="en-US" altLang="en-US" b="1">
                <a:cs typeface="Arial" panose="020B0604020202020204" pitchFamily="34" charset="0"/>
              </a:rPr>
            </a:br>
            <a:endParaRPr lang="en-US" altLang="en-US" sz="800" b="1">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F729E0D7-7D53-114F-AE7E-87FB05F01B94}"/>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4578" name="Rounded Rectangle 20">
            <a:extLst>
              <a:ext uri="{FF2B5EF4-FFF2-40B4-BE49-F238E27FC236}">
                <a16:creationId xmlns:a16="http://schemas.microsoft.com/office/drawing/2014/main" id="{31728F6E-5290-564C-A13B-313BF6451D0F}"/>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4579" name="Rectangle 6">
            <a:extLst>
              <a:ext uri="{FF2B5EF4-FFF2-40B4-BE49-F238E27FC236}">
                <a16:creationId xmlns:a16="http://schemas.microsoft.com/office/drawing/2014/main" id="{6EB14000-9107-334E-B1FA-0898FE7AED85}"/>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4580" name="Rectangle 6">
            <a:extLst>
              <a:ext uri="{FF2B5EF4-FFF2-40B4-BE49-F238E27FC236}">
                <a16:creationId xmlns:a16="http://schemas.microsoft.com/office/drawing/2014/main" id="{C936CC52-B741-564E-BF4A-136DE7878D2B}"/>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4581" name="Rectangle 6">
            <a:extLst>
              <a:ext uri="{FF2B5EF4-FFF2-40B4-BE49-F238E27FC236}">
                <a16:creationId xmlns:a16="http://schemas.microsoft.com/office/drawing/2014/main" id="{978E5876-A493-F94B-917E-2DA3999DEB5C}"/>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0" name="Text Box 3">
            <a:extLst>
              <a:ext uri="{FF2B5EF4-FFF2-40B4-BE49-F238E27FC236}">
                <a16:creationId xmlns:a16="http://schemas.microsoft.com/office/drawing/2014/main" id="{F75A8C14-DEA7-1E43-A5FD-7A5452200E34}"/>
              </a:ext>
            </a:extLst>
          </p:cNvPr>
          <p:cNvSpPr txBox="1">
            <a:spLocks noChangeArrowheads="1"/>
          </p:cNvSpPr>
          <p:nvPr/>
        </p:nvSpPr>
        <p:spPr bwMode="auto">
          <a:xfrm>
            <a:off x="838200" y="76200"/>
            <a:ext cx="3276600" cy="1066800"/>
          </a:xfrm>
          <a:prstGeom prst="rect">
            <a:avLst/>
          </a:prstGeom>
          <a:noFill/>
          <a:ln w="9525">
            <a:noFill/>
            <a:round/>
            <a:headEnd/>
            <a:tailEnd/>
          </a:ln>
        </p:spPr>
        <p:txBody>
          <a:bodyPr anchor="ct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Overview</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24583" name="Rectangle 6">
            <a:extLst>
              <a:ext uri="{FF2B5EF4-FFF2-40B4-BE49-F238E27FC236}">
                <a16:creationId xmlns:a16="http://schemas.microsoft.com/office/drawing/2014/main" id="{ABAEE8D0-1BB9-4147-B823-8C9BE4A8AE8C}"/>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2" name="Text Box 4">
            <a:extLst>
              <a:ext uri="{FF2B5EF4-FFF2-40B4-BE49-F238E27FC236}">
                <a16:creationId xmlns:a16="http://schemas.microsoft.com/office/drawing/2014/main" id="{BE917334-09EF-5248-9B67-3DE09FB9EB97}"/>
              </a:ext>
            </a:extLst>
          </p:cNvPr>
          <p:cNvSpPr txBox="1">
            <a:spLocks noChangeArrowheads="1"/>
          </p:cNvSpPr>
          <p:nvPr/>
        </p:nvSpPr>
        <p:spPr bwMode="auto">
          <a:xfrm>
            <a:off x="1187450" y="1412875"/>
            <a:ext cx="7334250" cy="4495800"/>
          </a:xfrm>
          <a:prstGeom prst="rect">
            <a:avLst/>
          </a:prstGeom>
          <a:noFill/>
          <a:ln w="9525">
            <a:noFill/>
            <a:round/>
            <a:headEnd/>
            <a:tailEnd/>
          </a:ln>
        </p:spPr>
        <p:txBody>
          <a:bodyPr lIns="0" tIns="0" rIns="0" bIns="0"/>
          <a:lstStyle/>
          <a:p>
            <a:pPr marL="342900" indent="-338138" eaLnBrk="1" hangingPunct="1">
              <a:lnSpc>
                <a:spcPct val="90000"/>
              </a:lnSpc>
              <a:spcBef>
                <a:spcPts val="700"/>
              </a:spcBef>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800" b="1" dirty="0">
                <a:solidFill>
                  <a:srgbClr val="4568AA"/>
                </a:solidFill>
                <a:ea typeface="ＭＳ Ｐゴシック" pitchFamily="34" charset="-128"/>
                <a:cs typeface="Arial" pitchFamily="34" charset="0"/>
              </a:rPr>
              <a:t>Brushing Up on Mouth Care Program</a:t>
            </a:r>
            <a:br>
              <a:rPr lang="en-US" sz="2800" b="1" dirty="0">
                <a:solidFill>
                  <a:srgbClr val="196051"/>
                </a:solidFill>
                <a:ea typeface="ＭＳ Ｐゴシック" pitchFamily="34" charset="-128"/>
                <a:cs typeface="Arial" pitchFamily="34" charset="0"/>
              </a:rPr>
            </a:br>
            <a:endParaRPr lang="en-US" sz="300" b="1" dirty="0">
              <a:solidFill>
                <a:srgbClr val="196051"/>
              </a:solidFill>
              <a:ea typeface="ＭＳ Ｐゴシック" pitchFamily="34" charset="-128"/>
              <a:cs typeface="Arial" pitchFamily="34" charset="0"/>
            </a:endParaRPr>
          </a:p>
          <a:p>
            <a:pPr lvl="1"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dirty="0">
                <a:solidFill>
                  <a:srgbClr val="000000"/>
                </a:solidFill>
                <a:ea typeface="ＭＳ Ｐゴシック" pitchFamily="34" charset="-128"/>
                <a:cs typeface="Arial" pitchFamily="34" charset="0"/>
              </a:rPr>
              <a:t>  </a:t>
            </a:r>
            <a:r>
              <a:rPr lang="en-US" sz="2000" dirty="0">
                <a:solidFill>
                  <a:srgbClr val="000000"/>
                </a:solidFill>
                <a:ea typeface="ＭＳ Ｐゴシック" pitchFamily="34" charset="-128"/>
                <a:cs typeface="Arial" pitchFamily="34" charset="0"/>
              </a:rPr>
              <a:t>Overview of resources available</a:t>
            </a:r>
          </a:p>
          <a:p>
            <a:pPr indent="-338138" eaLnBrk="1" hangingPunct="1">
              <a:lnSpc>
                <a:spcPct val="90000"/>
              </a:lnSpc>
              <a:spcBef>
                <a:spcPts val="500"/>
              </a:spcBef>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1000" dirty="0">
                <a:solidFill>
                  <a:srgbClr val="DF8726"/>
                </a:solidFill>
                <a:ea typeface="ＭＳ Ｐゴシック" pitchFamily="34" charset="-128"/>
                <a:cs typeface="Arial" pitchFamily="34" charset="0"/>
              </a:rPr>
              <a:t>  </a:t>
            </a:r>
            <a:br>
              <a:rPr lang="en-US" sz="2800" b="1" dirty="0">
                <a:solidFill>
                  <a:srgbClr val="DF8726"/>
                </a:solidFill>
                <a:ea typeface="ＭＳ Ｐゴシック" pitchFamily="34" charset="-128"/>
                <a:cs typeface="Arial" pitchFamily="34" charset="0"/>
              </a:rPr>
            </a:br>
            <a:r>
              <a:rPr lang="en-US" sz="2800" b="1" dirty="0">
                <a:solidFill>
                  <a:srgbClr val="EF4577"/>
                </a:solidFill>
                <a:ea typeface="ＭＳ Ｐゴシック" pitchFamily="34" charset="-128"/>
                <a:cs typeface="Arial" pitchFamily="34" charset="0"/>
              </a:rPr>
              <a:t>Guiding Principles for Long-Term Care</a:t>
            </a:r>
            <a:br>
              <a:rPr lang="en-US" sz="2800" b="1" dirty="0">
                <a:solidFill>
                  <a:srgbClr val="EF4577"/>
                </a:solidFill>
                <a:ea typeface="ＭＳ Ｐゴシック" pitchFamily="34" charset="-128"/>
                <a:cs typeface="Arial" pitchFamily="34" charset="0"/>
              </a:rPr>
            </a:br>
            <a:r>
              <a:rPr lang="en-US" sz="1200" b="1" dirty="0">
                <a:solidFill>
                  <a:srgbClr val="EF4577"/>
                </a:solidFill>
                <a:ea typeface="ＭＳ Ｐゴシック" pitchFamily="34" charset="-128"/>
                <a:cs typeface="Arial" pitchFamily="34" charset="0"/>
              </a:rPr>
              <a:t> </a:t>
            </a:r>
            <a:br>
              <a:rPr lang="en-US" sz="2800" b="1" dirty="0">
                <a:solidFill>
                  <a:srgbClr val="EF4577"/>
                </a:solidFill>
                <a:ea typeface="ＭＳ Ｐゴシック" pitchFamily="34" charset="-128"/>
                <a:cs typeface="Arial" pitchFamily="34" charset="0"/>
              </a:rPr>
            </a:br>
            <a:r>
              <a:rPr lang="en-US" sz="2800" b="1" dirty="0">
                <a:solidFill>
                  <a:srgbClr val="EF4577"/>
                </a:solidFill>
                <a:ea typeface="ＭＳ Ｐゴシック" pitchFamily="34" charset="-128"/>
                <a:cs typeface="Arial" pitchFamily="34" charset="0"/>
              </a:rPr>
              <a:t>Roles &amp; Responsibilities</a:t>
            </a:r>
            <a:br>
              <a:rPr lang="en-US" sz="2800" b="1" dirty="0">
                <a:solidFill>
                  <a:srgbClr val="DF8726"/>
                </a:solidFill>
                <a:ea typeface="ＭＳ Ｐゴシック" pitchFamily="34" charset="-128"/>
                <a:cs typeface="Arial" pitchFamily="34" charset="0"/>
              </a:rPr>
            </a:br>
            <a:r>
              <a:rPr lang="en-US" sz="300" b="1" dirty="0">
                <a:solidFill>
                  <a:srgbClr val="DF8726"/>
                </a:solidFill>
                <a:ea typeface="ＭＳ Ｐゴシック" pitchFamily="34" charset="-128"/>
                <a:cs typeface="Arial" pitchFamily="34" charset="0"/>
              </a:rPr>
              <a:t> </a:t>
            </a:r>
          </a:p>
          <a:p>
            <a:pPr lvl="1"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000" dirty="0">
                <a:solidFill>
                  <a:srgbClr val="000000"/>
                </a:solidFill>
                <a:ea typeface="ＭＳ Ｐゴシック" pitchFamily="34" charset="-128"/>
                <a:cs typeface="Arial" pitchFamily="34" charset="0"/>
              </a:rPr>
              <a:t>  Nurse Manager/RN</a:t>
            </a:r>
          </a:p>
          <a:p>
            <a:pPr lvl="1"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000" dirty="0">
                <a:solidFill>
                  <a:srgbClr val="000000"/>
                </a:solidFill>
                <a:ea typeface="ＭＳ Ｐゴシック" pitchFamily="34" charset="-128"/>
                <a:cs typeface="Arial" pitchFamily="34" charset="0"/>
              </a:rPr>
              <a:t>  </a:t>
            </a:r>
            <a:r>
              <a:rPr lang="en-US" sz="2000" dirty="0">
                <a:ea typeface="ＭＳ Ｐゴシック" pitchFamily="34" charset="-128"/>
              </a:rPr>
              <a:t>Care Providers (CCAs &amp; PCWs)</a:t>
            </a:r>
          </a:p>
          <a:p>
            <a:pPr lvl="1"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000" dirty="0">
                <a:solidFill>
                  <a:srgbClr val="000000"/>
                </a:solidFill>
                <a:ea typeface="ＭＳ Ｐゴシック" pitchFamily="34" charset="-128"/>
                <a:cs typeface="Arial" pitchFamily="34" charset="0"/>
              </a:rPr>
              <a:t>  </a:t>
            </a:r>
            <a:r>
              <a:rPr lang="en-US" sz="2000" dirty="0">
                <a:ea typeface="ＭＳ Ｐゴシック" pitchFamily="34" charset="-128"/>
              </a:rPr>
              <a:t>Oral Care Champion</a:t>
            </a:r>
          </a:p>
          <a:p>
            <a:pPr lvl="1"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000" dirty="0">
                <a:solidFill>
                  <a:srgbClr val="000000"/>
                </a:solidFill>
                <a:ea typeface="ＭＳ Ｐゴシック" pitchFamily="34" charset="-128"/>
                <a:cs typeface="Arial" pitchFamily="34" charset="0"/>
              </a:rPr>
              <a:t>  Other Long-Term Care Staff Members</a:t>
            </a:r>
          </a:p>
          <a:p>
            <a:pPr lvl="1"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000" dirty="0">
                <a:solidFill>
                  <a:srgbClr val="000000"/>
                </a:solidFill>
                <a:ea typeface="ＭＳ Ｐゴシック" pitchFamily="34" charset="-128"/>
                <a:cs typeface="Arial" pitchFamily="34" charset="0"/>
              </a:rPr>
              <a:t>  Administrators</a:t>
            </a:r>
          </a:p>
          <a:p>
            <a:pPr lvl="1"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endParaRPr lang="en-US" sz="1050" dirty="0">
              <a:solidFill>
                <a:srgbClr val="000000"/>
              </a:solidFill>
              <a:ea typeface="ＭＳ Ｐゴシック" pitchFamily="34" charset="-128"/>
              <a:cs typeface="Arial" pitchFamily="34" charset="0"/>
            </a:endParaRPr>
          </a:p>
          <a:p>
            <a:pPr marL="342900" indent="-338138" eaLnBrk="1" hangingPunct="1">
              <a:lnSpc>
                <a:spcPct val="90000"/>
              </a:lnSpc>
              <a:spcBef>
                <a:spcPts val="700"/>
              </a:spcBef>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1000" dirty="0">
                <a:solidFill>
                  <a:srgbClr val="002060"/>
                </a:solidFill>
                <a:ea typeface="ＭＳ Ｐゴシック" pitchFamily="34" charset="-128"/>
              </a:rPr>
              <a:t> </a:t>
            </a:r>
            <a:r>
              <a:rPr lang="en-US" sz="2800" b="1" dirty="0">
                <a:solidFill>
                  <a:srgbClr val="002060"/>
                </a:solidFill>
                <a:ea typeface="ＭＳ Ｐゴシック" pitchFamily="34" charset="-128"/>
                <a:cs typeface="Arial" pitchFamily="34" charset="0"/>
              </a:rPr>
              <a:t>Conclusion</a:t>
            </a:r>
            <a:br>
              <a:rPr lang="en-US" sz="2800" b="1" dirty="0">
                <a:solidFill>
                  <a:srgbClr val="002060"/>
                </a:solidFill>
                <a:ea typeface="ＭＳ Ｐゴシック" pitchFamily="34" charset="-128"/>
                <a:cs typeface="Arial" pitchFamily="34" charset="0"/>
              </a:rPr>
            </a:br>
            <a:r>
              <a:rPr lang="en-US" sz="300" b="1" dirty="0">
                <a:solidFill>
                  <a:srgbClr val="002060"/>
                </a:solidFill>
                <a:ea typeface="ＭＳ Ｐゴシック" pitchFamily="34" charset="-128"/>
                <a:cs typeface="Arial" pitchFamily="34" charset="0"/>
              </a:rPr>
              <a:t> </a:t>
            </a:r>
          </a:p>
          <a:p>
            <a:pPr lvl="1" eaLnBrk="1" hangingPunct="1">
              <a:lnSpc>
                <a:spcPct val="90000"/>
              </a:lnSpc>
              <a:spcBef>
                <a:spcPts val="500"/>
              </a:spcBef>
              <a:buFont typeface="Verdana" pitchFamily="34" charset="0"/>
              <a:buChar char="•"/>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r>
              <a:rPr lang="en-US" sz="2300" dirty="0">
                <a:solidFill>
                  <a:srgbClr val="000000"/>
                </a:solidFill>
                <a:ea typeface="ＭＳ Ｐゴシック" pitchFamily="34" charset="-128"/>
                <a:cs typeface="Arial" pitchFamily="34" charset="0"/>
              </a:rPr>
              <a:t>  </a:t>
            </a:r>
            <a:r>
              <a:rPr lang="en-US" sz="2000" dirty="0">
                <a:solidFill>
                  <a:srgbClr val="000000"/>
                </a:solidFill>
                <a:ea typeface="ＭＳ Ｐゴシック" pitchFamily="34" charset="-128"/>
                <a:cs typeface="Arial" pitchFamily="34" charset="0"/>
              </a:rPr>
              <a:t>Take Home Messages</a:t>
            </a:r>
          </a:p>
          <a:p>
            <a:pPr marL="342900" indent="-338138" eaLnBrk="1" hangingPunct="1">
              <a:lnSpc>
                <a:spcPct val="90000"/>
              </a:lnSpc>
              <a:spcBef>
                <a:spcPts val="500"/>
              </a:spcBef>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defRPr/>
            </a:pPr>
            <a:endParaRPr lang="en-US" sz="2000" dirty="0">
              <a:solidFill>
                <a:srgbClr val="000000"/>
              </a:solidFill>
              <a:ea typeface="ＭＳ Ｐゴシック" pitchFamily="34" charset="-128"/>
            </a:endParaRPr>
          </a:p>
        </p:txBody>
      </p:sp>
      <p:sp>
        <p:nvSpPr>
          <p:cNvPr id="24585" name="Text Box 7">
            <a:extLst>
              <a:ext uri="{FF2B5EF4-FFF2-40B4-BE49-F238E27FC236}">
                <a16:creationId xmlns:a16="http://schemas.microsoft.com/office/drawing/2014/main" id="{036BFC02-538F-9042-B2DE-165BD307FA4F}"/>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60C18FE8-B106-0243-A9FF-191B1D333D90}"/>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6626" name="Rounded Rectangle 20">
            <a:extLst>
              <a:ext uri="{FF2B5EF4-FFF2-40B4-BE49-F238E27FC236}">
                <a16:creationId xmlns:a16="http://schemas.microsoft.com/office/drawing/2014/main" id="{E3437A81-F6C2-CC40-B7CA-916E9EE8D0B3}"/>
              </a:ext>
            </a:extLst>
          </p:cNvPr>
          <p:cNvSpPr>
            <a:spLocks noChangeArrowheads="1"/>
          </p:cNvSpPr>
          <p:nvPr/>
        </p:nvSpPr>
        <p:spPr bwMode="auto">
          <a:xfrm>
            <a:off x="304800" y="2743200"/>
            <a:ext cx="8839200" cy="38100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6627" name="Rectangle 15">
            <a:extLst>
              <a:ext uri="{FF2B5EF4-FFF2-40B4-BE49-F238E27FC236}">
                <a16:creationId xmlns:a16="http://schemas.microsoft.com/office/drawing/2014/main" id="{6D81D568-4D4A-0941-ADA4-441B72F63400}"/>
              </a:ext>
            </a:extLst>
          </p:cNvPr>
          <p:cNvSpPr>
            <a:spLocks noChangeArrowheads="1"/>
          </p:cNvSpPr>
          <p:nvPr/>
        </p:nvSpPr>
        <p:spPr bwMode="auto">
          <a:xfrm>
            <a:off x="4495800" y="2362200"/>
            <a:ext cx="4648200" cy="4191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6628" name="Rectangle 6">
            <a:extLst>
              <a:ext uri="{FF2B5EF4-FFF2-40B4-BE49-F238E27FC236}">
                <a16:creationId xmlns:a16="http://schemas.microsoft.com/office/drawing/2014/main" id="{D5FB1F62-C6C8-D044-8AB5-BF5462FA18B6}"/>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6629" name="Rectangle 6">
            <a:extLst>
              <a:ext uri="{FF2B5EF4-FFF2-40B4-BE49-F238E27FC236}">
                <a16:creationId xmlns:a16="http://schemas.microsoft.com/office/drawing/2014/main" id="{A333996C-95BB-C543-A9AB-55B4D40FE2EE}"/>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19" name="Text Box 3">
            <a:extLst>
              <a:ext uri="{FF2B5EF4-FFF2-40B4-BE49-F238E27FC236}">
                <a16:creationId xmlns:a16="http://schemas.microsoft.com/office/drawing/2014/main" id="{782F51E6-A0FE-9546-9962-342951D0EEB3}"/>
              </a:ext>
            </a:extLst>
          </p:cNvPr>
          <p:cNvSpPr txBox="1">
            <a:spLocks noChangeArrowheads="1"/>
          </p:cNvSpPr>
          <p:nvPr/>
        </p:nvSpPr>
        <p:spPr bwMode="auto">
          <a:xfrm>
            <a:off x="838200" y="152400"/>
            <a:ext cx="5943600" cy="1066800"/>
          </a:xfrm>
          <a:prstGeom prst="rect">
            <a:avLst/>
          </a:prstGeom>
          <a:noFill/>
          <a:ln w="9525">
            <a:noFill/>
            <a:round/>
            <a:headEnd/>
            <a:tailEnd/>
          </a:ln>
        </p:spPr>
        <p:txBody>
          <a:bodyPr anchor="ct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Learning Objectives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26631" name="Rectangle 6">
            <a:extLst>
              <a:ext uri="{FF2B5EF4-FFF2-40B4-BE49-F238E27FC236}">
                <a16:creationId xmlns:a16="http://schemas.microsoft.com/office/drawing/2014/main" id="{6E2B0CDA-E9B2-1947-B5C4-9A743C3B9A48}"/>
              </a:ext>
            </a:extLst>
          </p:cNvPr>
          <p:cNvSpPr>
            <a:spLocks noChangeArrowheads="1"/>
          </p:cNvSpPr>
          <p:nvPr/>
        </p:nvSpPr>
        <p:spPr bwMode="auto">
          <a:xfrm>
            <a:off x="304800" y="1143000"/>
            <a:ext cx="8839200" cy="2209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6632" name="Text Box 3">
            <a:extLst>
              <a:ext uri="{FF2B5EF4-FFF2-40B4-BE49-F238E27FC236}">
                <a16:creationId xmlns:a16="http://schemas.microsoft.com/office/drawing/2014/main" id="{119C0FD2-F63B-5D46-9A6E-FD34F9DC230C}"/>
              </a:ext>
            </a:extLst>
          </p:cNvPr>
          <p:cNvSpPr txBox="1">
            <a:spLocks noChangeArrowheads="1"/>
          </p:cNvSpPr>
          <p:nvPr/>
        </p:nvSpPr>
        <p:spPr bwMode="auto">
          <a:xfrm>
            <a:off x="755650" y="2819400"/>
            <a:ext cx="77771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429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Arial" panose="020B0604020202020204" pitchFamily="34" charset="0"/>
                <a:ea typeface="MS PGothic" panose="020B0600070205080204" pitchFamily="34" charset="-128"/>
              </a:defRPr>
            </a:lvl1pPr>
            <a:lvl2pPr marL="738188" indent="-280988">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9pPr>
          </a:lstStyle>
          <a:p>
            <a:pPr lvl="1" eaLnBrk="1" hangingPunct="1">
              <a:spcBef>
                <a:spcPts val="500"/>
              </a:spcBef>
              <a:buFont typeface="Arial" panose="020B0604020202020204" pitchFamily="34" charset="0"/>
              <a:buChar char="•"/>
            </a:pPr>
            <a:r>
              <a:rPr lang="en-US" altLang="en-US" sz="2600"/>
              <a:t>Elements of the </a:t>
            </a:r>
            <a:r>
              <a:rPr lang="ja-JP" altLang="en-US" sz="2600"/>
              <a:t>‘</a:t>
            </a:r>
            <a:r>
              <a:rPr lang="en-US" altLang="ja-JP" sz="2600" b="1">
                <a:solidFill>
                  <a:srgbClr val="4568AA"/>
                </a:solidFill>
              </a:rPr>
              <a:t>Brushing Up on Mouth Care</a:t>
            </a:r>
            <a:r>
              <a:rPr lang="ja-JP" altLang="en-US" sz="2600"/>
              <a:t>’</a:t>
            </a:r>
            <a:r>
              <a:rPr lang="en-US" altLang="ja-JP" sz="2600"/>
              <a:t> program</a:t>
            </a:r>
            <a:br>
              <a:rPr lang="en-US" altLang="ja-JP" sz="2600"/>
            </a:br>
            <a:endParaRPr lang="en-US" altLang="ja-JP" sz="1100"/>
          </a:p>
          <a:p>
            <a:pPr lvl="1" eaLnBrk="1" hangingPunct="1">
              <a:spcBef>
                <a:spcPts val="500"/>
              </a:spcBef>
              <a:buFont typeface="Arial" panose="020B0604020202020204" pitchFamily="34" charset="0"/>
              <a:buChar char="•"/>
            </a:pPr>
            <a:r>
              <a:rPr lang="en-US" altLang="en-US" sz="2600">
                <a:cs typeface="Arial" panose="020B0604020202020204" pitchFamily="34" charset="0"/>
              </a:rPr>
              <a:t>Guiding principles to assist with the implementation of an oral care program</a:t>
            </a:r>
            <a:br>
              <a:rPr lang="en-US" altLang="en-US" sz="2600">
                <a:cs typeface="Arial" panose="020B0604020202020204" pitchFamily="34" charset="0"/>
              </a:rPr>
            </a:br>
            <a:endParaRPr lang="en-US" altLang="en-US" sz="1100">
              <a:cs typeface="Arial" panose="020B0604020202020204" pitchFamily="34" charset="0"/>
            </a:endParaRPr>
          </a:p>
          <a:p>
            <a:pPr lvl="1" eaLnBrk="1" hangingPunct="1">
              <a:spcBef>
                <a:spcPts val="500"/>
              </a:spcBef>
              <a:buFont typeface="Arial" panose="020B0604020202020204" pitchFamily="34" charset="0"/>
              <a:buChar char="•"/>
            </a:pPr>
            <a:r>
              <a:rPr lang="en-US" altLang="en-US" sz="2600"/>
              <a:t>Roles and responsibilities of staff members</a:t>
            </a:r>
          </a:p>
        </p:txBody>
      </p:sp>
      <p:sp>
        <p:nvSpPr>
          <p:cNvPr id="26633" name="Text Box 3">
            <a:extLst>
              <a:ext uri="{FF2B5EF4-FFF2-40B4-BE49-F238E27FC236}">
                <a16:creationId xmlns:a16="http://schemas.microsoft.com/office/drawing/2014/main" id="{4955BCD2-02FE-8745-A1B3-12AA4942B10C}"/>
              </a:ext>
            </a:extLst>
          </p:cNvPr>
          <p:cNvSpPr txBox="1">
            <a:spLocks noChangeArrowheads="1"/>
          </p:cNvSpPr>
          <p:nvPr/>
        </p:nvSpPr>
        <p:spPr bwMode="auto">
          <a:xfrm>
            <a:off x="914400" y="16764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42900" indent="-338138">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ea typeface="MS PGothic" panose="020B0600070205080204" pitchFamily="34" charset="-128"/>
              </a:defRPr>
            </a:lvl9pPr>
          </a:lstStyle>
          <a:p>
            <a:pPr eaLnBrk="1" hangingPunct="1">
              <a:lnSpc>
                <a:spcPts val="2700"/>
              </a:lnSpc>
              <a:spcBef>
                <a:spcPts val="600"/>
              </a:spcBef>
              <a:buFontTx/>
              <a:buNone/>
            </a:pPr>
            <a:r>
              <a:rPr lang="en-US" altLang="en-US" sz="2400" b="1">
                <a:cs typeface="Arial" panose="020B0604020202020204" pitchFamily="34" charset="0"/>
              </a:rPr>
              <a:t>This session will develop knowledge, understanding</a:t>
            </a:r>
          </a:p>
          <a:p>
            <a:pPr eaLnBrk="1" hangingPunct="1">
              <a:lnSpc>
                <a:spcPts val="2700"/>
              </a:lnSpc>
              <a:spcBef>
                <a:spcPts val="600"/>
              </a:spcBef>
              <a:buFontTx/>
              <a:buNone/>
            </a:pPr>
            <a:r>
              <a:rPr lang="en-US" altLang="en-US" sz="2400" b="1">
                <a:cs typeface="Arial" panose="020B0604020202020204" pitchFamily="34" charset="0"/>
              </a:rPr>
              <a:t>and appreciation of:</a:t>
            </a:r>
            <a:endParaRPr lang="en-US" altLang="en-US" sz="2000">
              <a:cs typeface="Arial" panose="020B0604020202020204" pitchFamily="34" charset="0"/>
            </a:endParaRPr>
          </a:p>
        </p:txBody>
      </p:sp>
      <p:sp>
        <p:nvSpPr>
          <p:cNvPr id="26634" name="Text Box 7">
            <a:extLst>
              <a:ext uri="{FF2B5EF4-FFF2-40B4-BE49-F238E27FC236}">
                <a16:creationId xmlns:a16="http://schemas.microsoft.com/office/drawing/2014/main" id="{FD4F6F37-970C-BB4B-BC4B-7D335F648799}"/>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DD9A99C1-8F66-0847-99A3-85BA61D5D348}"/>
              </a:ext>
            </a:extLst>
          </p:cNvPr>
          <p:cNvSpPr txBox="1">
            <a:spLocks noChangeArrowheads="1"/>
          </p:cNvSpPr>
          <p:nvPr/>
        </p:nvSpPr>
        <p:spPr bwMode="auto">
          <a:xfrm>
            <a:off x="-560388" y="930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28674" name="Text Box 3">
            <a:extLst>
              <a:ext uri="{FF2B5EF4-FFF2-40B4-BE49-F238E27FC236}">
                <a16:creationId xmlns:a16="http://schemas.microsoft.com/office/drawing/2014/main" id="{F8B722AC-644E-1B45-9A9E-01C4A10A148D}"/>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28675" name="Rectangle 7">
            <a:extLst>
              <a:ext uri="{FF2B5EF4-FFF2-40B4-BE49-F238E27FC236}">
                <a16:creationId xmlns:a16="http://schemas.microsoft.com/office/drawing/2014/main" id="{8653F631-0B78-6442-97F7-18A287C8888B}"/>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28676" name="Rectangle 2">
            <a:extLst>
              <a:ext uri="{FF2B5EF4-FFF2-40B4-BE49-F238E27FC236}">
                <a16:creationId xmlns:a16="http://schemas.microsoft.com/office/drawing/2014/main" id="{17C4A2B5-AFA5-E445-89C9-68D236EDE21A}"/>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8677" name="Rounded Rectangle 20">
            <a:extLst>
              <a:ext uri="{FF2B5EF4-FFF2-40B4-BE49-F238E27FC236}">
                <a16:creationId xmlns:a16="http://schemas.microsoft.com/office/drawing/2014/main" id="{96FABA6B-F6A8-C94E-B727-584E90EF7E0E}"/>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8678" name="Rounded Rectangle 14">
            <a:extLst>
              <a:ext uri="{FF2B5EF4-FFF2-40B4-BE49-F238E27FC236}">
                <a16:creationId xmlns:a16="http://schemas.microsoft.com/office/drawing/2014/main" id="{84B56033-5190-7348-B891-7A7737A58762}"/>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8679" name="Rectangle 6">
            <a:extLst>
              <a:ext uri="{FF2B5EF4-FFF2-40B4-BE49-F238E27FC236}">
                <a16:creationId xmlns:a16="http://schemas.microsoft.com/office/drawing/2014/main" id="{B4856D17-2720-F843-9AC7-30976A2175DE}"/>
              </a:ext>
            </a:extLst>
          </p:cNvPr>
          <p:cNvSpPr>
            <a:spLocks noChangeArrowheads="1"/>
          </p:cNvSpPr>
          <p:nvPr/>
        </p:nvSpPr>
        <p:spPr bwMode="auto">
          <a:xfrm>
            <a:off x="304800" y="0"/>
            <a:ext cx="7696200" cy="838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8680" name="Rectangle 6">
            <a:extLst>
              <a:ext uri="{FF2B5EF4-FFF2-40B4-BE49-F238E27FC236}">
                <a16:creationId xmlns:a16="http://schemas.microsoft.com/office/drawing/2014/main" id="{B4172E1A-2E68-364D-A3B8-C31FC9CDDA71}"/>
              </a:ext>
            </a:extLst>
          </p:cNvPr>
          <p:cNvSpPr>
            <a:spLocks noChangeArrowheads="1"/>
          </p:cNvSpPr>
          <p:nvPr/>
        </p:nvSpPr>
        <p:spPr bwMode="auto">
          <a:xfrm>
            <a:off x="304800" y="228600"/>
            <a:ext cx="8839200" cy="6096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8681" name="Rectangle 3">
            <a:extLst>
              <a:ext uri="{FF2B5EF4-FFF2-40B4-BE49-F238E27FC236}">
                <a16:creationId xmlns:a16="http://schemas.microsoft.com/office/drawing/2014/main" id="{357744DD-D7CE-F747-93BC-A69E2926EB43}"/>
              </a:ext>
            </a:extLst>
          </p:cNvPr>
          <p:cNvSpPr>
            <a:spLocks noChangeArrowheads="1"/>
          </p:cNvSpPr>
          <p:nvPr/>
        </p:nvSpPr>
        <p:spPr bwMode="auto">
          <a:xfrm>
            <a:off x="304800" y="990600"/>
            <a:ext cx="8839200" cy="4724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8682" name="Rectangle 6">
            <a:extLst>
              <a:ext uri="{FF2B5EF4-FFF2-40B4-BE49-F238E27FC236}">
                <a16:creationId xmlns:a16="http://schemas.microsoft.com/office/drawing/2014/main" id="{713271CB-43D4-E34F-AAA3-C2D5987949BF}"/>
              </a:ext>
            </a:extLst>
          </p:cNvPr>
          <p:cNvSpPr>
            <a:spLocks noChangeArrowheads="1"/>
          </p:cNvSpPr>
          <p:nvPr/>
        </p:nvSpPr>
        <p:spPr bwMode="auto">
          <a:xfrm>
            <a:off x="304800" y="5715000"/>
            <a:ext cx="8839200" cy="152400"/>
          </a:xfrm>
          <a:prstGeom prst="rect">
            <a:avLst/>
          </a:prstGeom>
          <a:solidFill>
            <a:srgbClr val="1E2A5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7180" name="Text Box 3">
            <a:extLst>
              <a:ext uri="{FF2B5EF4-FFF2-40B4-BE49-F238E27FC236}">
                <a16:creationId xmlns:a16="http://schemas.microsoft.com/office/drawing/2014/main" id="{13F0EDF6-9361-1746-9B30-2F35C580994D}"/>
              </a:ext>
            </a:extLst>
          </p:cNvPr>
          <p:cNvSpPr txBox="1">
            <a:spLocks noChangeArrowheads="1"/>
          </p:cNvSpPr>
          <p:nvPr/>
        </p:nvSpPr>
        <p:spPr bwMode="auto">
          <a:xfrm>
            <a:off x="990600" y="2971800"/>
            <a:ext cx="6019800" cy="2057400"/>
          </a:xfrm>
          <a:prstGeom prst="rect">
            <a:avLst/>
          </a:prstGeom>
          <a:noFill/>
          <a:ln w="9525">
            <a:noFill/>
            <a:round/>
            <a:headEnd/>
            <a:tailEnd/>
          </a:ln>
        </p:spPr>
        <p:txBody>
          <a:bodyPr lIns="45720" rIns="45720" anchor="ctr"/>
          <a:lstStyle/>
          <a:p>
            <a:pPr marL="0" lvl="1" eaLnBrk="1" hangingPunct="1">
              <a:lnSpc>
                <a:spcPts val="3600"/>
              </a:lnSpc>
              <a:spcBef>
                <a:spcPts val="7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US" sz="2200" b="1" i="1" dirty="0">
                <a:solidFill>
                  <a:schemeClr val="bg1"/>
                </a:solidFill>
                <a:effectLst>
                  <a:outerShdw blurRad="38100" dist="38100" dir="2700000" algn="tl">
                    <a:srgbClr val="000000">
                      <a:alpha val="43137"/>
                    </a:srgbClr>
                  </a:outerShdw>
                </a:effectLst>
              </a:rPr>
              <a:t>Do you think this facility is ready to implement an oral care program? </a:t>
            </a:r>
            <a:br>
              <a:rPr lang="en-US" sz="2200" b="1" i="1" dirty="0">
                <a:solidFill>
                  <a:schemeClr val="bg1"/>
                </a:solidFill>
                <a:effectLst>
                  <a:outerShdw blurRad="38100" dist="38100" dir="2700000" algn="tl">
                    <a:srgbClr val="000000">
                      <a:alpha val="43137"/>
                    </a:srgbClr>
                  </a:outerShdw>
                </a:effectLst>
              </a:rPr>
            </a:br>
            <a:r>
              <a:rPr lang="en-US" sz="2200" b="1" i="1" dirty="0">
                <a:solidFill>
                  <a:schemeClr val="bg1"/>
                </a:solidFill>
                <a:effectLst>
                  <a:outerShdw blurRad="38100" dist="38100" dir="2700000" algn="tl">
                    <a:srgbClr val="000000">
                      <a:alpha val="43137"/>
                    </a:srgbClr>
                  </a:outerShdw>
                </a:effectLst>
              </a:rPr>
              <a:t>Why or why not?</a:t>
            </a:r>
          </a:p>
        </p:txBody>
      </p:sp>
      <p:sp>
        <p:nvSpPr>
          <p:cNvPr id="28684" name="Text Box 7">
            <a:extLst>
              <a:ext uri="{FF2B5EF4-FFF2-40B4-BE49-F238E27FC236}">
                <a16:creationId xmlns:a16="http://schemas.microsoft.com/office/drawing/2014/main" id="{4AFA96FC-6D22-2448-A90E-6A4FB02E2792}"/>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15" name="Text Box 3">
            <a:extLst>
              <a:ext uri="{FF2B5EF4-FFF2-40B4-BE49-F238E27FC236}">
                <a16:creationId xmlns:a16="http://schemas.microsoft.com/office/drawing/2014/main" id="{1A7BD705-F9A7-C344-9F4A-DD0822C3DCE2}"/>
              </a:ext>
            </a:extLst>
          </p:cNvPr>
          <p:cNvSpPr txBox="1">
            <a:spLocks noChangeArrowheads="1"/>
          </p:cNvSpPr>
          <p:nvPr/>
        </p:nvSpPr>
        <p:spPr bwMode="auto">
          <a:xfrm>
            <a:off x="838200" y="1700213"/>
            <a:ext cx="8126413" cy="1295400"/>
          </a:xfrm>
          <a:prstGeom prst="rect">
            <a:avLst/>
          </a:prstGeom>
          <a:noFill/>
          <a:ln w="9525">
            <a:noFill/>
            <a:round/>
            <a:headEnd/>
            <a:tailEnd/>
          </a:ln>
        </p:spPr>
        <p:txBody>
          <a:bodyPr anchor="ctr"/>
          <a:lstStyle/>
          <a:p>
            <a:pPr eaLnBrk="1" hangingPunct="1">
              <a:lnSpc>
                <a:spcPts val="55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4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a:t>
            </a:r>
            <a:br>
              <a:rPr lang="en-US" sz="4400" b="1" dirty="0">
                <a:solidFill>
                  <a:srgbClr val="FFFFFF"/>
                </a:solidFill>
                <a:latin typeface="Arial" charset="0"/>
                <a:ea typeface="ＭＳ Ｐゴシック" pitchFamily="34" charset="-128"/>
                <a:cs typeface="Arial" charset="0"/>
              </a:rPr>
            </a:br>
            <a:endParaRPr lang="en-US" sz="4400" dirty="0">
              <a:solidFill>
                <a:srgbClr val="FFFFFF"/>
              </a:solidFill>
              <a:ea typeface="ＭＳ Ｐゴシック" pitchFamily="34" charset="-128"/>
            </a:endParaRPr>
          </a:p>
        </p:txBody>
      </p:sp>
      <p:sp>
        <p:nvSpPr>
          <p:cNvPr id="16" name="Text Box 3">
            <a:extLst>
              <a:ext uri="{FF2B5EF4-FFF2-40B4-BE49-F238E27FC236}">
                <a16:creationId xmlns:a16="http://schemas.microsoft.com/office/drawing/2014/main" id="{12EC3EB9-695D-B44C-A7CE-4ED4CCCC6D3A}"/>
              </a:ext>
            </a:extLst>
          </p:cNvPr>
          <p:cNvSpPr txBox="1">
            <a:spLocks noChangeArrowheads="1"/>
          </p:cNvSpPr>
          <p:nvPr/>
        </p:nvSpPr>
        <p:spPr bwMode="auto">
          <a:xfrm>
            <a:off x="838200" y="2636838"/>
            <a:ext cx="4800600" cy="838200"/>
          </a:xfrm>
          <a:prstGeom prst="rect">
            <a:avLst/>
          </a:prstGeom>
          <a:noFill/>
          <a:ln w="9525">
            <a:noFill/>
            <a:round/>
            <a:headEnd/>
            <a:tailEnd/>
          </a:ln>
        </p:spPr>
        <p:txBody>
          <a:bodyPr anchor="ctr"/>
          <a:lstStyle/>
          <a:p>
            <a:pPr eaLnBrk="1" hangingPunct="1">
              <a:lnSpc>
                <a:spcPts val="55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5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Resources</a:t>
            </a:r>
            <a:br>
              <a:rPr lang="en-US" sz="4200" b="1" dirty="0">
                <a:solidFill>
                  <a:srgbClr val="FFFFFF"/>
                </a:solidFill>
                <a:latin typeface="Arial" charset="0"/>
                <a:ea typeface="ＭＳ Ｐゴシック" pitchFamily="34" charset="-128"/>
                <a:cs typeface="Arial" charset="0"/>
              </a:rPr>
            </a:br>
            <a:endParaRPr lang="en-US" sz="4200" dirty="0">
              <a:solidFill>
                <a:srgbClr val="FFFFFF"/>
              </a:solidFill>
              <a:ea typeface="ＭＳ Ｐゴシック" pitchFamily="34" charset="-128"/>
            </a:endParaRPr>
          </a:p>
        </p:txBody>
      </p:sp>
      <p:pic>
        <p:nvPicPr>
          <p:cNvPr id="17" name="Picture 17" descr="AHPRC-submission-graphic">
            <a:extLst>
              <a:ext uri="{FF2B5EF4-FFF2-40B4-BE49-F238E27FC236}">
                <a16:creationId xmlns:a16="http://schemas.microsoft.com/office/drawing/2014/main" id="{0CCD1134-0ABA-4A46-A05C-19F09C40BC3A}"/>
              </a:ext>
            </a:extLst>
          </p:cNvPr>
          <p:cNvPicPr>
            <a:picLocks noChangeAspect="1" noChangeArrowheads="1"/>
          </p:cNvPicPr>
          <p:nvPr/>
        </p:nvPicPr>
        <p:blipFill>
          <a:blip r:embed="rId4"/>
          <a:srcRect/>
          <a:stretch>
            <a:fillRect/>
          </a:stretch>
        </p:blipFill>
        <p:spPr bwMode="auto">
          <a:xfrm>
            <a:off x="6300788" y="2852738"/>
            <a:ext cx="1973262" cy="2120900"/>
          </a:xfrm>
          <a:prstGeom prst="rect">
            <a:avLst/>
          </a:prstGeom>
          <a:noFill/>
          <a:ln w="63500">
            <a:solidFill>
              <a:schemeClr val="accent3"/>
            </a:solidFill>
            <a:round/>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a:extLst>
              <a:ext uri="{FF2B5EF4-FFF2-40B4-BE49-F238E27FC236}">
                <a16:creationId xmlns:a16="http://schemas.microsoft.com/office/drawing/2014/main" id="{6812018E-4FE8-2F4E-AA2F-DB86C79E249C}"/>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0722" name="Rectangle 7">
            <a:extLst>
              <a:ext uri="{FF2B5EF4-FFF2-40B4-BE49-F238E27FC236}">
                <a16:creationId xmlns:a16="http://schemas.microsoft.com/office/drawing/2014/main" id="{1067D89C-A894-8445-A005-11B42BF20607}"/>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0723" name="Text Box 3">
            <a:extLst>
              <a:ext uri="{FF2B5EF4-FFF2-40B4-BE49-F238E27FC236}">
                <a16:creationId xmlns:a16="http://schemas.microsoft.com/office/drawing/2014/main" id="{B441FC46-49DF-D14A-AD3F-0CF7881E1A3D}"/>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30724" name="Rectangle 7">
            <a:extLst>
              <a:ext uri="{FF2B5EF4-FFF2-40B4-BE49-F238E27FC236}">
                <a16:creationId xmlns:a16="http://schemas.microsoft.com/office/drawing/2014/main" id="{5B1226CF-EA70-824F-BB9D-88C7C7C27E63}"/>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0725" name="Rectangle 2">
            <a:extLst>
              <a:ext uri="{FF2B5EF4-FFF2-40B4-BE49-F238E27FC236}">
                <a16:creationId xmlns:a16="http://schemas.microsoft.com/office/drawing/2014/main" id="{DE33F3A2-29F1-6A42-862D-43529BF776F5}"/>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0726" name="Rounded Rectangle 36">
            <a:extLst>
              <a:ext uri="{FF2B5EF4-FFF2-40B4-BE49-F238E27FC236}">
                <a16:creationId xmlns:a16="http://schemas.microsoft.com/office/drawing/2014/main" id="{59E0632E-52AA-3140-9A68-A94037EB5B12}"/>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0727" name="Rectangle 6">
            <a:extLst>
              <a:ext uri="{FF2B5EF4-FFF2-40B4-BE49-F238E27FC236}">
                <a16:creationId xmlns:a16="http://schemas.microsoft.com/office/drawing/2014/main" id="{2D03B2E4-A488-9341-8808-B43CA9EE9C6F}"/>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0728" name="Rounded Rectangle 20">
            <a:extLst>
              <a:ext uri="{FF2B5EF4-FFF2-40B4-BE49-F238E27FC236}">
                <a16:creationId xmlns:a16="http://schemas.microsoft.com/office/drawing/2014/main" id="{017BE199-0271-D74A-83CD-E9749583C980}"/>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0729" name="Rectangle 6">
            <a:extLst>
              <a:ext uri="{FF2B5EF4-FFF2-40B4-BE49-F238E27FC236}">
                <a16:creationId xmlns:a16="http://schemas.microsoft.com/office/drawing/2014/main" id="{27172B5D-ECE3-4B49-B582-04C90BA49AC6}"/>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0730" name="Rectangle 6">
            <a:extLst>
              <a:ext uri="{FF2B5EF4-FFF2-40B4-BE49-F238E27FC236}">
                <a16:creationId xmlns:a16="http://schemas.microsoft.com/office/drawing/2014/main" id="{286FCF82-C3C2-D440-963C-FB2AC5CC7215}"/>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0731" name="Rectangle 6">
            <a:extLst>
              <a:ext uri="{FF2B5EF4-FFF2-40B4-BE49-F238E27FC236}">
                <a16:creationId xmlns:a16="http://schemas.microsoft.com/office/drawing/2014/main" id="{4158489C-743A-5249-9249-365114975302}"/>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0732" name="Rectangle 3">
            <a:extLst>
              <a:ext uri="{FF2B5EF4-FFF2-40B4-BE49-F238E27FC236}">
                <a16:creationId xmlns:a16="http://schemas.microsoft.com/office/drawing/2014/main" id="{7C1B3A7F-EEA8-BF47-A81D-3B01E971F80A}"/>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2" name="Text Box 3">
            <a:extLst>
              <a:ext uri="{FF2B5EF4-FFF2-40B4-BE49-F238E27FC236}">
                <a16:creationId xmlns:a16="http://schemas.microsoft.com/office/drawing/2014/main" id="{41499DF9-ED5D-CB41-826A-AADAEED0464A}"/>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Care Cards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0734" name="Text Box 7">
            <a:extLst>
              <a:ext uri="{FF2B5EF4-FFF2-40B4-BE49-F238E27FC236}">
                <a16:creationId xmlns:a16="http://schemas.microsoft.com/office/drawing/2014/main" id="{E995779A-410D-A446-9E25-0786F5BB8D1D}"/>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sp>
        <p:nvSpPr>
          <p:cNvPr id="34" name="Rectangle 3">
            <a:extLst>
              <a:ext uri="{FF2B5EF4-FFF2-40B4-BE49-F238E27FC236}">
                <a16:creationId xmlns:a16="http://schemas.microsoft.com/office/drawing/2014/main" id="{9450A58F-0AA7-0142-A014-E9F60A7A3594}"/>
              </a:ext>
            </a:extLst>
          </p:cNvPr>
          <p:cNvSpPr txBox="1">
            <a:spLocks noChangeArrowheads="1"/>
          </p:cNvSpPr>
          <p:nvPr/>
        </p:nvSpPr>
        <p:spPr bwMode="auto">
          <a:xfrm>
            <a:off x="1620838" y="1916113"/>
            <a:ext cx="4751387" cy="3960812"/>
          </a:xfrm>
          <a:prstGeom prst="rect">
            <a:avLst/>
          </a:prstGeom>
          <a:noFill/>
          <a:ln>
            <a:noFill/>
          </a:ln>
          <a:effectLst/>
          <a:extLst/>
        </p:spPr>
        <p:txBody>
          <a:bodyPr/>
          <a:lstStyle/>
          <a:p>
            <a:pPr marL="342900" indent="-342900" eaLnBrk="1" hangingPunct="1">
              <a:lnSpc>
                <a:spcPct val="90000"/>
              </a:lnSpc>
              <a:spcBef>
                <a:spcPct val="20000"/>
              </a:spcBef>
              <a:defRPr/>
            </a:pPr>
            <a:endParaRPr lang="en-US" sz="2200" kern="0" dirty="0">
              <a:ea typeface="+mn-ea"/>
              <a:cs typeface="Arial" pitchFamily="34" charset="0"/>
            </a:endParaRPr>
          </a:p>
          <a:p>
            <a:pPr marL="342900" indent="-342900" eaLnBrk="1" hangingPunct="1">
              <a:lnSpc>
                <a:spcPct val="90000"/>
              </a:lnSpc>
              <a:spcBef>
                <a:spcPct val="20000"/>
              </a:spcBef>
              <a:defRPr/>
            </a:pPr>
            <a:r>
              <a:rPr lang="en-US" sz="2200" b="1" kern="0" dirty="0">
                <a:ea typeface="+mn-ea"/>
                <a:cs typeface="Arial" pitchFamily="34" charset="0"/>
              </a:rPr>
              <a:t>= </a:t>
            </a:r>
            <a:r>
              <a:rPr lang="en-US" sz="2000" b="1" kern="0" dirty="0">
                <a:ea typeface="+mn-ea"/>
                <a:cs typeface="Arial" pitchFamily="34" charset="0"/>
              </a:rPr>
              <a:t>Natural Teeth</a:t>
            </a:r>
            <a:br>
              <a:rPr lang="en-US" sz="2200" kern="0" dirty="0">
                <a:ea typeface="+mn-ea"/>
                <a:cs typeface="Arial" pitchFamily="34" charset="0"/>
              </a:rPr>
            </a:br>
            <a:endParaRPr lang="en-US" sz="1400" kern="0" dirty="0">
              <a:ea typeface="+mn-ea"/>
              <a:cs typeface="Arial" pitchFamily="34" charset="0"/>
            </a:endParaRPr>
          </a:p>
          <a:p>
            <a:pPr eaLnBrk="1" hangingPunct="1">
              <a:lnSpc>
                <a:spcPct val="90000"/>
              </a:lnSpc>
              <a:spcBef>
                <a:spcPct val="20000"/>
              </a:spcBef>
              <a:defRPr/>
            </a:pPr>
            <a:r>
              <a:rPr lang="en-US" sz="2000" b="1" kern="0" dirty="0">
                <a:ea typeface="ＭＳ Ｐゴシック" pitchFamily="34" charset="-128"/>
                <a:cs typeface="Arial" pitchFamily="34" charset="0"/>
              </a:rPr>
              <a:t>= </a:t>
            </a:r>
            <a:r>
              <a:rPr lang="en-US" sz="2000" b="1" kern="0" dirty="0">
                <a:ea typeface="+mn-ea"/>
                <a:cs typeface="Arial" pitchFamily="34" charset="0"/>
              </a:rPr>
              <a:t>Natural Teeth + Dentures</a:t>
            </a:r>
            <a:br>
              <a:rPr lang="en-US" sz="2200" kern="0" dirty="0">
                <a:ea typeface="+mn-ea"/>
                <a:cs typeface="Arial" pitchFamily="34" charset="0"/>
              </a:rPr>
            </a:br>
            <a:endParaRPr lang="en-US" sz="1600" kern="0" dirty="0">
              <a:ea typeface="ＭＳ Ｐゴシック" pitchFamily="34" charset="-128"/>
              <a:cs typeface="Arial" pitchFamily="34" charset="0"/>
            </a:endParaRPr>
          </a:p>
          <a:p>
            <a:pPr marL="342900" indent="-342900" eaLnBrk="1" hangingPunct="1">
              <a:lnSpc>
                <a:spcPct val="90000"/>
              </a:lnSpc>
              <a:spcBef>
                <a:spcPct val="20000"/>
              </a:spcBef>
              <a:defRPr/>
            </a:pPr>
            <a:r>
              <a:rPr lang="en-US" sz="2000" b="1" kern="0" dirty="0">
                <a:ea typeface="ＭＳ Ｐゴシック" pitchFamily="34" charset="-128"/>
                <a:cs typeface="Arial" pitchFamily="34" charset="0"/>
              </a:rPr>
              <a:t>= </a:t>
            </a:r>
            <a:r>
              <a:rPr lang="en-US" sz="2000" b="1" kern="0" dirty="0">
                <a:ea typeface="+mn-ea"/>
                <a:cs typeface="Arial" pitchFamily="34" charset="0"/>
              </a:rPr>
              <a:t>Natural Teeth + Partial Dentures</a:t>
            </a:r>
          </a:p>
          <a:p>
            <a:pPr marL="342900" indent="-342900" eaLnBrk="1" hangingPunct="1">
              <a:lnSpc>
                <a:spcPct val="90000"/>
              </a:lnSpc>
              <a:spcBef>
                <a:spcPct val="20000"/>
              </a:spcBef>
              <a:defRPr/>
            </a:pPr>
            <a:endParaRPr lang="en-US" sz="1400" kern="0" dirty="0">
              <a:ea typeface="ＭＳ Ｐゴシック" pitchFamily="34" charset="-128"/>
              <a:cs typeface="ＭＳ Ｐゴシック" charset="0"/>
            </a:endParaRPr>
          </a:p>
          <a:p>
            <a:pPr marL="342900" indent="-342900" eaLnBrk="1" hangingPunct="1">
              <a:lnSpc>
                <a:spcPct val="90000"/>
              </a:lnSpc>
              <a:spcBef>
                <a:spcPct val="20000"/>
              </a:spcBef>
              <a:defRPr/>
            </a:pPr>
            <a:r>
              <a:rPr lang="en-US" sz="2000" b="1" kern="0" dirty="0">
                <a:ea typeface="ＭＳ Ｐゴシック" pitchFamily="34" charset="-128"/>
                <a:cs typeface="Arial" pitchFamily="34" charset="0"/>
              </a:rPr>
              <a:t>= </a:t>
            </a:r>
            <a:r>
              <a:rPr lang="en-US" sz="2000" b="1" kern="0" dirty="0">
                <a:ea typeface="+mn-ea"/>
                <a:cs typeface="Arial" pitchFamily="34" charset="0"/>
              </a:rPr>
              <a:t>No Natural Teeth + Dentures</a:t>
            </a:r>
          </a:p>
          <a:p>
            <a:pPr eaLnBrk="1" hangingPunct="1">
              <a:lnSpc>
                <a:spcPct val="90000"/>
              </a:lnSpc>
              <a:spcBef>
                <a:spcPct val="20000"/>
              </a:spcBef>
              <a:defRPr/>
            </a:pPr>
            <a:br>
              <a:rPr lang="en-US" sz="1800" kern="0" dirty="0">
                <a:ea typeface="+mn-ea"/>
                <a:cs typeface="Arial" pitchFamily="34" charset="0"/>
              </a:rPr>
            </a:br>
            <a:r>
              <a:rPr lang="en-US" sz="2000" b="1" kern="0" dirty="0">
                <a:ea typeface="ＭＳ Ｐゴシック" pitchFamily="34" charset="-128"/>
                <a:cs typeface="Arial" pitchFamily="34" charset="0"/>
              </a:rPr>
              <a:t>= </a:t>
            </a:r>
            <a:r>
              <a:rPr lang="en-US" sz="2000" b="1" kern="0" dirty="0">
                <a:ea typeface="+mn-ea"/>
                <a:cs typeface="Arial" pitchFamily="34" charset="0"/>
              </a:rPr>
              <a:t>No Natural Teeth + No Dentures</a:t>
            </a:r>
          </a:p>
          <a:p>
            <a:pPr eaLnBrk="1" hangingPunct="1">
              <a:lnSpc>
                <a:spcPct val="90000"/>
              </a:lnSpc>
              <a:spcBef>
                <a:spcPct val="20000"/>
              </a:spcBef>
              <a:defRPr/>
            </a:pPr>
            <a:br>
              <a:rPr lang="en-US" sz="1600" kern="0" dirty="0">
                <a:ea typeface="+mn-ea"/>
                <a:cs typeface="Arial" pitchFamily="34" charset="0"/>
              </a:rPr>
            </a:br>
            <a:r>
              <a:rPr lang="en-US" sz="2000" b="1" kern="0" dirty="0">
                <a:ea typeface="ＭＳ Ｐゴシック" pitchFamily="34" charset="-128"/>
                <a:cs typeface="Arial" pitchFamily="34" charset="0"/>
              </a:rPr>
              <a:t>= </a:t>
            </a:r>
            <a:r>
              <a:rPr lang="en-US" sz="2000" b="1" kern="0" dirty="0">
                <a:ea typeface="+mn-ea"/>
                <a:cs typeface="Arial" pitchFamily="34" charset="0"/>
              </a:rPr>
              <a:t>Unable to Swallow</a:t>
            </a:r>
          </a:p>
        </p:txBody>
      </p:sp>
      <p:pic>
        <p:nvPicPr>
          <p:cNvPr id="30736" name="Picture 23" descr="carecards.jpg">
            <a:extLst>
              <a:ext uri="{FF2B5EF4-FFF2-40B4-BE49-F238E27FC236}">
                <a16:creationId xmlns:a16="http://schemas.microsoft.com/office/drawing/2014/main" id="{5AE21129-88F5-F141-855C-9E2B4BAB3A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2349500"/>
            <a:ext cx="2351088" cy="2808288"/>
          </a:xfrm>
          <a:prstGeom prst="rect">
            <a:avLst/>
          </a:prstGeom>
          <a:noFill/>
          <a:ln w="508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30737" name="Picture 48" descr="carecards-legend.jpg">
            <a:extLst>
              <a:ext uri="{FF2B5EF4-FFF2-40B4-BE49-F238E27FC236}">
                <a16:creationId xmlns:a16="http://schemas.microsoft.com/office/drawing/2014/main" id="{83989EFA-A331-AC45-8F58-8F90A19378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0113" y="2276475"/>
            <a:ext cx="6477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3">
            <a:extLst>
              <a:ext uri="{FF2B5EF4-FFF2-40B4-BE49-F238E27FC236}">
                <a16:creationId xmlns:a16="http://schemas.microsoft.com/office/drawing/2014/main" id="{BD543B39-0E80-5547-B336-C3506919C5FE}"/>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2770" name="Rectangle 7">
            <a:extLst>
              <a:ext uri="{FF2B5EF4-FFF2-40B4-BE49-F238E27FC236}">
                <a16:creationId xmlns:a16="http://schemas.microsoft.com/office/drawing/2014/main" id="{87EEE4AC-67CD-104A-A982-1B7779F4E938}"/>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2771" name="Text Box 3">
            <a:extLst>
              <a:ext uri="{FF2B5EF4-FFF2-40B4-BE49-F238E27FC236}">
                <a16:creationId xmlns:a16="http://schemas.microsoft.com/office/drawing/2014/main" id="{12441EB6-3C4B-8849-A7E5-0093EC21F5E9}"/>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2772" name="Rectangle 7">
            <a:extLst>
              <a:ext uri="{FF2B5EF4-FFF2-40B4-BE49-F238E27FC236}">
                <a16:creationId xmlns:a16="http://schemas.microsoft.com/office/drawing/2014/main" id="{14E0D43A-8136-604D-9F91-6AB30E5E0A66}"/>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2773" name="Text Box 3">
            <a:extLst>
              <a:ext uri="{FF2B5EF4-FFF2-40B4-BE49-F238E27FC236}">
                <a16:creationId xmlns:a16="http://schemas.microsoft.com/office/drawing/2014/main" id="{AD6EBEC2-932E-1F4B-BD76-E7EB0B007EBD}"/>
              </a:ext>
            </a:extLst>
          </p:cNvPr>
          <p:cNvSpPr txBox="1">
            <a:spLocks noChangeArrowheads="1"/>
          </p:cNvSpPr>
          <p:nvPr/>
        </p:nvSpPr>
        <p:spPr bwMode="auto">
          <a:xfrm>
            <a:off x="5148263" y="3068638"/>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endParaRPr>
          </a:p>
        </p:txBody>
      </p:sp>
      <p:sp>
        <p:nvSpPr>
          <p:cNvPr id="32774" name="Rectangle 7">
            <a:extLst>
              <a:ext uri="{FF2B5EF4-FFF2-40B4-BE49-F238E27FC236}">
                <a16:creationId xmlns:a16="http://schemas.microsoft.com/office/drawing/2014/main" id="{5BCE8278-F92C-4141-82F6-51C3A0889EDB}"/>
              </a:ext>
            </a:extLst>
          </p:cNvPr>
          <p:cNvSpPr>
            <a:spLocks noChangeArrowheads="1"/>
          </p:cNvSpPr>
          <p:nvPr/>
        </p:nvSpPr>
        <p:spPr bwMode="auto">
          <a:xfrm>
            <a:off x="2105025" y="2573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sz="1800">
              <a:latin typeface="Gill Sans MT" panose="020B0502020104020203" pitchFamily="34" charset="77"/>
              <a:cs typeface="Arial" panose="020B0604020202020204" pitchFamily="34" charset="0"/>
            </a:endParaRPr>
          </a:p>
        </p:txBody>
      </p:sp>
      <p:sp>
        <p:nvSpPr>
          <p:cNvPr id="32775" name="Rectangle 2">
            <a:extLst>
              <a:ext uri="{FF2B5EF4-FFF2-40B4-BE49-F238E27FC236}">
                <a16:creationId xmlns:a16="http://schemas.microsoft.com/office/drawing/2014/main" id="{93E4E900-37BA-2041-83D1-09BF90F3FC7D}"/>
              </a:ext>
            </a:extLst>
          </p:cNvPr>
          <p:cNvSpPr>
            <a:spLocks noChangeArrowheads="1"/>
          </p:cNvSpPr>
          <p:nvPr/>
        </p:nvSpPr>
        <p:spPr bwMode="auto">
          <a:xfrm>
            <a:off x="0" y="0"/>
            <a:ext cx="9144000" cy="6858000"/>
          </a:xfrm>
          <a:prstGeom prst="rect">
            <a:avLst/>
          </a:prstGeom>
          <a:solidFill>
            <a:srgbClr val="1E2A5E"/>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2776" name="Rounded Rectangle 36">
            <a:extLst>
              <a:ext uri="{FF2B5EF4-FFF2-40B4-BE49-F238E27FC236}">
                <a16:creationId xmlns:a16="http://schemas.microsoft.com/office/drawing/2014/main" id="{04538042-4F88-F14F-9E30-DDB895931BEF}"/>
              </a:ext>
            </a:extLst>
          </p:cNvPr>
          <p:cNvSpPr>
            <a:spLocks noChangeArrowheads="1"/>
          </p:cNvSpPr>
          <p:nvPr/>
        </p:nvSpPr>
        <p:spPr bwMode="auto">
          <a:xfrm>
            <a:off x="304800" y="2743200"/>
            <a:ext cx="8839200" cy="3810000"/>
          </a:xfrm>
          <a:prstGeom prst="roundRect">
            <a:avLst>
              <a:gd name="adj" fmla="val 16667"/>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2777" name="Rectangle 6">
            <a:extLst>
              <a:ext uri="{FF2B5EF4-FFF2-40B4-BE49-F238E27FC236}">
                <a16:creationId xmlns:a16="http://schemas.microsoft.com/office/drawing/2014/main" id="{86D35975-A3C0-514F-9154-87696D8AE12A}"/>
              </a:ext>
            </a:extLst>
          </p:cNvPr>
          <p:cNvSpPr>
            <a:spLocks noChangeArrowheads="1"/>
          </p:cNvSpPr>
          <p:nvPr/>
        </p:nvSpPr>
        <p:spPr bwMode="auto">
          <a:xfrm>
            <a:off x="304800" y="1143000"/>
            <a:ext cx="8839200" cy="2209800"/>
          </a:xfrm>
          <a:prstGeom prst="rect">
            <a:avLst/>
          </a:prstGeom>
          <a:solidFill>
            <a:srgbClr val="D0DB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2778" name="Rounded Rectangle 20">
            <a:extLst>
              <a:ext uri="{FF2B5EF4-FFF2-40B4-BE49-F238E27FC236}">
                <a16:creationId xmlns:a16="http://schemas.microsoft.com/office/drawing/2014/main" id="{C11159CE-4384-F843-A201-DEE283D3AC95}"/>
              </a:ext>
            </a:extLst>
          </p:cNvPr>
          <p:cNvSpPr>
            <a:spLocks noChangeArrowheads="1"/>
          </p:cNvSpPr>
          <p:nvPr/>
        </p:nvSpPr>
        <p:spPr bwMode="auto">
          <a:xfrm>
            <a:off x="609600" y="2809875"/>
            <a:ext cx="8229600" cy="35147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2779" name="Rectangle 6">
            <a:extLst>
              <a:ext uri="{FF2B5EF4-FFF2-40B4-BE49-F238E27FC236}">
                <a16:creationId xmlns:a16="http://schemas.microsoft.com/office/drawing/2014/main" id="{1BB6518B-9384-8E43-8727-ECEE05C3CD35}"/>
              </a:ext>
            </a:extLst>
          </p:cNvPr>
          <p:cNvSpPr>
            <a:spLocks noChangeArrowheads="1"/>
          </p:cNvSpPr>
          <p:nvPr/>
        </p:nvSpPr>
        <p:spPr bwMode="auto">
          <a:xfrm>
            <a:off x="609600" y="1752600"/>
            <a:ext cx="8229600" cy="1676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2780" name="Rectangle 6">
            <a:extLst>
              <a:ext uri="{FF2B5EF4-FFF2-40B4-BE49-F238E27FC236}">
                <a16:creationId xmlns:a16="http://schemas.microsoft.com/office/drawing/2014/main" id="{7AE9C73A-66AC-6A40-ABD9-C223FB34B6C1}"/>
              </a:ext>
            </a:extLst>
          </p:cNvPr>
          <p:cNvSpPr>
            <a:spLocks noChangeArrowheads="1"/>
          </p:cNvSpPr>
          <p:nvPr/>
        </p:nvSpPr>
        <p:spPr bwMode="auto">
          <a:xfrm>
            <a:off x="304800" y="0"/>
            <a:ext cx="7696200" cy="1219200"/>
          </a:xfrm>
          <a:prstGeom prst="rect">
            <a:avLst/>
          </a:prstGeom>
          <a:solidFill>
            <a:srgbClr val="4568A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2781" name="Rectangle 6">
            <a:extLst>
              <a:ext uri="{FF2B5EF4-FFF2-40B4-BE49-F238E27FC236}">
                <a16:creationId xmlns:a16="http://schemas.microsoft.com/office/drawing/2014/main" id="{0558B616-9D2C-7E40-AAE8-696C5EB4A41D}"/>
              </a:ext>
            </a:extLst>
          </p:cNvPr>
          <p:cNvSpPr>
            <a:spLocks noChangeArrowheads="1"/>
          </p:cNvSpPr>
          <p:nvPr/>
        </p:nvSpPr>
        <p:spPr bwMode="auto">
          <a:xfrm>
            <a:off x="304800" y="228600"/>
            <a:ext cx="8839200" cy="914400"/>
          </a:xfrm>
          <a:prstGeom prst="rect">
            <a:avLst/>
          </a:prstGeom>
          <a:solidFill>
            <a:srgbClr val="7893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32782" name="Rectangle 3">
            <a:extLst>
              <a:ext uri="{FF2B5EF4-FFF2-40B4-BE49-F238E27FC236}">
                <a16:creationId xmlns:a16="http://schemas.microsoft.com/office/drawing/2014/main" id="{97FC0994-6E69-714F-986D-8499990D3009}"/>
              </a:ext>
            </a:extLst>
          </p:cNvPr>
          <p:cNvSpPr>
            <a:spLocks noChangeArrowheads="1"/>
          </p:cNvSpPr>
          <p:nvPr/>
        </p:nvSpPr>
        <p:spPr bwMode="auto">
          <a:xfrm>
            <a:off x="304800" y="228600"/>
            <a:ext cx="8839200" cy="137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
        <p:nvSpPr>
          <p:cNvPr id="21" name="Text Box 3">
            <a:extLst>
              <a:ext uri="{FF2B5EF4-FFF2-40B4-BE49-F238E27FC236}">
                <a16:creationId xmlns:a16="http://schemas.microsoft.com/office/drawing/2014/main" id="{461FE531-00A6-4645-923A-1AB4141FBE4E}"/>
              </a:ext>
            </a:extLst>
          </p:cNvPr>
          <p:cNvSpPr txBox="1">
            <a:spLocks noChangeArrowheads="1"/>
          </p:cNvSpPr>
          <p:nvPr/>
        </p:nvSpPr>
        <p:spPr bwMode="auto">
          <a:xfrm>
            <a:off x="838200" y="381000"/>
            <a:ext cx="6781800" cy="1066800"/>
          </a:xfrm>
          <a:prstGeom prst="rect">
            <a:avLst/>
          </a:prstGeom>
          <a:noFill/>
          <a:ln w="9525">
            <a:noFill/>
            <a:round/>
            <a:headEnd/>
            <a:tailEnd/>
          </a:ln>
        </p:spPr>
        <p:txBody>
          <a:bodyPr anchor="ctr"/>
          <a:lstStyle/>
          <a:p>
            <a:pPr eaLnBrk="1" hangingPunct="1">
              <a:lnSpc>
                <a:spcPts val="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1" dirty="0">
                <a:solidFill>
                  <a:schemeClr val="bg1"/>
                </a:solidFill>
                <a:effectLst>
                  <a:outerShdw blurRad="38100" dist="38100" dir="2700000" algn="tl">
                    <a:srgbClr val="000000">
                      <a:alpha val="43137"/>
                    </a:srgbClr>
                  </a:outerShdw>
                </a:effectLst>
                <a:latin typeface="Arial" charset="0"/>
                <a:ea typeface="ＭＳ Ｐゴシック" pitchFamily="34" charset="-128"/>
                <a:cs typeface="Arial" charset="0"/>
              </a:rPr>
              <a:t>Brushing Up on Mouth Care Resources </a:t>
            </a:r>
            <a:br>
              <a:rPr lang="en-US" b="1" dirty="0">
                <a:effectLst>
                  <a:outerShdw blurRad="38100" dist="38100" dir="2700000" algn="tl">
                    <a:srgbClr val="000000">
                      <a:alpha val="43137"/>
                    </a:srgbClr>
                  </a:outerShdw>
                </a:effectLst>
                <a:latin typeface="Arial" charset="0"/>
                <a:ea typeface="ＭＳ Ｐゴシック" pitchFamily="34" charset="-128"/>
                <a:cs typeface="Arial" charset="0"/>
              </a:rPr>
            </a:br>
            <a:r>
              <a:rPr lang="en-US" sz="4200" b="1" dirty="0">
                <a:solidFill>
                  <a:srgbClr val="FFFFFF"/>
                </a:solidFill>
                <a:effectLst>
                  <a:outerShdw blurRad="38100" dist="38100" dir="2700000" algn="tl">
                    <a:srgbClr val="000000">
                      <a:alpha val="43137"/>
                    </a:srgbClr>
                  </a:outerShdw>
                </a:effectLst>
                <a:latin typeface="Arial" charset="0"/>
                <a:ea typeface="ＭＳ Ｐゴシック" pitchFamily="34" charset="-128"/>
                <a:cs typeface="Arial" charset="0"/>
              </a:rPr>
              <a:t>Toolkits</a:t>
            </a:r>
            <a:endParaRPr lang="en-US" sz="4200" dirty="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2784" name="Text Box 7">
            <a:extLst>
              <a:ext uri="{FF2B5EF4-FFF2-40B4-BE49-F238E27FC236}">
                <a16:creationId xmlns:a16="http://schemas.microsoft.com/office/drawing/2014/main" id="{75A9B24B-2B66-CA47-8FCE-87C793FEADDC}"/>
              </a:ext>
            </a:extLst>
          </p:cNvPr>
          <p:cNvSpPr txBox="1">
            <a:spLocks noChangeArrowheads="1"/>
          </p:cNvSpPr>
          <p:nvPr/>
        </p:nvSpPr>
        <p:spPr bwMode="auto">
          <a:xfrm>
            <a:off x="8077200" y="-38100"/>
            <a:ext cx="1143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100" b="1">
                <a:solidFill>
                  <a:srgbClr val="ECFAF7"/>
                </a:solidFill>
                <a:cs typeface="Arial" panose="020B0604020202020204" pitchFamily="34" charset="0"/>
              </a:rPr>
              <a:t>Session 4a</a:t>
            </a:r>
          </a:p>
        </p:txBody>
      </p:sp>
      <p:pic>
        <p:nvPicPr>
          <p:cNvPr id="32785" name="Picture 10" descr="IMG_0016">
            <a:extLst>
              <a:ext uri="{FF2B5EF4-FFF2-40B4-BE49-F238E27FC236}">
                <a16:creationId xmlns:a16="http://schemas.microsoft.com/office/drawing/2014/main" id="{0A0607A3-3F8C-8D4B-B93D-1374B931343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32363" y="2492375"/>
            <a:ext cx="3552825" cy="2665413"/>
          </a:xfrm>
          <a:ln w="50800">
            <a:solidFill>
              <a:srgbClr val="002060"/>
            </a:solidFill>
            <a:miter lim="800000"/>
            <a:headEnd/>
            <a:tailEnd/>
          </a:ln>
        </p:spPr>
      </p:pic>
      <p:sp>
        <p:nvSpPr>
          <p:cNvPr id="32786" name="Rectangle 9">
            <a:extLst>
              <a:ext uri="{FF2B5EF4-FFF2-40B4-BE49-F238E27FC236}">
                <a16:creationId xmlns:a16="http://schemas.microsoft.com/office/drawing/2014/main" id="{592652EE-89A7-8344-8147-65585693FDBF}"/>
              </a:ext>
            </a:extLst>
          </p:cNvPr>
          <p:cNvSpPr>
            <a:spLocks noGrp="1" noChangeArrowheads="1"/>
          </p:cNvSpPr>
          <p:nvPr>
            <p:ph type="body" sz="half" idx="1"/>
          </p:nvPr>
        </p:nvSpPr>
        <p:spPr>
          <a:xfrm>
            <a:off x="684213" y="2349500"/>
            <a:ext cx="4032250" cy="3455988"/>
          </a:xfrm>
        </p:spPr>
        <p:txBody>
          <a:bodyPr/>
          <a:lstStyle/>
          <a:p>
            <a:pPr eaLnBrk="1" hangingPunct="1">
              <a:lnSpc>
                <a:spcPct val="90000"/>
              </a:lnSpc>
            </a:pPr>
            <a:r>
              <a:rPr lang="en-US" altLang="en-US" sz="2000" b="1">
                <a:solidFill>
                  <a:srgbClr val="000000"/>
                </a:solidFill>
              </a:rPr>
              <a:t>Simple design:</a:t>
            </a:r>
            <a:r>
              <a:rPr lang="en-US" altLang="en-US" sz="2000">
                <a:solidFill>
                  <a:srgbClr val="000000"/>
                </a:solidFill>
              </a:rPr>
              <a:t> Deep metal basket with a plastic cup</a:t>
            </a:r>
            <a:br>
              <a:rPr lang="en-US" altLang="en-US" sz="2000">
                <a:solidFill>
                  <a:srgbClr val="000000"/>
                </a:solidFill>
              </a:rPr>
            </a:br>
            <a:endParaRPr lang="en-US" altLang="en-US" sz="1000">
              <a:solidFill>
                <a:srgbClr val="000000"/>
              </a:solidFill>
            </a:endParaRPr>
          </a:p>
          <a:p>
            <a:pPr eaLnBrk="1" hangingPunct="1">
              <a:lnSpc>
                <a:spcPct val="90000"/>
              </a:lnSpc>
            </a:pPr>
            <a:r>
              <a:rPr lang="en-US" altLang="en-US" sz="2000">
                <a:solidFill>
                  <a:srgbClr val="000000"/>
                </a:solidFill>
              </a:rPr>
              <a:t>Cup allows toothbrush to stand upright to dry</a:t>
            </a:r>
            <a:br>
              <a:rPr lang="en-US" altLang="en-US" sz="2000">
                <a:solidFill>
                  <a:srgbClr val="000000"/>
                </a:solidFill>
              </a:rPr>
            </a:br>
            <a:endParaRPr lang="en-US" altLang="en-US" sz="1000">
              <a:solidFill>
                <a:srgbClr val="000000"/>
              </a:solidFill>
            </a:endParaRPr>
          </a:p>
          <a:p>
            <a:pPr eaLnBrk="1" hangingPunct="1">
              <a:lnSpc>
                <a:spcPct val="90000"/>
              </a:lnSpc>
            </a:pPr>
            <a:r>
              <a:rPr lang="en-US" altLang="en-US" sz="2000">
                <a:solidFill>
                  <a:srgbClr val="000000"/>
                </a:solidFill>
              </a:rPr>
              <a:t>Plastic cup can be replaced regularly when dirty</a:t>
            </a:r>
            <a:br>
              <a:rPr lang="en-US" altLang="en-US" sz="2000">
                <a:solidFill>
                  <a:srgbClr val="000000"/>
                </a:solidFill>
              </a:rPr>
            </a:br>
            <a:endParaRPr lang="en-US" altLang="en-US" sz="1000">
              <a:solidFill>
                <a:srgbClr val="000000"/>
              </a:solidFill>
            </a:endParaRPr>
          </a:p>
          <a:p>
            <a:pPr eaLnBrk="1" hangingPunct="1">
              <a:lnSpc>
                <a:spcPct val="90000"/>
              </a:lnSpc>
            </a:pPr>
            <a:r>
              <a:rPr lang="en-US" altLang="en-US" sz="2000">
                <a:solidFill>
                  <a:srgbClr val="000000"/>
                </a:solidFill>
              </a:rPr>
              <a:t>Everything in toolkit should be labeled with resident</a:t>
            </a:r>
            <a:r>
              <a:rPr lang="ja-JP" altLang="en-US" sz="2000">
                <a:solidFill>
                  <a:srgbClr val="000000"/>
                </a:solidFill>
              </a:rPr>
              <a:t>’</a:t>
            </a:r>
            <a:r>
              <a:rPr lang="en-US" altLang="ja-JP" sz="2000">
                <a:solidFill>
                  <a:srgbClr val="000000"/>
                </a:solidFill>
              </a:rPr>
              <a:t>s name or initials</a:t>
            </a:r>
            <a:endParaRPr lang="en-US" altLang="en-US" sz="2000">
              <a:solidFill>
                <a:srgbClr val="000000"/>
              </a:solidFill>
            </a:endParaRP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3047</TotalTime>
  <Words>3821</Words>
  <Application>Microsoft Macintosh PowerPoint</Application>
  <PresentationFormat>On-screen Show (4:3)</PresentationFormat>
  <Paragraphs>438</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MS PGothic</vt:lpstr>
      <vt:lpstr>Verdana</vt:lpstr>
      <vt:lpstr>Times New Roman</vt:lpstr>
      <vt:lpstr>Gill Sans MT</vt:lpstr>
      <vt:lpstr>Helvetica</vt:lpstr>
      <vt:lpstr>Helvetica Neue</vt:lpstr>
      <vt:lpstr>Default Design</vt:lpstr>
      <vt:lpstr>PowerPoint Presentation</vt:lpstr>
      <vt:lpstr>PowerPoint Presentation</vt:lpstr>
      <vt:lpstr>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Dalhousie Dentistry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an oral care program LONG TERM CARE</dc:title>
  <dc:creator>Dalhousie Dentistry</dc:creator>
  <cp:lastModifiedBy>Faye Teeuwen</cp:lastModifiedBy>
  <cp:revision>103</cp:revision>
  <cp:lastPrinted>2013-04-01T18:32:01Z</cp:lastPrinted>
  <dcterms:created xsi:type="dcterms:W3CDTF">2013-02-06T18:59:52Z</dcterms:created>
  <dcterms:modified xsi:type="dcterms:W3CDTF">2018-12-03T00:52:21Z</dcterms:modified>
</cp:coreProperties>
</file>