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41"/>
  </p:notesMasterIdLst>
  <p:handoutMasterIdLst>
    <p:handoutMasterId r:id="rId42"/>
  </p:handoutMasterIdLst>
  <p:sldIdLst>
    <p:sldId id="288" r:id="rId2"/>
    <p:sldId id="310" r:id="rId3"/>
    <p:sldId id="256" r:id="rId4"/>
    <p:sldId id="260" r:id="rId5"/>
    <p:sldId id="258" r:id="rId6"/>
    <p:sldId id="259" r:id="rId7"/>
    <p:sldId id="289" r:id="rId8"/>
    <p:sldId id="261" r:id="rId9"/>
    <p:sldId id="262" r:id="rId10"/>
    <p:sldId id="263" r:id="rId11"/>
    <p:sldId id="264" r:id="rId12"/>
    <p:sldId id="265" r:id="rId13"/>
    <p:sldId id="266" r:id="rId14"/>
    <p:sldId id="267" r:id="rId15"/>
    <p:sldId id="268" r:id="rId16"/>
    <p:sldId id="311" r:id="rId17"/>
    <p:sldId id="271" r:id="rId18"/>
    <p:sldId id="290" r:id="rId19"/>
    <p:sldId id="272" r:id="rId20"/>
    <p:sldId id="273" r:id="rId21"/>
    <p:sldId id="274" r:id="rId22"/>
    <p:sldId id="275" r:id="rId23"/>
    <p:sldId id="312" r:id="rId24"/>
    <p:sldId id="291" r:id="rId25"/>
    <p:sldId id="276" r:id="rId26"/>
    <p:sldId id="277" r:id="rId27"/>
    <p:sldId id="278" r:id="rId28"/>
    <p:sldId id="279" r:id="rId29"/>
    <p:sldId id="292" r:id="rId30"/>
    <p:sldId id="293" r:id="rId31"/>
    <p:sldId id="294" r:id="rId32"/>
    <p:sldId id="297" r:id="rId33"/>
    <p:sldId id="296" r:id="rId34"/>
    <p:sldId id="281" r:id="rId35"/>
    <p:sldId id="282" r:id="rId36"/>
    <p:sldId id="283" r:id="rId37"/>
    <p:sldId id="284" r:id="rId38"/>
    <p:sldId id="285" r:id="rId39"/>
    <p:sldId id="286" r:id="rId40"/>
  </p:sldIdLst>
  <p:sldSz cx="9144000" cy="6858000" type="screen4x3"/>
  <p:notesSz cx="6858000" cy="9296400"/>
  <p:defaultTextStyle>
    <a:defPPr>
      <a:defRPr lang="en-GB"/>
    </a:defPPr>
    <a:lvl1pPr algn="l" defTabSz="449263" rtl="0" eaLnBrk="0" fontAlgn="base" hangingPunct="0">
      <a:spcBef>
        <a:spcPct val="0"/>
      </a:spcBef>
      <a:spcAft>
        <a:spcPct val="0"/>
      </a:spcAft>
      <a:defRPr sz="2400" kern="1200">
        <a:solidFill>
          <a:schemeClr val="bg1"/>
        </a:solidFill>
        <a:latin typeface="Verdana" panose="020B060403050404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Verdana" panose="020B060403050404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Verdana" panose="020B060403050404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Verdana" panose="020B060403050404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7"/>
    <p:restoredTop sz="73487"/>
  </p:normalViewPr>
  <p:slideViewPr>
    <p:cSldViewPr>
      <p:cViewPr varScale="1">
        <p:scale>
          <a:sx n="77" d="100"/>
          <a:sy n="77" d="100"/>
        </p:scale>
        <p:origin x="1664" y="192"/>
      </p:cViewPr>
      <p:guideLst>
        <p:guide orient="horz" pos="2160"/>
        <p:guide pos="2880"/>
      </p:guideLst>
    </p:cSldViewPr>
  </p:slideViewPr>
  <p:outlineViewPr>
    <p:cViewPr varScale="1">
      <p:scale>
        <a:sx n="170" d="200"/>
        <a:sy n="170" d="200"/>
      </p:scale>
      <p:origin x="0" y="91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048" y="-5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DCAC3-8036-8841-8034-94653BC25E82}"/>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a:buClr>
                <a:srgbClr val="000000"/>
              </a:buClr>
              <a:buSzPct val="100000"/>
              <a:buFont typeface="Times New Roman" charset="0"/>
              <a:buNone/>
              <a:defRPr sz="1200">
                <a:latin typeface="Verdan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0A0B843-BC18-864A-B964-41D774DFF1E7}"/>
              </a:ext>
            </a:extLst>
          </p:cNvPr>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anose="02020603050405020304" pitchFamily="18" charset="0"/>
              <a:buNone/>
              <a:defRPr sz="1200"/>
            </a:lvl1pPr>
          </a:lstStyle>
          <a:p>
            <a:pPr>
              <a:defRPr/>
            </a:pPr>
            <a:fld id="{CD28E7F2-6F08-D349-BED4-70755D2838B3}" type="datetimeFigureOut">
              <a:rPr lang="en-US"/>
              <a:pPr>
                <a:defRPr/>
              </a:pPr>
              <a:t>12/2/18</a:t>
            </a:fld>
            <a:endParaRPr lang="en-US"/>
          </a:p>
        </p:txBody>
      </p:sp>
      <p:sp>
        <p:nvSpPr>
          <p:cNvPr id="4" name="Footer Placeholder 3">
            <a:extLst>
              <a:ext uri="{FF2B5EF4-FFF2-40B4-BE49-F238E27FC236}">
                <a16:creationId xmlns:a16="http://schemas.microsoft.com/office/drawing/2014/main" id="{DB178779-C71E-C64F-B24F-28A94AE43FA7}"/>
              </a:ext>
            </a:extLst>
          </p:cNvPr>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buClr>
                <a:srgbClr val="000000"/>
              </a:buClr>
              <a:buSzPct val="100000"/>
              <a:buFont typeface="Times New Roman" charset="0"/>
              <a:buNone/>
              <a:defRPr sz="1200">
                <a:latin typeface="Verdana"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1878B24C-3A2D-6547-94F3-5DCE6D1446B9}"/>
              </a:ext>
            </a:extLst>
          </p:cNvPr>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panose="02020603050405020304" pitchFamily="18" charset="0"/>
              <a:buNone/>
              <a:defRPr sz="1200" smtClean="0"/>
            </a:lvl1pPr>
          </a:lstStyle>
          <a:p>
            <a:pPr>
              <a:defRPr/>
            </a:pPr>
            <a:fld id="{980051C2-A99E-3942-B6DD-00BAD59EEB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11180991-27C9-8E4C-BB08-763033FF2E10}"/>
              </a:ext>
            </a:extLst>
          </p:cNvPr>
          <p:cNvSpPr>
            <a:spLocks noChangeArrowheads="1"/>
          </p:cNvSpPr>
          <p:nvPr/>
        </p:nvSpPr>
        <p:spPr bwMode="auto">
          <a:xfrm>
            <a:off x="0" y="0"/>
            <a:ext cx="6858000" cy="92964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39" name="AutoShape 2">
            <a:extLst>
              <a:ext uri="{FF2B5EF4-FFF2-40B4-BE49-F238E27FC236}">
                <a16:creationId xmlns:a16="http://schemas.microsoft.com/office/drawing/2014/main" id="{96074F1D-2522-A540-B6FB-4C8152B4AB85}"/>
              </a:ext>
            </a:extLst>
          </p:cNvPr>
          <p:cNvSpPr>
            <a:spLocks noChangeArrowheads="1"/>
          </p:cNvSpPr>
          <p:nvPr/>
        </p:nvSpPr>
        <p:spPr bwMode="auto">
          <a:xfrm>
            <a:off x="0" y="0"/>
            <a:ext cx="68580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0" name="AutoShape 3">
            <a:extLst>
              <a:ext uri="{FF2B5EF4-FFF2-40B4-BE49-F238E27FC236}">
                <a16:creationId xmlns:a16="http://schemas.microsoft.com/office/drawing/2014/main" id="{369B7A7B-0ECA-9C4F-83FA-79A034E53B31}"/>
              </a:ext>
            </a:extLst>
          </p:cNvPr>
          <p:cNvSpPr>
            <a:spLocks noChangeArrowheads="1"/>
          </p:cNvSpPr>
          <p:nvPr/>
        </p:nvSpPr>
        <p:spPr bwMode="auto">
          <a:xfrm>
            <a:off x="0" y="0"/>
            <a:ext cx="68580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1" name="Text Box 4">
            <a:extLst>
              <a:ext uri="{FF2B5EF4-FFF2-40B4-BE49-F238E27FC236}">
                <a16:creationId xmlns:a16="http://schemas.microsoft.com/office/drawing/2014/main" id="{2E73470F-D75F-E843-9523-2D9A176DD4CC}"/>
              </a:ext>
            </a:extLst>
          </p:cNvPr>
          <p:cNvSpPr txBox="1">
            <a:spLocks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2" name="Text Box 5">
            <a:extLst>
              <a:ext uri="{FF2B5EF4-FFF2-40B4-BE49-F238E27FC236}">
                <a16:creationId xmlns:a16="http://schemas.microsoft.com/office/drawing/2014/main" id="{BE6AFF26-87A4-0340-85C4-88DAB1A110D1}"/>
              </a:ext>
            </a:extLst>
          </p:cNvPr>
          <p:cNvSpPr txBox="1">
            <a:spLocks noChangeArrowheads="1"/>
          </p:cNvSpPr>
          <p:nvPr/>
        </p:nvSpPr>
        <p:spPr bwMode="auto">
          <a:xfrm>
            <a:off x="388620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3" name="Rectangle 6">
            <a:extLst>
              <a:ext uri="{FF2B5EF4-FFF2-40B4-BE49-F238E27FC236}">
                <a16:creationId xmlns:a16="http://schemas.microsoft.com/office/drawing/2014/main" id="{8FF8F421-9BF6-FB44-B2D3-7D18C07BF2D2}"/>
              </a:ext>
            </a:extLst>
          </p:cNvPr>
          <p:cNvSpPr>
            <a:spLocks noGrp="1" noChangeArrowheads="1"/>
          </p:cNvSpPr>
          <p:nvPr>
            <p:ph type="sldImg"/>
          </p:nvPr>
        </p:nvSpPr>
        <p:spPr bwMode="auto">
          <a:xfrm>
            <a:off x="1106488" y="696913"/>
            <a:ext cx="4640262" cy="3481387"/>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D4F24496-F442-344B-B6C3-1BCC3F9012E7}"/>
              </a:ext>
            </a:extLst>
          </p:cNvPr>
          <p:cNvSpPr>
            <a:spLocks noGrp="1" noChangeArrowheads="1"/>
          </p:cNvSpPr>
          <p:nvPr>
            <p:ph type="body"/>
          </p:nvPr>
        </p:nvSpPr>
        <p:spPr bwMode="auto">
          <a:xfrm>
            <a:off x="914400" y="4416425"/>
            <a:ext cx="5024438" cy="4178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dirty="0"/>
          </a:p>
        </p:txBody>
      </p:sp>
      <p:sp>
        <p:nvSpPr>
          <p:cNvPr id="14345" name="Text Box 8">
            <a:extLst>
              <a:ext uri="{FF2B5EF4-FFF2-40B4-BE49-F238E27FC236}">
                <a16:creationId xmlns:a16="http://schemas.microsoft.com/office/drawing/2014/main" id="{4FF2DB6B-908C-0A41-B0E9-5CB97EED9CF0}"/>
              </a:ext>
            </a:extLst>
          </p:cNvPr>
          <p:cNvSpPr txBox="1">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7" name="Rectangle 9">
            <a:extLst>
              <a:ext uri="{FF2B5EF4-FFF2-40B4-BE49-F238E27FC236}">
                <a16:creationId xmlns:a16="http://schemas.microsoft.com/office/drawing/2014/main" id="{589AB9C7-7556-D14D-941D-1FEA51D90456}"/>
              </a:ext>
            </a:extLst>
          </p:cNvPr>
          <p:cNvSpPr>
            <a:spLocks noGrp="1" noChangeArrowheads="1"/>
          </p:cNvSpPr>
          <p:nvPr>
            <p:ph type="sldNum"/>
          </p:nvPr>
        </p:nvSpPr>
        <p:spPr bwMode="auto">
          <a:xfrm>
            <a:off x="3886200" y="8831263"/>
            <a:ext cx="2967038" cy="4603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smtClean="0">
                <a:solidFill>
                  <a:srgbClr val="000000"/>
                </a:solidFill>
                <a:latin typeface="Arial" panose="020B0604020202020204" pitchFamily="34" charset="0"/>
                <a:cs typeface="Arial" panose="020B0604020202020204" pitchFamily="34" charset="0"/>
              </a:defRPr>
            </a:lvl1pPr>
          </a:lstStyle>
          <a:p>
            <a:pPr>
              <a:defRPr/>
            </a:pPr>
            <a:fld id="{E932DDBD-C1C3-664E-8FF6-8133FE8B83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171450" indent="-171450" algn="l" defTabSz="449263" rtl="0" eaLnBrk="0" fontAlgn="base" hangingPunct="0">
      <a:spcBef>
        <a:spcPct val="30000"/>
      </a:spcBef>
      <a:spcAft>
        <a:spcPct val="0"/>
      </a:spcAft>
      <a:buClr>
        <a:srgbClr val="000000"/>
      </a:buClr>
      <a:buSzPct val="100000"/>
      <a:buFont typeface="Arial" panose="020B0604020202020204" pitchFamily="34" charset="0"/>
      <a:buChar char="•"/>
      <a:defRPr sz="1100" kern="1200">
        <a:solidFill>
          <a:srgbClr val="000000"/>
        </a:solidFill>
        <a:latin typeface="Arial"/>
        <a:ea typeface="MS PGothic" pitchFamily="34" charset="-128"/>
        <a:cs typeface="Arial"/>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A7B5ABD9-6255-B14D-91FD-E03028F8498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7395427D-24B3-F847-B768-83D396206887}" type="slidenum">
              <a:rPr lang="en-US" altLang="en-US" sz="1200">
                <a:solidFill>
                  <a:srgbClr val="000000"/>
                </a:solidFill>
              </a:rPr>
              <a:pPr>
                <a:buClrTx/>
                <a:buFontTx/>
                <a:buNone/>
              </a:pPr>
              <a:t>1</a:t>
            </a:fld>
            <a:endParaRPr lang="en-US" altLang="en-US" sz="1200">
              <a:solidFill>
                <a:srgbClr val="000000"/>
              </a:solidFill>
            </a:endParaRPr>
          </a:p>
        </p:txBody>
      </p:sp>
      <p:sp>
        <p:nvSpPr>
          <p:cNvPr id="17411" name="Text Box 1">
            <a:extLst>
              <a:ext uri="{FF2B5EF4-FFF2-40B4-BE49-F238E27FC236}">
                <a16:creationId xmlns:a16="http://schemas.microsoft.com/office/drawing/2014/main" id="{C5227F1D-6B31-0646-AE2B-B2223E71D3B2}"/>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AB78B2B8-A45F-1744-A2B8-18E71CCAB2C9}" type="slidenum">
              <a:rPr lang="en-US" altLang="en-US" sz="1200">
                <a:solidFill>
                  <a:srgbClr val="000000"/>
                </a:solidFill>
              </a:rPr>
              <a:pPr algn="r">
                <a:buClrTx/>
                <a:buFontTx/>
                <a:buNone/>
              </a:pPr>
              <a:t>1</a:t>
            </a:fld>
            <a:endParaRPr lang="en-US" altLang="en-US" sz="1200">
              <a:solidFill>
                <a:srgbClr val="000000"/>
              </a:solidFill>
            </a:endParaRPr>
          </a:p>
        </p:txBody>
      </p:sp>
      <p:sp>
        <p:nvSpPr>
          <p:cNvPr id="17412" name="Rectangle 2">
            <a:extLst>
              <a:ext uri="{FF2B5EF4-FFF2-40B4-BE49-F238E27FC236}">
                <a16:creationId xmlns:a16="http://schemas.microsoft.com/office/drawing/2014/main" id="{6A19420D-46FB-504C-BD6C-0019362169EE}"/>
              </a:ext>
            </a:extLst>
          </p:cNvPr>
          <p:cNvSpPr>
            <a:spLocks noChangeArrowheads="1" noTextEdit="1"/>
          </p:cNvSpPr>
          <p:nvPr>
            <p:ph type="sldImg"/>
          </p:nvPr>
        </p:nvSpPr>
        <p:spPr>
          <a:xfrm>
            <a:off x="1104900" y="696913"/>
            <a:ext cx="4648200" cy="3486150"/>
          </a:xfrm>
          <a:solidFill>
            <a:srgbClr val="FFFFFF"/>
          </a:solidFill>
          <a:ln/>
        </p:spPr>
      </p:sp>
      <p:sp>
        <p:nvSpPr>
          <p:cNvPr id="17413" name="Text Box 3">
            <a:extLst>
              <a:ext uri="{FF2B5EF4-FFF2-40B4-BE49-F238E27FC236}">
                <a16:creationId xmlns:a16="http://schemas.microsoft.com/office/drawing/2014/main" id="{7468B831-8273-714F-BD01-C3396EA985F9}"/>
              </a:ext>
            </a:extLst>
          </p:cNvPr>
          <p:cNvSpPr>
            <a:spLocks noGrp="1" noChangeArrowheads="1"/>
          </p:cNvSpPr>
          <p:nvPr/>
        </p:nvSpPr>
        <p:spPr bwMode="auto">
          <a:xfrm>
            <a:off x="914400" y="4416425"/>
            <a:ext cx="5024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450"/>
              </a:spcBef>
              <a:buClrTx/>
            </a:pPr>
            <a:endParaRPr lang="en-US" altLang="en-US" sz="1100">
              <a:solidFill>
                <a:srgbClr val="000000"/>
              </a:solidFill>
              <a:latin typeface="Arial" panose="020B0604020202020204" pitchFamily="34" charset="0"/>
            </a:endParaRPr>
          </a:p>
        </p:txBody>
      </p:sp>
      <p:sp>
        <p:nvSpPr>
          <p:cNvPr id="17414" name="Notes Placeholder 1">
            <a:extLst>
              <a:ext uri="{FF2B5EF4-FFF2-40B4-BE49-F238E27FC236}">
                <a16:creationId xmlns:a16="http://schemas.microsoft.com/office/drawing/2014/main" id="{447A3C8E-13FC-594C-96E2-BE50818DDC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is session one of the </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Brushing Up on Mouth Care</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 education series.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be discussing the basics of oral health, as well as oral care assessment and care planning.</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**Introduce yourself</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 Welcome participants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a:extLst>
              <a:ext uri="{FF2B5EF4-FFF2-40B4-BE49-F238E27FC236}">
                <a16:creationId xmlns:a16="http://schemas.microsoft.com/office/drawing/2014/main" id="{58F570F5-1361-3A40-85FE-FD61BB7E387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8E42D770-E667-B440-8E4C-30C70F9F8F59}" type="slidenum">
              <a:rPr lang="en-US" altLang="en-US" sz="1200">
                <a:solidFill>
                  <a:srgbClr val="000000"/>
                </a:solidFill>
              </a:rPr>
              <a:pPr>
                <a:buClrTx/>
                <a:buFontTx/>
                <a:buNone/>
              </a:pPr>
              <a:t>10</a:t>
            </a:fld>
            <a:endParaRPr lang="en-US" altLang="en-US" sz="1200">
              <a:solidFill>
                <a:srgbClr val="000000"/>
              </a:solidFill>
            </a:endParaRPr>
          </a:p>
        </p:txBody>
      </p:sp>
      <p:sp>
        <p:nvSpPr>
          <p:cNvPr id="35843" name="Text Box 1">
            <a:extLst>
              <a:ext uri="{FF2B5EF4-FFF2-40B4-BE49-F238E27FC236}">
                <a16:creationId xmlns:a16="http://schemas.microsoft.com/office/drawing/2014/main" id="{8BB25B79-9A0C-F044-8F95-D050D53BDEA5}"/>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541B4F26-03C6-1A43-ADDF-D1DADCAF6FFE}" type="slidenum">
              <a:rPr lang="en-US" altLang="en-US" sz="1200">
                <a:solidFill>
                  <a:srgbClr val="000000"/>
                </a:solidFill>
              </a:rPr>
              <a:pPr algn="r">
                <a:buClrTx/>
                <a:buFontTx/>
                <a:buNone/>
              </a:pPr>
              <a:t>10</a:t>
            </a:fld>
            <a:endParaRPr lang="en-US" altLang="en-US" sz="1200">
              <a:solidFill>
                <a:srgbClr val="000000"/>
              </a:solidFill>
            </a:endParaRPr>
          </a:p>
        </p:txBody>
      </p:sp>
      <p:sp>
        <p:nvSpPr>
          <p:cNvPr id="35844" name="Rectangle 2">
            <a:extLst>
              <a:ext uri="{FF2B5EF4-FFF2-40B4-BE49-F238E27FC236}">
                <a16:creationId xmlns:a16="http://schemas.microsoft.com/office/drawing/2014/main" id="{84E24F46-D464-4A48-A0E8-BA0D24C2F5D6}"/>
              </a:ext>
            </a:extLst>
          </p:cNvPr>
          <p:cNvSpPr>
            <a:spLocks noChangeArrowheads="1" noTextEdit="1"/>
          </p:cNvSpPr>
          <p:nvPr>
            <p:ph type="sldImg"/>
          </p:nvPr>
        </p:nvSpPr>
        <p:spPr>
          <a:xfrm>
            <a:off x="1104900" y="696913"/>
            <a:ext cx="4648200" cy="3486150"/>
          </a:xfrm>
          <a:solidFill>
            <a:srgbClr val="FFFFFF"/>
          </a:solidFill>
          <a:ln/>
        </p:spPr>
      </p:sp>
      <p:sp>
        <p:nvSpPr>
          <p:cNvPr id="35845" name="Notes Placeholder 1">
            <a:extLst>
              <a:ext uri="{FF2B5EF4-FFF2-40B4-BE49-F238E27FC236}">
                <a16:creationId xmlns:a16="http://schemas.microsoft.com/office/drawing/2014/main" id="{67CB5EE6-B781-1649-A7C0-BF0E7E0A5CEB}"/>
              </a:ext>
            </a:extLst>
          </p:cNvPr>
          <p:cNvSpPr>
            <a:spLocks noGrp="1"/>
          </p:cNvSpPr>
          <p:nvPr>
            <p:ph type="body" idx="1"/>
          </p:nvPr>
        </p:nvSpPr>
        <p:spPr>
          <a:xfrm>
            <a:off x="914400" y="44323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If there was no sugar there would be fewer cavities</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solidFill>
                  <a:schemeClr val="tx1"/>
                </a:solidFill>
                <a:latin typeface="Arial" panose="020B0604020202020204" pitchFamily="34" charset="0"/>
                <a:cs typeface="Arial" panose="020B0604020202020204" pitchFamily="34" charset="0"/>
              </a:rPr>
              <a:t>Each time you eat food that contains sugar or starch, bacteria in the mouth break down this sugar and starch to produce acid. This acid attacks and softens tooth enamel for 5-15 minutes each time you eat.</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solidFill>
                  <a:schemeClr val="tx1"/>
                </a:solidFill>
                <a:latin typeface="Arial" panose="020B0604020202020204" pitchFamily="34" charset="0"/>
                <a:cs typeface="Arial" panose="020B0604020202020204" pitchFamily="34" charset="0"/>
              </a:rPr>
              <a:t>Cavities develop when the enamel on your teeth is destroyed with repeated acid attacks.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solidFill>
                  <a:schemeClr val="tx1"/>
                </a:solidFill>
                <a:latin typeface="Arial" panose="020B0604020202020204" pitchFamily="34" charset="0"/>
                <a:cs typeface="Arial" panose="020B0604020202020204" pitchFamily="34" charset="0"/>
              </a:rPr>
              <a:t>When residents snack on sweets throughout </a:t>
            </a:r>
            <a:r>
              <a:rPr lang="en-US" altLang="en-US">
                <a:latin typeface="Arial" panose="020B0604020202020204" pitchFamily="34" charset="0"/>
                <a:cs typeface="Arial" panose="020B0604020202020204" pitchFamily="34" charset="0"/>
              </a:rPr>
              <a:t>the day, their mouth stays acidic for long periods of time. This allows for cavities to form on the teeth.</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Eating sweets with meals is better than between meals.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a:extLst>
              <a:ext uri="{FF2B5EF4-FFF2-40B4-BE49-F238E27FC236}">
                <a16:creationId xmlns:a16="http://schemas.microsoft.com/office/drawing/2014/main" id="{4A65943E-A3E7-F341-A89A-1466686D4EF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E9D4C26E-F978-0240-B773-45DC9C88CE47}" type="slidenum">
              <a:rPr lang="en-US" altLang="en-US" sz="1200">
                <a:solidFill>
                  <a:srgbClr val="000000"/>
                </a:solidFill>
              </a:rPr>
              <a:pPr>
                <a:buClrTx/>
                <a:buFontTx/>
                <a:buNone/>
              </a:pPr>
              <a:t>11</a:t>
            </a:fld>
            <a:endParaRPr lang="en-US" altLang="en-US" sz="1200">
              <a:solidFill>
                <a:srgbClr val="000000"/>
              </a:solidFill>
            </a:endParaRPr>
          </a:p>
        </p:txBody>
      </p:sp>
      <p:sp>
        <p:nvSpPr>
          <p:cNvPr id="37891" name="Text Box 1">
            <a:extLst>
              <a:ext uri="{FF2B5EF4-FFF2-40B4-BE49-F238E27FC236}">
                <a16:creationId xmlns:a16="http://schemas.microsoft.com/office/drawing/2014/main" id="{1621369F-D216-0447-AFA1-5A46FC9ECCD3}"/>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B0C8A070-4B34-7641-B886-952B114CF47E}" type="slidenum">
              <a:rPr lang="en-US" altLang="en-US" sz="1200">
                <a:solidFill>
                  <a:srgbClr val="000000"/>
                </a:solidFill>
              </a:rPr>
              <a:pPr algn="r">
                <a:buClrTx/>
                <a:buFontTx/>
                <a:buNone/>
              </a:pPr>
              <a:t>11</a:t>
            </a:fld>
            <a:endParaRPr lang="en-US" altLang="en-US" sz="1200">
              <a:solidFill>
                <a:srgbClr val="000000"/>
              </a:solidFill>
            </a:endParaRPr>
          </a:p>
        </p:txBody>
      </p:sp>
      <p:sp>
        <p:nvSpPr>
          <p:cNvPr id="37892" name="Rectangle 2">
            <a:extLst>
              <a:ext uri="{FF2B5EF4-FFF2-40B4-BE49-F238E27FC236}">
                <a16:creationId xmlns:a16="http://schemas.microsoft.com/office/drawing/2014/main" id="{52F0C09D-4C01-3F4C-B9FD-762DF6CFF2F3}"/>
              </a:ext>
            </a:extLst>
          </p:cNvPr>
          <p:cNvSpPr>
            <a:spLocks noChangeArrowheads="1" noTextEdit="1"/>
          </p:cNvSpPr>
          <p:nvPr>
            <p:ph type="sldImg"/>
          </p:nvPr>
        </p:nvSpPr>
        <p:spPr>
          <a:xfrm>
            <a:off x="1104900" y="696913"/>
            <a:ext cx="4648200" cy="3486150"/>
          </a:xfrm>
          <a:solidFill>
            <a:srgbClr val="FFFFFF"/>
          </a:solidFill>
          <a:ln/>
        </p:spPr>
      </p:sp>
      <p:sp>
        <p:nvSpPr>
          <p:cNvPr id="37893" name="Notes Placeholder 1">
            <a:extLst>
              <a:ext uri="{FF2B5EF4-FFF2-40B4-BE49-F238E27FC236}">
                <a16:creationId xmlns:a16="http://schemas.microsoft.com/office/drawing/2014/main" id="{23D8E986-B520-3748-AF49-28DBC0D975E2}"/>
              </a:ext>
            </a:extLst>
          </p:cNvPr>
          <p:cNvSpPr>
            <a:spLocks noGrp="1"/>
          </p:cNvSpPr>
          <p:nvPr>
            <p:ph type="body" idx="1"/>
          </p:nvPr>
        </p:nvSpPr>
        <p:spPr>
          <a:xfrm>
            <a:off x="914400" y="43561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Gingivitis or gum disease is very common. It is an inflammation of the gums that causes the gums to become red and swollen. </a:t>
            </a:r>
          </a:p>
          <a:p>
            <a:r>
              <a:rPr lang="en-US" altLang="en-US">
                <a:latin typeface="Arial" panose="020B0604020202020204" pitchFamily="34" charset="0"/>
                <a:cs typeface="Arial" panose="020B0604020202020204" pitchFamily="34" charset="0"/>
              </a:rPr>
              <a:t>Gingivitis is caused by bacteria found in plaque, the sticky film on the teeth. This plaque forms on the teeth and around the gums, and it can also form on dentures. </a:t>
            </a:r>
          </a:p>
          <a:p>
            <a:r>
              <a:rPr lang="en-US" altLang="en-US">
                <a:latin typeface="Arial" panose="020B0604020202020204" pitchFamily="34" charset="0"/>
                <a:cs typeface="Arial" panose="020B0604020202020204" pitchFamily="34" charset="0"/>
              </a:rPr>
              <a:t>Plaque forms on the teeth everyday and therefore needs to be removed everyday. </a:t>
            </a:r>
          </a:p>
          <a:p>
            <a:r>
              <a:rPr lang="en-US" altLang="en-US">
                <a:latin typeface="Arial" panose="020B0604020202020204" pitchFamily="34" charset="0"/>
                <a:cs typeface="Arial" panose="020B0604020202020204" pitchFamily="34" charset="0"/>
              </a:rPr>
              <a:t>Gingivitis can be reversed with daily mouth care.</a:t>
            </a:r>
          </a:p>
          <a:p>
            <a:pPr marL="628650" lvl="1" indent="-171450">
              <a:buFont typeface="Arial" panose="020B0604020202020204" pitchFamily="34" charset="0"/>
              <a:buChar char="•"/>
            </a:pPr>
            <a:r>
              <a:rPr lang="en-US" altLang="en-US" sz="1100" i="1">
                <a:latin typeface="Arial" panose="020B0604020202020204" pitchFamily="34" charset="0"/>
                <a:cs typeface="Arial" panose="020B0604020202020204" pitchFamily="34" charset="0"/>
              </a:rPr>
              <a:t>If the resident’s gums bleed when brushed, they likely have gingivitis.</a:t>
            </a:r>
          </a:p>
          <a:p>
            <a:pPr marL="628650" lvl="1" indent="-171450">
              <a:buFont typeface="Arial" panose="020B0604020202020204" pitchFamily="34" charset="0"/>
              <a:buChar char="•"/>
            </a:pPr>
            <a:r>
              <a:rPr lang="en-US" altLang="en-US" sz="1100" i="1">
                <a:latin typeface="Arial" panose="020B0604020202020204" pitchFamily="34" charset="0"/>
                <a:cs typeface="Arial" panose="020B0604020202020204" pitchFamily="34" charset="0"/>
              </a:rPr>
              <a:t>This bleeding will decrease with regular brushing.  </a:t>
            </a:r>
          </a:p>
          <a:p>
            <a:r>
              <a:rPr lang="en-US" altLang="en-US">
                <a:latin typeface="Arial" panose="020B0604020202020204" pitchFamily="34" charset="0"/>
                <a:cs typeface="Arial" panose="020B0604020202020204" pitchFamily="34" charset="0"/>
              </a:rPr>
              <a:t>If plaque is not removed with daily mouth care, gingivitis can lead to periodontal disease; a more serious problem.</a:t>
            </a:r>
          </a:p>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a:extLst>
              <a:ext uri="{FF2B5EF4-FFF2-40B4-BE49-F238E27FC236}">
                <a16:creationId xmlns:a16="http://schemas.microsoft.com/office/drawing/2014/main" id="{F37C0B1F-6FE2-7E49-A748-A5B85F5251B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C40D0463-B66D-0C45-9F29-B3C55F29798B}" type="slidenum">
              <a:rPr lang="en-US" altLang="en-US" sz="1200">
                <a:solidFill>
                  <a:srgbClr val="000000"/>
                </a:solidFill>
              </a:rPr>
              <a:pPr>
                <a:buClrTx/>
                <a:buFontTx/>
                <a:buNone/>
              </a:pPr>
              <a:t>12</a:t>
            </a:fld>
            <a:endParaRPr lang="en-US" altLang="en-US" sz="1200">
              <a:solidFill>
                <a:srgbClr val="000000"/>
              </a:solidFill>
            </a:endParaRPr>
          </a:p>
        </p:txBody>
      </p:sp>
      <p:sp>
        <p:nvSpPr>
          <p:cNvPr id="39939" name="Text Box 1">
            <a:extLst>
              <a:ext uri="{FF2B5EF4-FFF2-40B4-BE49-F238E27FC236}">
                <a16:creationId xmlns:a16="http://schemas.microsoft.com/office/drawing/2014/main" id="{B40F564B-E494-E945-8113-3ACD6AA6882B}"/>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23C98857-1E3E-9945-BDE4-79C7B4772A7D}" type="slidenum">
              <a:rPr lang="en-US" altLang="en-US" sz="1200">
                <a:solidFill>
                  <a:srgbClr val="000000"/>
                </a:solidFill>
              </a:rPr>
              <a:pPr algn="r">
                <a:buClrTx/>
                <a:buFontTx/>
                <a:buNone/>
              </a:pPr>
              <a:t>12</a:t>
            </a:fld>
            <a:endParaRPr lang="en-US" altLang="en-US" sz="1200">
              <a:solidFill>
                <a:srgbClr val="000000"/>
              </a:solidFill>
            </a:endParaRPr>
          </a:p>
        </p:txBody>
      </p:sp>
      <p:sp>
        <p:nvSpPr>
          <p:cNvPr id="39940" name="Rectangle 2">
            <a:extLst>
              <a:ext uri="{FF2B5EF4-FFF2-40B4-BE49-F238E27FC236}">
                <a16:creationId xmlns:a16="http://schemas.microsoft.com/office/drawing/2014/main" id="{C9D1633E-F8AD-DB48-A2DA-09C1EAF521F8}"/>
              </a:ext>
            </a:extLst>
          </p:cNvPr>
          <p:cNvSpPr>
            <a:spLocks noChangeArrowheads="1" noTextEdit="1"/>
          </p:cNvSpPr>
          <p:nvPr>
            <p:ph type="sldImg"/>
          </p:nvPr>
        </p:nvSpPr>
        <p:spPr>
          <a:xfrm>
            <a:off x="1104900" y="696913"/>
            <a:ext cx="4648200" cy="3486150"/>
          </a:xfrm>
          <a:solidFill>
            <a:srgbClr val="FFFFFF"/>
          </a:solidFill>
          <a:ln/>
        </p:spPr>
      </p:sp>
      <p:sp>
        <p:nvSpPr>
          <p:cNvPr id="39941" name="Notes Placeholder 1">
            <a:extLst>
              <a:ext uri="{FF2B5EF4-FFF2-40B4-BE49-F238E27FC236}">
                <a16:creationId xmlns:a16="http://schemas.microsoft.com/office/drawing/2014/main" id="{5A62CAFD-E925-2D40-94E1-486A14D77C01}"/>
              </a:ext>
            </a:extLst>
          </p:cNvPr>
          <p:cNvSpPr>
            <a:spLocks noGrp="1"/>
          </p:cNvSpPr>
          <p:nvPr>
            <p:ph type="body" idx="1"/>
          </p:nvPr>
        </p:nvSpPr>
        <p:spPr>
          <a:xfrm>
            <a:off x="990600" y="44323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Periodontal disease is the leading cause of tooth loss in adults. This is because the bone around the teeth breaks down and can no longer support the teeth in the jaw.</a:t>
            </a:r>
          </a:p>
          <a:p>
            <a:r>
              <a:rPr lang="en-US" altLang="en-US">
                <a:latin typeface="Arial" panose="020B0604020202020204" pitchFamily="34" charset="0"/>
                <a:cs typeface="Arial" panose="020B0604020202020204" pitchFamily="34" charset="0"/>
              </a:rPr>
              <a:t>While gingivitis can be reversed, periodontal disease cannot. Once the bone has been lost it cannot be regained or built up except by special surgery.</a:t>
            </a:r>
          </a:p>
          <a:p>
            <a:r>
              <a:rPr lang="en-US" altLang="en-US">
                <a:latin typeface="Arial" panose="020B0604020202020204" pitchFamily="34" charset="0"/>
                <a:cs typeface="Arial" panose="020B0604020202020204" pitchFamily="34" charset="0"/>
              </a:rPr>
              <a:t>Periodontal disease has been linked to heart disease, stroke, diabetes and pneumonia.</a:t>
            </a:r>
          </a:p>
          <a:p>
            <a:r>
              <a:rPr lang="en-US" altLang="en-US">
                <a:latin typeface="Arial" panose="020B0604020202020204" pitchFamily="34" charset="0"/>
                <a:cs typeface="Arial" panose="020B0604020202020204" pitchFamily="34" charset="0"/>
              </a:rPr>
              <a:t>Managing gingivitis with daily mouth care is the most important step for preventing more serious gum disease.</a:t>
            </a:r>
          </a:p>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a:extLst>
              <a:ext uri="{FF2B5EF4-FFF2-40B4-BE49-F238E27FC236}">
                <a16:creationId xmlns:a16="http://schemas.microsoft.com/office/drawing/2014/main" id="{7A395665-F379-8A46-8BD7-FB9C6A0BBA4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604E7983-D7BD-9041-B070-BD66AB696EB2}" type="slidenum">
              <a:rPr lang="en-US" altLang="en-US" sz="1200">
                <a:solidFill>
                  <a:srgbClr val="000000"/>
                </a:solidFill>
              </a:rPr>
              <a:pPr>
                <a:buClrTx/>
                <a:buFontTx/>
                <a:buNone/>
              </a:pPr>
              <a:t>13</a:t>
            </a:fld>
            <a:endParaRPr lang="en-US" altLang="en-US" sz="1200">
              <a:solidFill>
                <a:srgbClr val="000000"/>
              </a:solidFill>
            </a:endParaRPr>
          </a:p>
        </p:txBody>
      </p:sp>
      <p:sp>
        <p:nvSpPr>
          <p:cNvPr id="41987" name="Text Box 1">
            <a:extLst>
              <a:ext uri="{FF2B5EF4-FFF2-40B4-BE49-F238E27FC236}">
                <a16:creationId xmlns:a16="http://schemas.microsoft.com/office/drawing/2014/main" id="{B43046B6-8A83-1B42-849C-72C120CA2CA2}"/>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8CE9BE93-CFED-124E-A291-2279C0779EFC}" type="slidenum">
              <a:rPr lang="en-US" altLang="en-US" sz="1200">
                <a:solidFill>
                  <a:srgbClr val="000000"/>
                </a:solidFill>
              </a:rPr>
              <a:pPr algn="r">
                <a:buClrTx/>
                <a:buFontTx/>
                <a:buNone/>
              </a:pPr>
              <a:t>13</a:t>
            </a:fld>
            <a:endParaRPr lang="en-US" altLang="en-US" sz="1200">
              <a:solidFill>
                <a:srgbClr val="000000"/>
              </a:solidFill>
            </a:endParaRPr>
          </a:p>
        </p:txBody>
      </p:sp>
      <p:sp>
        <p:nvSpPr>
          <p:cNvPr id="41988" name="Rectangle 2">
            <a:extLst>
              <a:ext uri="{FF2B5EF4-FFF2-40B4-BE49-F238E27FC236}">
                <a16:creationId xmlns:a16="http://schemas.microsoft.com/office/drawing/2014/main" id="{D36DF43E-4BA4-8542-AFC7-7B317C173432}"/>
              </a:ext>
            </a:extLst>
          </p:cNvPr>
          <p:cNvSpPr>
            <a:spLocks noChangeArrowheads="1" noTextEdit="1"/>
          </p:cNvSpPr>
          <p:nvPr>
            <p:ph type="sldImg"/>
          </p:nvPr>
        </p:nvSpPr>
        <p:spPr>
          <a:xfrm>
            <a:off x="1104900" y="696913"/>
            <a:ext cx="4648200" cy="3486150"/>
          </a:xfrm>
          <a:solidFill>
            <a:srgbClr val="FFFFFF"/>
          </a:solidFill>
          <a:ln/>
        </p:spPr>
      </p:sp>
      <p:sp>
        <p:nvSpPr>
          <p:cNvPr id="41989" name="Notes Placeholder 1">
            <a:extLst>
              <a:ext uri="{FF2B5EF4-FFF2-40B4-BE49-F238E27FC236}">
                <a16:creationId xmlns:a16="http://schemas.microsoft.com/office/drawing/2014/main" id="{81399796-E171-AB40-BECE-49FA8CA886A2}"/>
              </a:ext>
            </a:extLst>
          </p:cNvPr>
          <p:cNvSpPr>
            <a:spLocks noGrp="1"/>
          </p:cNvSpPr>
          <p:nvPr>
            <p:ph type="body" idx="1"/>
          </p:nvPr>
        </p:nvSpPr>
        <p:spPr>
          <a:xfrm>
            <a:off x="914400" y="44323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Older adults with poor oral hygiene may have a higher risk of developing pneumonia because </a:t>
            </a:r>
            <a:r>
              <a:rPr lang="en-US" altLang="en-US" i="1">
                <a:latin typeface="Arial" panose="020B0604020202020204" pitchFamily="34" charset="0"/>
                <a:cs typeface="Arial" panose="020B0604020202020204" pitchFamily="34" charset="0"/>
              </a:rPr>
              <a:t>plaque and bacteria in the mouth can be inhaled into the lungs.  Having bacteria in the lungs can lead to pneumonia.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a:extLst>
              <a:ext uri="{FF2B5EF4-FFF2-40B4-BE49-F238E27FC236}">
                <a16:creationId xmlns:a16="http://schemas.microsoft.com/office/drawing/2014/main" id="{6E9DA441-4C76-9043-BCD0-C1BF4505DF4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B16F8E8D-1DE0-104D-9454-EE5A3E3B8DE0}" type="slidenum">
              <a:rPr lang="en-US" altLang="en-US" sz="1200">
                <a:solidFill>
                  <a:srgbClr val="000000"/>
                </a:solidFill>
              </a:rPr>
              <a:pPr>
                <a:buClrTx/>
                <a:buFontTx/>
                <a:buNone/>
              </a:pPr>
              <a:t>14</a:t>
            </a:fld>
            <a:endParaRPr lang="en-US" altLang="en-US" sz="1200">
              <a:solidFill>
                <a:srgbClr val="000000"/>
              </a:solidFill>
            </a:endParaRPr>
          </a:p>
        </p:txBody>
      </p:sp>
      <p:sp>
        <p:nvSpPr>
          <p:cNvPr id="44035" name="Text Box 1">
            <a:extLst>
              <a:ext uri="{FF2B5EF4-FFF2-40B4-BE49-F238E27FC236}">
                <a16:creationId xmlns:a16="http://schemas.microsoft.com/office/drawing/2014/main" id="{FF024DC9-B9ED-F94C-98D5-7FE6508D6D53}"/>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2CEF4873-5C37-FA44-B0D3-A834989E0958}" type="slidenum">
              <a:rPr lang="en-US" altLang="en-US" sz="1200">
                <a:solidFill>
                  <a:srgbClr val="000000"/>
                </a:solidFill>
              </a:rPr>
              <a:pPr algn="r">
                <a:buClrTx/>
                <a:buFontTx/>
                <a:buNone/>
              </a:pPr>
              <a:t>14</a:t>
            </a:fld>
            <a:endParaRPr lang="en-US" altLang="en-US" sz="1200">
              <a:solidFill>
                <a:srgbClr val="000000"/>
              </a:solidFill>
            </a:endParaRPr>
          </a:p>
        </p:txBody>
      </p:sp>
      <p:sp>
        <p:nvSpPr>
          <p:cNvPr id="44036" name="Rectangle 2">
            <a:extLst>
              <a:ext uri="{FF2B5EF4-FFF2-40B4-BE49-F238E27FC236}">
                <a16:creationId xmlns:a16="http://schemas.microsoft.com/office/drawing/2014/main" id="{5936C8A1-3F7C-564E-B67A-5AF23BC1CB97}"/>
              </a:ext>
            </a:extLst>
          </p:cNvPr>
          <p:cNvSpPr>
            <a:spLocks noChangeArrowheads="1" noTextEdit="1"/>
          </p:cNvSpPr>
          <p:nvPr>
            <p:ph type="sldImg"/>
          </p:nvPr>
        </p:nvSpPr>
        <p:spPr>
          <a:xfrm>
            <a:off x="1104900" y="696913"/>
            <a:ext cx="4648200" cy="3486150"/>
          </a:xfrm>
          <a:solidFill>
            <a:srgbClr val="FFFFFF"/>
          </a:solidFill>
          <a:ln/>
        </p:spPr>
      </p:sp>
      <p:sp>
        <p:nvSpPr>
          <p:cNvPr id="2" name="Notes Placeholder 1">
            <a:extLst>
              <a:ext uri="{FF2B5EF4-FFF2-40B4-BE49-F238E27FC236}">
                <a16:creationId xmlns:a16="http://schemas.microsoft.com/office/drawing/2014/main" id="{72CDBC92-0E08-B045-89E1-69903B4EA2B0}"/>
              </a:ext>
            </a:extLst>
          </p:cNvPr>
          <p:cNvSpPr>
            <a:spLocks noGrp="1"/>
          </p:cNvSpPr>
          <p:nvPr>
            <p:ph type="body" idx="1"/>
          </p:nvPr>
        </p:nvSpPr>
        <p:spPr>
          <a:xfrm>
            <a:off x="914400" y="4356100"/>
            <a:ext cx="5024438" cy="4178300"/>
          </a:xfrm>
        </p:spPr>
        <p:txBody>
          <a:bodyPr/>
          <a:lstStyle/>
          <a:p>
            <a:pPr marL="0" indent="0" eaLnBrk="1" hangingPunct="1">
              <a:spcBef>
                <a:spcPts val="450"/>
              </a:spcBef>
              <a:buFont typeface="Calibri" charset="0"/>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US" dirty="0">
                <a:latin typeface="Arial" charset="0"/>
              </a:rPr>
              <a:t>Steps for optimal oral care include brushing, flossing, regular dental checkups, and a healthy diet with limited amounts of sugary snacks and drinks.</a:t>
            </a:r>
          </a:p>
          <a:p>
            <a:pPr marL="228600" indent="-228600" eaLnBrk="1" hangingPunct="1">
              <a:spcBef>
                <a:spcPts val="450"/>
              </a:spcBef>
              <a:buFont typeface="Calibri" charset="0"/>
              <a:buAutoNum type="arabi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US" dirty="0">
                <a:latin typeface="Arial" charset="0"/>
              </a:rPr>
              <a:t>Brushing after every meal is recommended. All residents should have their teeth brushed thoroughly at least once each day. Brush with a soft toothbrush to help to stimulate gums and keep teeth healthy.</a:t>
            </a:r>
          </a:p>
          <a:p>
            <a:pPr marL="228600" indent="-228600" eaLnBrk="1" hangingPunct="1">
              <a:spcBef>
                <a:spcPts val="450"/>
              </a:spcBef>
              <a:buFont typeface="Calibri" charset="0"/>
              <a:buAutoNum type="arabi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US" dirty="0">
                <a:latin typeface="Arial" charset="0"/>
              </a:rPr>
              <a:t>Floss each day when possible. Rinse with alcohol free mouth rinse, preferably one with fluoride. Many residents have dry mouths and using mouth rinses with alcohol can make this worse. </a:t>
            </a:r>
          </a:p>
          <a:p>
            <a:pPr marL="228600" indent="-228600" eaLnBrk="1" hangingPunct="1">
              <a:spcBef>
                <a:spcPts val="450"/>
              </a:spcBef>
              <a:buFont typeface="Calibri" charset="0"/>
              <a:buAutoNum type="arabi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US" dirty="0">
                <a:latin typeface="Arial" charset="0"/>
              </a:rPr>
              <a:t> Ideally, residents should have a dental check up once a year.</a:t>
            </a:r>
          </a:p>
          <a:p>
            <a:pPr marL="228600" indent="-228600" eaLnBrk="1" hangingPunct="1">
              <a:spcBef>
                <a:spcPts val="450"/>
              </a:spcBef>
              <a:buFont typeface="Calibri" charset="0"/>
              <a:buAutoNum type="arabi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US" dirty="0">
                <a:latin typeface="Arial" charset="0"/>
              </a:rPr>
              <a:t> Encourage residents to eat a healthy balanced diet.</a:t>
            </a:r>
          </a:p>
          <a:p>
            <a:pPr marL="228600" indent="-228600" eaLnBrk="1" hangingPunct="1">
              <a:spcBef>
                <a:spcPts val="450"/>
              </a:spcBef>
              <a:buFont typeface="Calibri" charset="0"/>
              <a:buAutoNum type="arabi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US" dirty="0">
                <a:latin typeface="Arial" charset="0"/>
              </a:rPr>
              <a:t> While limiting sugary snacks and drinks may be difficult, they should be consumed with meals when possible. </a:t>
            </a:r>
          </a:p>
          <a:p>
            <a:pPr>
              <a:buFont typeface="Arial" charset="0"/>
              <a:buChar cha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a:extLst>
              <a:ext uri="{FF2B5EF4-FFF2-40B4-BE49-F238E27FC236}">
                <a16:creationId xmlns:a16="http://schemas.microsoft.com/office/drawing/2014/main" id="{8FF874AF-5771-6147-A837-C7F9BFE0ED3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787B7536-4D10-BF4E-B8AB-CDFC755B7665}" type="slidenum">
              <a:rPr lang="en-US" altLang="en-US" sz="1200">
                <a:solidFill>
                  <a:srgbClr val="000000"/>
                </a:solidFill>
              </a:rPr>
              <a:pPr>
                <a:buClrTx/>
                <a:buFontTx/>
                <a:buNone/>
              </a:pPr>
              <a:t>15</a:t>
            </a:fld>
            <a:endParaRPr lang="en-US" altLang="en-US" sz="1200">
              <a:solidFill>
                <a:srgbClr val="000000"/>
              </a:solidFill>
            </a:endParaRPr>
          </a:p>
        </p:txBody>
      </p:sp>
      <p:sp>
        <p:nvSpPr>
          <p:cNvPr id="46083" name="Text Box 1">
            <a:extLst>
              <a:ext uri="{FF2B5EF4-FFF2-40B4-BE49-F238E27FC236}">
                <a16:creationId xmlns:a16="http://schemas.microsoft.com/office/drawing/2014/main" id="{CF2BBE2D-D043-4C4F-A68C-A2D1DC1FAB50}"/>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1F06D2E4-600C-4E40-AF39-970ABEF388DE}" type="slidenum">
              <a:rPr lang="en-US" altLang="en-US" sz="1200">
                <a:solidFill>
                  <a:srgbClr val="000000"/>
                </a:solidFill>
              </a:rPr>
              <a:pPr algn="r">
                <a:buClrTx/>
                <a:buFontTx/>
                <a:buNone/>
              </a:pPr>
              <a:t>15</a:t>
            </a:fld>
            <a:endParaRPr lang="en-US" altLang="en-US" sz="1200">
              <a:solidFill>
                <a:srgbClr val="000000"/>
              </a:solidFill>
            </a:endParaRPr>
          </a:p>
        </p:txBody>
      </p:sp>
      <p:sp>
        <p:nvSpPr>
          <p:cNvPr id="46084" name="Rectangle 2">
            <a:extLst>
              <a:ext uri="{FF2B5EF4-FFF2-40B4-BE49-F238E27FC236}">
                <a16:creationId xmlns:a16="http://schemas.microsoft.com/office/drawing/2014/main" id="{52F83C34-E879-6649-8718-96461DBA9E36}"/>
              </a:ext>
            </a:extLst>
          </p:cNvPr>
          <p:cNvSpPr>
            <a:spLocks noChangeArrowheads="1" noTextEdit="1"/>
          </p:cNvSpPr>
          <p:nvPr>
            <p:ph type="sldImg"/>
          </p:nvPr>
        </p:nvSpPr>
        <p:spPr>
          <a:xfrm>
            <a:off x="1104900" y="696913"/>
            <a:ext cx="4648200" cy="3486150"/>
          </a:xfrm>
          <a:solidFill>
            <a:srgbClr val="FFFFFF"/>
          </a:solidFill>
          <a:ln/>
        </p:spPr>
      </p:sp>
      <p:sp>
        <p:nvSpPr>
          <p:cNvPr id="46085" name="Notes Placeholder 1">
            <a:extLst>
              <a:ext uri="{FF2B5EF4-FFF2-40B4-BE49-F238E27FC236}">
                <a16:creationId xmlns:a16="http://schemas.microsoft.com/office/drawing/2014/main" id="{24D06C18-744D-3149-A142-B8695BCB4D11}"/>
              </a:ext>
            </a:extLst>
          </p:cNvPr>
          <p:cNvSpPr>
            <a:spLocks noGrp="1"/>
          </p:cNvSpPr>
          <p:nvPr>
            <p:ph type="body" idx="1"/>
          </p:nvPr>
        </p:nvSpPr>
        <p:spPr>
          <a:xfrm>
            <a:off x="914400" y="43561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main message here is to LOOK, FEEL, and  TELL.</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Providing daily oral care to residents also presents an important opportunity to check the mouth for any changes or abnormalities.</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Encourage the care providers to use this opportunity to look for any abnormalities.</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Remove any dentures and b</a:t>
            </a:r>
            <a:r>
              <a:rPr lang="en-US" altLang="en-US" b="1">
                <a:latin typeface="Arial" panose="020B0604020202020204" pitchFamily="34" charset="0"/>
                <a:cs typeface="Arial" panose="020B0604020202020204" pitchFamily="34" charset="0"/>
              </a:rPr>
              <a:t>efore providing daily oral care, do a quick ‘</a:t>
            </a:r>
            <a:r>
              <a:rPr lang="en-US" altLang="ja-JP" b="1">
                <a:latin typeface="Arial" panose="020B0604020202020204" pitchFamily="34" charset="0"/>
                <a:cs typeface="Arial" panose="020B0604020202020204" pitchFamily="34" charset="0"/>
              </a:rPr>
              <a:t>check</a:t>
            </a:r>
            <a:r>
              <a:rPr lang="en-US" altLang="en-US" b="1">
                <a:latin typeface="Arial" panose="020B0604020202020204" pitchFamily="34" charset="0"/>
                <a:cs typeface="Arial" panose="020B0604020202020204" pitchFamily="34" charset="0"/>
              </a:rPr>
              <a:t>’</a:t>
            </a:r>
            <a:r>
              <a:rPr lang="en-US" altLang="ja-JP" b="1">
                <a:latin typeface="Arial" panose="020B0604020202020204" pitchFamily="34" charset="0"/>
                <a:cs typeface="Arial" panose="020B0604020202020204" pitchFamily="34" charset="0"/>
              </a:rPr>
              <a:t> of the resident</a:t>
            </a:r>
            <a:r>
              <a:rPr lang="en-US" altLang="en-US" b="1">
                <a:latin typeface="Arial" panose="020B0604020202020204" pitchFamily="34" charset="0"/>
                <a:cs typeface="Arial" panose="020B0604020202020204" pitchFamily="34" charset="0"/>
              </a:rPr>
              <a:t>’</a:t>
            </a:r>
            <a:r>
              <a:rPr lang="en-US" altLang="ja-JP" b="1">
                <a:latin typeface="Arial" panose="020B0604020202020204" pitchFamily="34" charset="0"/>
                <a:cs typeface="Arial" panose="020B0604020202020204" pitchFamily="34" charset="0"/>
              </a:rPr>
              <a:t>s mouth - look at teeth, gums, tongue, roof &amp; floor of mouth, inside of cheeks, and lips </a:t>
            </a:r>
          </a:p>
          <a:p>
            <a:pPr marL="91440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Look for any abnormalities such as red or white patches, swelling, lumps, or loose teeth</a:t>
            </a:r>
          </a:p>
          <a:p>
            <a:pPr marL="91440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 Have residents check their own mouth if possible</a:t>
            </a:r>
          </a:p>
          <a:p>
            <a:pPr marL="91440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 Care providers should check for residents who are unable to check themselves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a:extLst>
              <a:ext uri="{FF2B5EF4-FFF2-40B4-BE49-F238E27FC236}">
                <a16:creationId xmlns:a16="http://schemas.microsoft.com/office/drawing/2014/main" id="{29538A43-BCDA-AA4B-9A18-8423663E90F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6D0C084-C2BE-9B47-B300-30F0CF8951C4}" type="slidenum">
              <a:rPr lang="en-US" altLang="en-US" sz="1200">
                <a:latin typeface="Verdana" panose="020B0604030504040204" pitchFamily="34" charset="0"/>
              </a:rPr>
              <a:pPr>
                <a:spcBef>
                  <a:spcPct val="0"/>
                </a:spcBef>
                <a:buClrTx/>
                <a:buFontTx/>
                <a:buNone/>
              </a:pPr>
              <a:t>16</a:t>
            </a:fld>
            <a:endParaRPr lang="en-US" altLang="en-US" sz="1200">
              <a:latin typeface="Verdana" panose="020B0604030504040204" pitchFamily="34" charset="0"/>
            </a:endParaRPr>
          </a:p>
        </p:txBody>
      </p:sp>
      <p:sp>
        <p:nvSpPr>
          <p:cNvPr id="48131" name="Text Box 1">
            <a:extLst>
              <a:ext uri="{FF2B5EF4-FFF2-40B4-BE49-F238E27FC236}">
                <a16:creationId xmlns:a16="http://schemas.microsoft.com/office/drawing/2014/main" id="{8149C7B0-00BA-D345-8C33-69BA862D4EE0}"/>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a:spcBef>
                <a:spcPct val="0"/>
              </a:spcBef>
              <a:buClrTx/>
              <a:buFontTx/>
              <a:buNone/>
            </a:pPr>
            <a:fld id="{9144691A-1A3A-4C46-B01C-2D728C44421A}" type="slidenum">
              <a:rPr lang="en-US" altLang="en-US" sz="1200">
                <a:latin typeface="Verdana" panose="020B0604030504040204" pitchFamily="34" charset="0"/>
              </a:rPr>
              <a:pPr algn="r">
                <a:spcBef>
                  <a:spcPct val="0"/>
                </a:spcBef>
                <a:buClrTx/>
                <a:buFontTx/>
                <a:buNone/>
              </a:pPr>
              <a:t>16</a:t>
            </a:fld>
            <a:endParaRPr lang="en-US" altLang="en-US" sz="1200">
              <a:latin typeface="Verdana" panose="020B0604030504040204" pitchFamily="34" charset="0"/>
            </a:endParaRPr>
          </a:p>
        </p:txBody>
      </p:sp>
      <p:sp>
        <p:nvSpPr>
          <p:cNvPr id="48132" name="Rectangle 2">
            <a:extLst>
              <a:ext uri="{FF2B5EF4-FFF2-40B4-BE49-F238E27FC236}">
                <a16:creationId xmlns:a16="http://schemas.microsoft.com/office/drawing/2014/main" id="{DF1DC219-CE75-224B-B4FD-26EE12E9A608}"/>
              </a:ext>
            </a:extLst>
          </p:cNvPr>
          <p:cNvSpPr>
            <a:spLocks noChangeArrowheads="1" noTextEdit="1"/>
          </p:cNvSpPr>
          <p:nvPr>
            <p:ph type="sldImg"/>
          </p:nvPr>
        </p:nvSpPr>
        <p:spPr>
          <a:xfrm>
            <a:off x="1104900" y="696913"/>
            <a:ext cx="4648200" cy="3486150"/>
          </a:xfrm>
          <a:solidFill>
            <a:srgbClr val="FFFFFF"/>
          </a:solidFill>
          <a:ln/>
        </p:spPr>
      </p:sp>
      <p:sp>
        <p:nvSpPr>
          <p:cNvPr id="48133" name="Text Box 3">
            <a:extLst>
              <a:ext uri="{FF2B5EF4-FFF2-40B4-BE49-F238E27FC236}">
                <a16:creationId xmlns:a16="http://schemas.microsoft.com/office/drawing/2014/main" id="{11992D61-0930-6242-B9B5-1CD92E126A2F}"/>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now watch a 3 minute video clip about daily oral health assessment.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**Click on the link to open the video in YouTube</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is the last slide for Oral Health Basics. Next slide announces the break.</a:t>
            </a:r>
            <a:r>
              <a:rPr lang="en-US" altLang="ja-JP">
                <a:latin typeface="Arial" panose="020B0604020202020204" pitchFamily="34" charset="0"/>
                <a:cs typeface="Arial" panose="020B0604020202020204" pitchFamily="34" charset="0"/>
              </a:rPr>
              <a:t> </a:t>
            </a:r>
            <a:endParaRPr lang="en-US" altLang="en-US">
              <a:latin typeface="Arial" panose="020B0604020202020204" pitchFamily="34" charset="0"/>
              <a:cs typeface="Arial" panose="020B0604020202020204" pitchFamily="34" charset="0"/>
            </a:endParaRP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a:extLst>
              <a:ext uri="{FF2B5EF4-FFF2-40B4-BE49-F238E27FC236}">
                <a16:creationId xmlns:a16="http://schemas.microsoft.com/office/drawing/2014/main" id="{5BCF9D2A-5EAA-BB41-9F89-69F49ED923E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0A1D9CA7-6175-814E-9812-A18A4EEB593D}" type="slidenum">
              <a:rPr lang="en-US" altLang="en-US" sz="1200">
                <a:solidFill>
                  <a:srgbClr val="000000"/>
                </a:solidFill>
              </a:rPr>
              <a:pPr>
                <a:buClrTx/>
                <a:buFontTx/>
                <a:buNone/>
              </a:pPr>
              <a:t>17</a:t>
            </a:fld>
            <a:endParaRPr lang="en-US" altLang="en-US" sz="1200">
              <a:solidFill>
                <a:srgbClr val="000000"/>
              </a:solidFill>
            </a:endParaRPr>
          </a:p>
        </p:txBody>
      </p:sp>
      <p:sp>
        <p:nvSpPr>
          <p:cNvPr id="50179" name="Text Box 1">
            <a:extLst>
              <a:ext uri="{FF2B5EF4-FFF2-40B4-BE49-F238E27FC236}">
                <a16:creationId xmlns:a16="http://schemas.microsoft.com/office/drawing/2014/main" id="{02D2C2A8-B4AA-8B42-A535-B70DA88FF079}"/>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D64E0FEF-AF34-164E-AFB8-EACE9D304F7C}" type="slidenum">
              <a:rPr lang="en-US" altLang="en-US" sz="1200">
                <a:solidFill>
                  <a:srgbClr val="000000"/>
                </a:solidFill>
              </a:rPr>
              <a:pPr algn="r">
                <a:buClrTx/>
                <a:buFontTx/>
                <a:buNone/>
              </a:pPr>
              <a:t>17</a:t>
            </a:fld>
            <a:endParaRPr lang="en-US" altLang="en-US" sz="1200">
              <a:solidFill>
                <a:srgbClr val="000000"/>
              </a:solidFill>
            </a:endParaRPr>
          </a:p>
        </p:txBody>
      </p:sp>
      <p:sp>
        <p:nvSpPr>
          <p:cNvPr id="50180" name="Rectangle 2">
            <a:extLst>
              <a:ext uri="{FF2B5EF4-FFF2-40B4-BE49-F238E27FC236}">
                <a16:creationId xmlns:a16="http://schemas.microsoft.com/office/drawing/2014/main" id="{F45CEB19-B1CB-EC40-B1F5-E7135A09FFC3}"/>
              </a:ext>
            </a:extLst>
          </p:cNvPr>
          <p:cNvSpPr>
            <a:spLocks noChangeArrowheads="1" noTextEdit="1"/>
          </p:cNvSpPr>
          <p:nvPr>
            <p:ph type="sldImg"/>
          </p:nvPr>
        </p:nvSpPr>
        <p:spPr>
          <a:xfrm>
            <a:off x="1104900" y="696913"/>
            <a:ext cx="4648200" cy="3486150"/>
          </a:xfrm>
          <a:solidFill>
            <a:srgbClr val="FFFFFF"/>
          </a:solidFill>
          <a:ln/>
        </p:spPr>
      </p:sp>
      <p:sp>
        <p:nvSpPr>
          <p:cNvPr id="50181" name="Notes Placeholder 1">
            <a:extLst>
              <a:ext uri="{FF2B5EF4-FFF2-40B4-BE49-F238E27FC236}">
                <a16:creationId xmlns:a16="http://schemas.microsoft.com/office/drawing/2014/main" id="{DA250F82-8CBF-DB45-B781-6B11BE9F9B4C}"/>
              </a:ext>
            </a:extLst>
          </p:cNvPr>
          <p:cNvSpPr>
            <a:spLocks noGrp="1"/>
          </p:cNvSpPr>
          <p:nvPr>
            <p:ph type="body" idx="1"/>
          </p:nvPr>
        </p:nvSpPr>
        <p:spPr>
          <a:xfrm>
            <a:off x="914400" y="43561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**depending on your time, you may wish to give participants a short 5-10 minute break to go to the washroom, fill water bottles, etc. </a:t>
            </a:r>
          </a:p>
          <a:p>
            <a:r>
              <a:rPr lang="en-US" altLang="en-US">
                <a:latin typeface="Arial" panose="020B0604020202020204" pitchFamily="34" charset="0"/>
                <a:cs typeface="Arial" panose="020B0604020202020204" pitchFamily="34" charset="0"/>
              </a:rPr>
              <a:t>Any questions about Oral Health Basics before we move on?</a:t>
            </a:r>
          </a:p>
          <a:p>
            <a:r>
              <a:rPr lang="en-US" altLang="en-US">
                <a:latin typeface="Arial" panose="020B0604020202020204" pitchFamily="34" charset="0"/>
                <a:cs typeface="Arial" panose="020B0604020202020204" pitchFamily="34" charset="0"/>
              </a:rPr>
              <a:t>More information on oral health assessment and care planning can be found on video #5 of the Brushing Up on Mouth Care video series.</a:t>
            </a:r>
          </a:p>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a:extLst>
              <a:ext uri="{FF2B5EF4-FFF2-40B4-BE49-F238E27FC236}">
                <a16:creationId xmlns:a16="http://schemas.microsoft.com/office/drawing/2014/main" id="{848B45DD-25E0-7148-A91B-E7BEE6F0D93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DCB081BC-55B8-A54F-8F2D-0F088E17D7B8}" type="slidenum">
              <a:rPr lang="en-US" altLang="en-US" sz="1200">
                <a:solidFill>
                  <a:srgbClr val="000000"/>
                </a:solidFill>
              </a:rPr>
              <a:pPr>
                <a:buClrTx/>
                <a:buFontTx/>
                <a:buNone/>
              </a:pPr>
              <a:t>18</a:t>
            </a:fld>
            <a:endParaRPr lang="en-US" altLang="en-US" sz="1200">
              <a:solidFill>
                <a:srgbClr val="000000"/>
              </a:solidFill>
            </a:endParaRPr>
          </a:p>
        </p:txBody>
      </p:sp>
      <p:sp>
        <p:nvSpPr>
          <p:cNvPr id="52227" name="Text Box 1">
            <a:extLst>
              <a:ext uri="{FF2B5EF4-FFF2-40B4-BE49-F238E27FC236}">
                <a16:creationId xmlns:a16="http://schemas.microsoft.com/office/drawing/2014/main" id="{4723400D-1BFA-0347-A6FC-F8CE84495599}"/>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2428B343-D661-2741-B9AA-60995B2674FC}" type="slidenum">
              <a:rPr lang="en-US" altLang="en-US" sz="1200">
                <a:solidFill>
                  <a:srgbClr val="000000"/>
                </a:solidFill>
              </a:rPr>
              <a:pPr algn="r">
                <a:buClrTx/>
                <a:buFontTx/>
                <a:buNone/>
              </a:pPr>
              <a:t>18</a:t>
            </a:fld>
            <a:endParaRPr lang="en-US" altLang="en-US" sz="1200">
              <a:solidFill>
                <a:srgbClr val="000000"/>
              </a:solidFill>
            </a:endParaRPr>
          </a:p>
        </p:txBody>
      </p:sp>
      <p:sp>
        <p:nvSpPr>
          <p:cNvPr id="52228" name="Rectangle 2">
            <a:extLst>
              <a:ext uri="{FF2B5EF4-FFF2-40B4-BE49-F238E27FC236}">
                <a16:creationId xmlns:a16="http://schemas.microsoft.com/office/drawing/2014/main" id="{FFBCBD59-E4AB-8149-9E87-2B2DDCFB1C49}"/>
              </a:ext>
            </a:extLst>
          </p:cNvPr>
          <p:cNvSpPr>
            <a:spLocks noChangeArrowheads="1" noTextEdit="1"/>
          </p:cNvSpPr>
          <p:nvPr>
            <p:ph type="sldImg"/>
          </p:nvPr>
        </p:nvSpPr>
        <p:spPr>
          <a:xfrm>
            <a:off x="1104900" y="696913"/>
            <a:ext cx="4648200" cy="3486150"/>
          </a:xfrm>
          <a:solidFill>
            <a:srgbClr val="FFFFFF"/>
          </a:solidFill>
          <a:ln/>
        </p:spPr>
      </p:sp>
      <p:sp>
        <p:nvSpPr>
          <p:cNvPr id="52229" name="Text Box 3">
            <a:extLst>
              <a:ext uri="{FF2B5EF4-FFF2-40B4-BE49-F238E27FC236}">
                <a16:creationId xmlns:a16="http://schemas.microsoft.com/office/drawing/2014/main" id="{2183DCFA-85E2-2B41-B61A-76B905CC35BE}"/>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now discuss formal oral health assessment tools and procedures.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a:extLst>
              <a:ext uri="{FF2B5EF4-FFF2-40B4-BE49-F238E27FC236}">
                <a16:creationId xmlns:a16="http://schemas.microsoft.com/office/drawing/2014/main" id="{E5F9FB6A-D1D1-3B43-AB67-267BEB1D05A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7A704D53-10B1-6F48-B415-DEDF31DDA3FA}" type="slidenum">
              <a:rPr lang="en-US" altLang="en-US" sz="1200">
                <a:solidFill>
                  <a:srgbClr val="000000"/>
                </a:solidFill>
              </a:rPr>
              <a:pPr>
                <a:buClrTx/>
                <a:buFontTx/>
                <a:buNone/>
              </a:pPr>
              <a:t>19</a:t>
            </a:fld>
            <a:endParaRPr lang="en-US" altLang="en-US" sz="1200">
              <a:solidFill>
                <a:srgbClr val="000000"/>
              </a:solidFill>
            </a:endParaRPr>
          </a:p>
        </p:txBody>
      </p:sp>
      <p:sp>
        <p:nvSpPr>
          <p:cNvPr id="54275" name="Text Box 1">
            <a:extLst>
              <a:ext uri="{FF2B5EF4-FFF2-40B4-BE49-F238E27FC236}">
                <a16:creationId xmlns:a16="http://schemas.microsoft.com/office/drawing/2014/main" id="{BDC0D152-5466-BC4D-A2E4-B42EC5D3F079}"/>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ED33E392-E27E-1343-9DF4-8D2360504312}" type="slidenum">
              <a:rPr lang="en-US" altLang="en-US" sz="1200">
                <a:solidFill>
                  <a:srgbClr val="000000"/>
                </a:solidFill>
              </a:rPr>
              <a:pPr algn="r">
                <a:buClrTx/>
                <a:buFontTx/>
                <a:buNone/>
              </a:pPr>
              <a:t>19</a:t>
            </a:fld>
            <a:endParaRPr lang="en-US" altLang="en-US" sz="1200">
              <a:solidFill>
                <a:srgbClr val="000000"/>
              </a:solidFill>
            </a:endParaRPr>
          </a:p>
        </p:txBody>
      </p:sp>
      <p:sp>
        <p:nvSpPr>
          <p:cNvPr id="54276" name="Rectangle 2">
            <a:extLst>
              <a:ext uri="{FF2B5EF4-FFF2-40B4-BE49-F238E27FC236}">
                <a16:creationId xmlns:a16="http://schemas.microsoft.com/office/drawing/2014/main" id="{8214B6A8-D006-C744-9AC7-0052B55FB3B6}"/>
              </a:ext>
            </a:extLst>
          </p:cNvPr>
          <p:cNvSpPr>
            <a:spLocks noChangeArrowheads="1" noTextEdit="1"/>
          </p:cNvSpPr>
          <p:nvPr>
            <p:ph type="sldImg"/>
          </p:nvPr>
        </p:nvSpPr>
        <p:spPr>
          <a:xfrm>
            <a:off x="1104900" y="696913"/>
            <a:ext cx="4648200" cy="3486150"/>
          </a:xfrm>
          <a:solidFill>
            <a:srgbClr val="FFFFFF"/>
          </a:solidFill>
          <a:ln/>
        </p:spPr>
      </p:sp>
      <p:sp>
        <p:nvSpPr>
          <p:cNvPr id="54277" name="Text Box 3">
            <a:extLst>
              <a:ext uri="{FF2B5EF4-FFF2-40B4-BE49-F238E27FC236}">
                <a16:creationId xmlns:a16="http://schemas.microsoft.com/office/drawing/2014/main" id="{C07E8695-3D26-CB43-9677-ACB064EDFB32}"/>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Arial" panose="020B0604020202020204" pitchFamily="34" charset="0"/>
                <a:cs typeface="Arial" panose="020B0604020202020204" pitchFamily="34" charset="0"/>
              </a:rPr>
              <a:t>A resident’s oral status should be assessed routinely and methodically on a regular basis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Each new resident entering a care facility should have an assessment completed prior to the development of their initial care plan.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All residents should have their oral health assessed annually by a member of the nursing staff. These assessments will help to determine if referral to a dental professional is necessary and will provide a record of their oral health over time.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Ideally annual assessments should be completed to coincide with annual care conferences.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Helvetica Neue" panose="02000503000000020004" pitchFamily="2" charset="0"/>
              <a:cs typeface="Arial" panose="020B0604020202020204"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Helvetica Neue" panose="02000503000000020004" pitchFamily="2" charset="0"/>
              <a:cs typeface="Arial" panose="020B0604020202020204"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Helvetica Neue" panose="02000503000000020004" pitchFamily="2" charset="0"/>
              <a:cs typeface="Arial" panose="020B0604020202020204"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Helvetica Neue" panose="02000503000000020004" pitchFamily="2"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DD61DB42-4559-7546-ABA2-06B207EE63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278AF6E5-5A6C-FF47-9BEF-3186479A9FB8}" type="slidenum">
              <a:rPr lang="en-US" altLang="en-US" sz="1200">
                <a:latin typeface="Verdana" panose="020B0604030504040204" pitchFamily="34" charset="0"/>
              </a:rPr>
              <a:pPr>
                <a:spcBef>
                  <a:spcPct val="0"/>
                </a:spcBef>
                <a:buClrTx/>
                <a:buFontTx/>
                <a:buNone/>
              </a:pPr>
              <a:t>2</a:t>
            </a:fld>
            <a:endParaRPr lang="en-US" altLang="en-US" sz="1200">
              <a:latin typeface="Verdana" panose="020B0604030504040204" pitchFamily="34" charset="0"/>
            </a:endParaRPr>
          </a:p>
        </p:txBody>
      </p:sp>
      <p:sp>
        <p:nvSpPr>
          <p:cNvPr id="19459" name="Text Box 1">
            <a:extLst>
              <a:ext uri="{FF2B5EF4-FFF2-40B4-BE49-F238E27FC236}">
                <a16:creationId xmlns:a16="http://schemas.microsoft.com/office/drawing/2014/main" id="{DCF5E166-FFE5-AA48-B6F2-4C3674450497}"/>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a:spcBef>
                <a:spcPct val="0"/>
              </a:spcBef>
              <a:buClrTx/>
              <a:buFontTx/>
              <a:buNone/>
            </a:pPr>
            <a:fld id="{9C3B165D-392A-F740-9477-45403CB8EC66}" type="slidenum">
              <a:rPr lang="en-US" altLang="en-US" sz="1200">
                <a:latin typeface="Verdana" panose="020B0604030504040204" pitchFamily="34" charset="0"/>
              </a:rPr>
              <a:pPr algn="r">
                <a:spcBef>
                  <a:spcPct val="0"/>
                </a:spcBef>
                <a:buClrTx/>
                <a:buFontTx/>
                <a:buNone/>
              </a:pPr>
              <a:t>2</a:t>
            </a:fld>
            <a:endParaRPr lang="en-US" altLang="en-US" sz="1200">
              <a:latin typeface="Verdana" panose="020B0604030504040204" pitchFamily="34" charset="0"/>
            </a:endParaRPr>
          </a:p>
        </p:txBody>
      </p:sp>
      <p:sp>
        <p:nvSpPr>
          <p:cNvPr id="19460" name="Rectangle 2">
            <a:extLst>
              <a:ext uri="{FF2B5EF4-FFF2-40B4-BE49-F238E27FC236}">
                <a16:creationId xmlns:a16="http://schemas.microsoft.com/office/drawing/2014/main" id="{4D45B62D-FEE3-BD40-9E91-F51301E926DD}"/>
              </a:ext>
            </a:extLst>
          </p:cNvPr>
          <p:cNvSpPr>
            <a:spLocks noChangeArrowheads="1" noTextEdit="1"/>
          </p:cNvSpPr>
          <p:nvPr>
            <p:ph type="sldImg"/>
          </p:nvPr>
        </p:nvSpPr>
        <p:spPr>
          <a:xfrm>
            <a:off x="1104900" y="696913"/>
            <a:ext cx="4648200" cy="3486150"/>
          </a:xfrm>
          <a:solidFill>
            <a:srgbClr val="FFFFFF"/>
          </a:solidFill>
          <a:ln/>
        </p:spPr>
      </p:sp>
      <p:sp>
        <p:nvSpPr>
          <p:cNvPr id="19461" name="Text Box 3">
            <a:extLst>
              <a:ext uri="{FF2B5EF4-FFF2-40B4-BE49-F238E27FC236}">
                <a16:creationId xmlns:a16="http://schemas.microsoft.com/office/drawing/2014/main" id="{925A5729-FEA2-4F41-89D0-83A5474E96FE}"/>
              </a:ext>
            </a:extLst>
          </p:cNvPr>
          <p:cNvSpPr>
            <a:spLocks noGrp="1" noChangeArrowheads="1"/>
          </p:cNvSpPr>
          <p:nvPr/>
        </p:nvSpPr>
        <p:spPr bwMode="auto">
          <a:xfrm>
            <a:off x="914400" y="4416425"/>
            <a:ext cx="5024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300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ts val="450"/>
              </a:spcBef>
              <a:buClrTx/>
              <a:buFont typeface="Times New Roman" panose="02020603050405020304" pitchFamily="18" charset="0"/>
              <a:buNone/>
            </a:pPr>
            <a:endParaRPr lang="en-US" altLang="en-US"/>
          </a:p>
        </p:txBody>
      </p:sp>
      <p:sp>
        <p:nvSpPr>
          <p:cNvPr id="19462" name="Notes Placeholder 1">
            <a:extLst>
              <a:ext uri="{FF2B5EF4-FFF2-40B4-BE49-F238E27FC236}">
                <a16:creationId xmlns:a16="http://schemas.microsoft.com/office/drawing/2014/main" id="{13DB2862-1A1E-7942-BC4E-A069567E71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is session one of the </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Brushing Up on Mouth Care</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 education series.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be discussing the basics of oral health, as well as oral care assessment and care planning.</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**Introduce yourself</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 Welcome participants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a:extLst>
              <a:ext uri="{FF2B5EF4-FFF2-40B4-BE49-F238E27FC236}">
                <a16:creationId xmlns:a16="http://schemas.microsoft.com/office/drawing/2014/main" id="{752C0F16-19C3-CD4C-8FA2-96979E662B7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A774864F-A858-0041-A2B4-8E28252DC495}" type="slidenum">
              <a:rPr lang="en-US" altLang="en-US" sz="1200">
                <a:solidFill>
                  <a:srgbClr val="000000"/>
                </a:solidFill>
              </a:rPr>
              <a:pPr>
                <a:buClrTx/>
                <a:buFontTx/>
                <a:buNone/>
              </a:pPr>
              <a:t>20</a:t>
            </a:fld>
            <a:endParaRPr lang="en-US" altLang="en-US" sz="1200">
              <a:solidFill>
                <a:srgbClr val="000000"/>
              </a:solidFill>
            </a:endParaRPr>
          </a:p>
        </p:txBody>
      </p:sp>
      <p:sp>
        <p:nvSpPr>
          <p:cNvPr id="56323" name="Text Box 1">
            <a:extLst>
              <a:ext uri="{FF2B5EF4-FFF2-40B4-BE49-F238E27FC236}">
                <a16:creationId xmlns:a16="http://schemas.microsoft.com/office/drawing/2014/main" id="{9E4D16FA-E389-4146-A4CE-D2F48048D994}"/>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EB223FA5-4D8F-3B4E-8C05-E8C491031747}" type="slidenum">
              <a:rPr lang="en-US" altLang="en-US" sz="1200">
                <a:solidFill>
                  <a:srgbClr val="000000"/>
                </a:solidFill>
              </a:rPr>
              <a:pPr algn="r">
                <a:buClrTx/>
                <a:buFontTx/>
                <a:buNone/>
              </a:pPr>
              <a:t>20</a:t>
            </a:fld>
            <a:endParaRPr lang="en-US" altLang="en-US" sz="1200">
              <a:solidFill>
                <a:srgbClr val="000000"/>
              </a:solidFill>
            </a:endParaRPr>
          </a:p>
        </p:txBody>
      </p:sp>
      <p:sp>
        <p:nvSpPr>
          <p:cNvPr id="56324" name="Rectangle 2">
            <a:extLst>
              <a:ext uri="{FF2B5EF4-FFF2-40B4-BE49-F238E27FC236}">
                <a16:creationId xmlns:a16="http://schemas.microsoft.com/office/drawing/2014/main" id="{80B4DC77-19AD-E848-B6D5-4CACC12C3DAF}"/>
              </a:ext>
            </a:extLst>
          </p:cNvPr>
          <p:cNvSpPr>
            <a:spLocks noChangeArrowheads="1" noTextEdit="1"/>
          </p:cNvSpPr>
          <p:nvPr>
            <p:ph type="sldImg"/>
          </p:nvPr>
        </p:nvSpPr>
        <p:spPr>
          <a:xfrm>
            <a:off x="1104900" y="696913"/>
            <a:ext cx="4648200" cy="3486150"/>
          </a:xfrm>
          <a:solidFill>
            <a:srgbClr val="FFFFFF"/>
          </a:solidFill>
          <a:ln/>
        </p:spPr>
      </p:sp>
      <p:sp>
        <p:nvSpPr>
          <p:cNvPr id="56325" name="Text Box 3">
            <a:extLst>
              <a:ext uri="{FF2B5EF4-FFF2-40B4-BE49-F238E27FC236}">
                <a16:creationId xmlns:a16="http://schemas.microsoft.com/office/drawing/2014/main" id="{B92E6373-1CB5-B34E-B96A-BBC94A9D6D3B}"/>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Oral health assessments should be completed by a member of the nursing staff – an RN or LPN within 3 weeks of a resident being admitted to the facility and annually thereafter.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Oral Health Assessment Tool (OHAT) is a quick and easy one page document used to identify common healthy and unhealthy conditions associated with the mouth tissues and dentures.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is a validated tool - meaning it has been tested with thousands of health professionals to ensure consistency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OHAT has 8 categories:</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LIPS </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TONGUE</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GUM &amp; TISSUES</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TEETH</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DENTURE(S)</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SALIVA</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ORAL CLEANLINESS </a:t>
            </a:r>
          </a:p>
          <a:p>
            <a:pPr marL="628650"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DENTAL PAIN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Helvetica Neue" panose="02000503000000020004" pitchFamily="2"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a:extLst>
              <a:ext uri="{FF2B5EF4-FFF2-40B4-BE49-F238E27FC236}">
                <a16:creationId xmlns:a16="http://schemas.microsoft.com/office/drawing/2014/main" id="{A0E6342B-ABEC-2C49-90B4-BC6B4BDD1EE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EF00B750-DFB7-0348-B7AD-68C3E8F0301C}" type="slidenum">
              <a:rPr lang="en-US" altLang="en-US" sz="1200">
                <a:solidFill>
                  <a:srgbClr val="000000"/>
                </a:solidFill>
              </a:rPr>
              <a:pPr>
                <a:buClrTx/>
                <a:buFontTx/>
                <a:buNone/>
              </a:pPr>
              <a:t>21</a:t>
            </a:fld>
            <a:endParaRPr lang="en-US" altLang="en-US" sz="1200">
              <a:solidFill>
                <a:srgbClr val="000000"/>
              </a:solidFill>
            </a:endParaRPr>
          </a:p>
        </p:txBody>
      </p:sp>
      <p:sp>
        <p:nvSpPr>
          <p:cNvPr id="58371" name="Text Box 1">
            <a:extLst>
              <a:ext uri="{FF2B5EF4-FFF2-40B4-BE49-F238E27FC236}">
                <a16:creationId xmlns:a16="http://schemas.microsoft.com/office/drawing/2014/main" id="{3D78989B-20FC-0741-B461-F6970CC76824}"/>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6899E16B-2BEF-214F-AD67-20ED375E024B}" type="slidenum">
              <a:rPr lang="en-US" altLang="en-US" sz="1200">
                <a:solidFill>
                  <a:srgbClr val="000000"/>
                </a:solidFill>
              </a:rPr>
              <a:pPr algn="r">
                <a:buClrTx/>
                <a:buFontTx/>
                <a:buNone/>
              </a:pPr>
              <a:t>21</a:t>
            </a:fld>
            <a:endParaRPr lang="en-US" altLang="en-US" sz="1200">
              <a:solidFill>
                <a:srgbClr val="000000"/>
              </a:solidFill>
            </a:endParaRPr>
          </a:p>
        </p:txBody>
      </p:sp>
      <p:sp>
        <p:nvSpPr>
          <p:cNvPr id="58372" name="Rectangle 2">
            <a:extLst>
              <a:ext uri="{FF2B5EF4-FFF2-40B4-BE49-F238E27FC236}">
                <a16:creationId xmlns:a16="http://schemas.microsoft.com/office/drawing/2014/main" id="{F16FA61B-D4D2-0C4D-BD80-EFE07B7965E1}"/>
              </a:ext>
            </a:extLst>
          </p:cNvPr>
          <p:cNvSpPr>
            <a:spLocks noChangeArrowheads="1" noTextEdit="1"/>
          </p:cNvSpPr>
          <p:nvPr>
            <p:ph type="sldImg"/>
          </p:nvPr>
        </p:nvSpPr>
        <p:spPr>
          <a:xfrm>
            <a:off x="1104900" y="696913"/>
            <a:ext cx="4648200" cy="3486150"/>
          </a:xfrm>
          <a:solidFill>
            <a:srgbClr val="FFFFFF"/>
          </a:solidFill>
          <a:ln/>
        </p:spPr>
      </p:sp>
      <p:sp>
        <p:nvSpPr>
          <p:cNvPr id="58373" name="Text Box 3">
            <a:extLst>
              <a:ext uri="{FF2B5EF4-FFF2-40B4-BE49-F238E27FC236}">
                <a16:creationId xmlns:a16="http://schemas.microsoft.com/office/drawing/2014/main" id="{98EA0367-6718-164F-85CB-14202036F216}"/>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now watch two video clips about the Oral Health Assessment tool.</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**DISTRIBUTE COPIES of the OHAT to participants</a:t>
            </a:r>
            <a:endParaRPr lang="en-US" altLang="en-US" b="1" u="sng">
              <a:latin typeface="Helvetica Neue" panose="02000503000000020004" pitchFamily="2"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a:extLst>
              <a:ext uri="{FF2B5EF4-FFF2-40B4-BE49-F238E27FC236}">
                <a16:creationId xmlns:a16="http://schemas.microsoft.com/office/drawing/2014/main" id="{B64D871B-359D-6B42-98B5-EEABC78219E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ACE43BD4-DB0F-2B41-BA48-A25E4C831EE9}" type="slidenum">
              <a:rPr lang="en-US" altLang="en-US" sz="1200">
                <a:solidFill>
                  <a:srgbClr val="000000"/>
                </a:solidFill>
              </a:rPr>
              <a:pPr>
                <a:buClrTx/>
                <a:buFontTx/>
                <a:buNone/>
              </a:pPr>
              <a:t>22</a:t>
            </a:fld>
            <a:endParaRPr lang="en-US" altLang="en-US" sz="1200">
              <a:solidFill>
                <a:srgbClr val="000000"/>
              </a:solidFill>
            </a:endParaRPr>
          </a:p>
        </p:txBody>
      </p:sp>
      <p:sp>
        <p:nvSpPr>
          <p:cNvPr id="60419" name="Text Box 1">
            <a:extLst>
              <a:ext uri="{FF2B5EF4-FFF2-40B4-BE49-F238E27FC236}">
                <a16:creationId xmlns:a16="http://schemas.microsoft.com/office/drawing/2014/main" id="{005FA878-FFAA-714E-B51D-C27753FB4E4F}"/>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61A9A259-E4A6-D745-BE38-A96E65B97209}" type="slidenum">
              <a:rPr lang="en-US" altLang="en-US" sz="1200">
                <a:solidFill>
                  <a:srgbClr val="000000"/>
                </a:solidFill>
              </a:rPr>
              <a:pPr algn="r">
                <a:buClrTx/>
                <a:buFontTx/>
                <a:buNone/>
              </a:pPr>
              <a:t>22</a:t>
            </a:fld>
            <a:endParaRPr lang="en-US" altLang="en-US" sz="1200">
              <a:solidFill>
                <a:srgbClr val="000000"/>
              </a:solidFill>
            </a:endParaRPr>
          </a:p>
        </p:txBody>
      </p:sp>
      <p:sp>
        <p:nvSpPr>
          <p:cNvPr id="60420" name="Rectangle 2">
            <a:extLst>
              <a:ext uri="{FF2B5EF4-FFF2-40B4-BE49-F238E27FC236}">
                <a16:creationId xmlns:a16="http://schemas.microsoft.com/office/drawing/2014/main" id="{CB09B8E8-BA04-4C4D-A926-69A227833B2C}"/>
              </a:ext>
            </a:extLst>
          </p:cNvPr>
          <p:cNvSpPr>
            <a:spLocks noChangeArrowheads="1" noTextEdit="1"/>
          </p:cNvSpPr>
          <p:nvPr>
            <p:ph type="sldImg"/>
          </p:nvPr>
        </p:nvSpPr>
        <p:spPr>
          <a:xfrm>
            <a:off x="1104900" y="696913"/>
            <a:ext cx="4648200" cy="3486150"/>
          </a:xfrm>
          <a:solidFill>
            <a:srgbClr val="FFFFFF"/>
          </a:solidFill>
          <a:ln/>
        </p:spPr>
      </p:sp>
      <p:sp>
        <p:nvSpPr>
          <p:cNvPr id="60421" name="Text Box 3">
            <a:extLst>
              <a:ext uri="{FF2B5EF4-FFF2-40B4-BE49-F238E27FC236}">
                <a16:creationId xmlns:a16="http://schemas.microsoft.com/office/drawing/2014/main" id="{25E8A058-088C-2C41-9CFC-8D0CD3FE2AF5}"/>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first video clip discusses how to use the Oral Health Assessment Tool</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**Participants should have a copy of the Oral Health Assessment Tool  to follow along with the video clip.</a:t>
            </a:r>
          </a:p>
          <a:p>
            <a:pPr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a:p>
            <a:pPr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**Click on the link to open the video in YouTube</a:t>
            </a:r>
          </a:p>
          <a:p>
            <a:pPr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a:extLst>
              <a:ext uri="{FF2B5EF4-FFF2-40B4-BE49-F238E27FC236}">
                <a16:creationId xmlns:a16="http://schemas.microsoft.com/office/drawing/2014/main" id="{01AD6C2D-FABA-CF49-907A-D32F21D5090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63E6FBBA-D66C-804B-8BE4-98C37A7A9B36}" type="slidenum">
              <a:rPr lang="en-US" altLang="en-US" sz="1200">
                <a:solidFill>
                  <a:srgbClr val="000000"/>
                </a:solidFill>
              </a:rPr>
              <a:pPr>
                <a:buClrTx/>
                <a:buFontTx/>
                <a:buNone/>
              </a:pPr>
              <a:t>23</a:t>
            </a:fld>
            <a:endParaRPr lang="en-US" altLang="en-US" sz="1200">
              <a:solidFill>
                <a:srgbClr val="000000"/>
              </a:solidFill>
            </a:endParaRPr>
          </a:p>
        </p:txBody>
      </p:sp>
      <p:sp>
        <p:nvSpPr>
          <p:cNvPr id="62467" name="Text Box 1">
            <a:extLst>
              <a:ext uri="{FF2B5EF4-FFF2-40B4-BE49-F238E27FC236}">
                <a16:creationId xmlns:a16="http://schemas.microsoft.com/office/drawing/2014/main" id="{453C0F32-5210-7D4C-90EC-F45FE5505E11}"/>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682A1805-85B8-AC48-8E4D-B236868C1A84}" type="slidenum">
              <a:rPr lang="en-US" altLang="en-US" sz="1200">
                <a:solidFill>
                  <a:srgbClr val="000000"/>
                </a:solidFill>
              </a:rPr>
              <a:pPr algn="r">
                <a:buClrTx/>
                <a:buFontTx/>
                <a:buNone/>
              </a:pPr>
              <a:t>23</a:t>
            </a:fld>
            <a:endParaRPr lang="en-US" altLang="en-US" sz="1200">
              <a:solidFill>
                <a:srgbClr val="000000"/>
              </a:solidFill>
            </a:endParaRPr>
          </a:p>
        </p:txBody>
      </p:sp>
      <p:sp>
        <p:nvSpPr>
          <p:cNvPr id="62468" name="Rectangle 2">
            <a:extLst>
              <a:ext uri="{FF2B5EF4-FFF2-40B4-BE49-F238E27FC236}">
                <a16:creationId xmlns:a16="http://schemas.microsoft.com/office/drawing/2014/main" id="{FD6C10C8-B393-0249-8349-1F3E388ECE3D}"/>
              </a:ext>
            </a:extLst>
          </p:cNvPr>
          <p:cNvSpPr>
            <a:spLocks noChangeArrowheads="1" noTextEdit="1"/>
          </p:cNvSpPr>
          <p:nvPr>
            <p:ph type="sldImg"/>
          </p:nvPr>
        </p:nvSpPr>
        <p:spPr>
          <a:xfrm>
            <a:off x="1104900" y="696913"/>
            <a:ext cx="4648200" cy="3486150"/>
          </a:xfrm>
          <a:solidFill>
            <a:srgbClr val="FFFFFF"/>
          </a:solidFill>
          <a:ln/>
        </p:spPr>
      </p:sp>
      <p:sp>
        <p:nvSpPr>
          <p:cNvPr id="62469" name="Text Box 3">
            <a:extLst>
              <a:ext uri="{FF2B5EF4-FFF2-40B4-BE49-F238E27FC236}">
                <a16:creationId xmlns:a16="http://schemas.microsoft.com/office/drawing/2014/main" id="{1EAA89F5-C257-4944-A1FA-56EA7476D1D9}"/>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next clip is about 16 minutes and reviews the tool in detail.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**Participants should have a copy of the Oral Health Assessment Tool  to follow along with the video clip.</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**Click on the link to open the video in YouTube</a:t>
            </a:r>
          </a:p>
          <a:p>
            <a:pPr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a:extLst>
              <a:ext uri="{FF2B5EF4-FFF2-40B4-BE49-F238E27FC236}">
                <a16:creationId xmlns:a16="http://schemas.microsoft.com/office/drawing/2014/main" id="{FB3082EA-DA9C-D846-BBDD-9E9DCAD46D3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D6E9F6AE-8655-D74D-8B77-C437BF8DFF82}" type="slidenum">
              <a:rPr lang="en-US" altLang="en-US" sz="1200">
                <a:solidFill>
                  <a:srgbClr val="000000"/>
                </a:solidFill>
              </a:rPr>
              <a:pPr>
                <a:buClrTx/>
                <a:buFontTx/>
                <a:buNone/>
              </a:pPr>
              <a:t>24</a:t>
            </a:fld>
            <a:endParaRPr lang="en-US" altLang="en-US" sz="1200">
              <a:solidFill>
                <a:srgbClr val="000000"/>
              </a:solidFill>
            </a:endParaRPr>
          </a:p>
        </p:txBody>
      </p:sp>
      <p:sp>
        <p:nvSpPr>
          <p:cNvPr id="64515" name="Text Box 1">
            <a:extLst>
              <a:ext uri="{FF2B5EF4-FFF2-40B4-BE49-F238E27FC236}">
                <a16:creationId xmlns:a16="http://schemas.microsoft.com/office/drawing/2014/main" id="{5A34C2DC-41FB-EB46-A70C-F34D75C4FCC5}"/>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86FDABAF-4D34-084C-9A25-897B2781CC1C}" type="slidenum">
              <a:rPr lang="en-US" altLang="en-US" sz="1200">
                <a:solidFill>
                  <a:srgbClr val="000000"/>
                </a:solidFill>
              </a:rPr>
              <a:pPr algn="r">
                <a:buClrTx/>
                <a:buFontTx/>
                <a:buNone/>
              </a:pPr>
              <a:t>24</a:t>
            </a:fld>
            <a:endParaRPr lang="en-US" altLang="en-US" sz="1200">
              <a:solidFill>
                <a:srgbClr val="000000"/>
              </a:solidFill>
            </a:endParaRPr>
          </a:p>
        </p:txBody>
      </p:sp>
      <p:sp>
        <p:nvSpPr>
          <p:cNvPr id="64516" name="Rectangle 2">
            <a:extLst>
              <a:ext uri="{FF2B5EF4-FFF2-40B4-BE49-F238E27FC236}">
                <a16:creationId xmlns:a16="http://schemas.microsoft.com/office/drawing/2014/main" id="{49F7E464-3E2C-764C-A02B-EE636B37F97B}"/>
              </a:ext>
            </a:extLst>
          </p:cNvPr>
          <p:cNvSpPr>
            <a:spLocks noChangeArrowheads="1" noTextEdit="1"/>
          </p:cNvSpPr>
          <p:nvPr>
            <p:ph type="sldImg"/>
          </p:nvPr>
        </p:nvSpPr>
        <p:spPr>
          <a:xfrm>
            <a:off x="1104900" y="696913"/>
            <a:ext cx="4648200" cy="3486150"/>
          </a:xfrm>
          <a:solidFill>
            <a:srgbClr val="FFFFFF"/>
          </a:solidFill>
          <a:ln/>
        </p:spPr>
      </p:sp>
      <p:sp>
        <p:nvSpPr>
          <p:cNvPr id="64517" name="Text Box 3">
            <a:extLst>
              <a:ext uri="{FF2B5EF4-FFF2-40B4-BE49-F238E27FC236}">
                <a16:creationId xmlns:a16="http://schemas.microsoft.com/office/drawing/2014/main" id="{DAC59672-C779-4D44-BB1E-0D2A0C59D8F5}"/>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now discuss oral health care planning tools and procedures.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a:extLst>
              <a:ext uri="{FF2B5EF4-FFF2-40B4-BE49-F238E27FC236}">
                <a16:creationId xmlns:a16="http://schemas.microsoft.com/office/drawing/2014/main" id="{001716BC-BFF5-5544-8D6F-29C46A8F02B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D02CED9D-643F-374A-8AFC-6842CE6DA3E5}" type="slidenum">
              <a:rPr lang="en-US" altLang="en-US" sz="1200">
                <a:solidFill>
                  <a:srgbClr val="000000"/>
                </a:solidFill>
              </a:rPr>
              <a:pPr>
                <a:buClrTx/>
                <a:buFontTx/>
                <a:buNone/>
              </a:pPr>
              <a:t>25</a:t>
            </a:fld>
            <a:endParaRPr lang="en-US" altLang="en-US" sz="1200">
              <a:solidFill>
                <a:srgbClr val="000000"/>
              </a:solidFill>
            </a:endParaRPr>
          </a:p>
        </p:txBody>
      </p:sp>
      <p:sp>
        <p:nvSpPr>
          <p:cNvPr id="66563" name="Text Box 1">
            <a:extLst>
              <a:ext uri="{FF2B5EF4-FFF2-40B4-BE49-F238E27FC236}">
                <a16:creationId xmlns:a16="http://schemas.microsoft.com/office/drawing/2014/main" id="{818D16BF-A518-C24C-9CEB-9CF3E88AE0CA}"/>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ED3DEA90-27A5-6340-9E45-423FB3BC4AC6}" type="slidenum">
              <a:rPr lang="en-US" altLang="en-US" sz="1200">
                <a:solidFill>
                  <a:srgbClr val="000000"/>
                </a:solidFill>
              </a:rPr>
              <a:pPr algn="r">
                <a:buClrTx/>
                <a:buFontTx/>
                <a:buNone/>
              </a:pPr>
              <a:t>25</a:t>
            </a:fld>
            <a:endParaRPr lang="en-US" altLang="en-US" sz="1200">
              <a:solidFill>
                <a:srgbClr val="000000"/>
              </a:solidFill>
            </a:endParaRPr>
          </a:p>
        </p:txBody>
      </p:sp>
      <p:sp>
        <p:nvSpPr>
          <p:cNvPr id="66564" name="Rectangle 2">
            <a:extLst>
              <a:ext uri="{FF2B5EF4-FFF2-40B4-BE49-F238E27FC236}">
                <a16:creationId xmlns:a16="http://schemas.microsoft.com/office/drawing/2014/main" id="{D663247B-EFDD-9344-95D6-4B48E9A9835C}"/>
              </a:ext>
            </a:extLst>
          </p:cNvPr>
          <p:cNvSpPr>
            <a:spLocks noChangeArrowheads="1" noTextEdit="1"/>
          </p:cNvSpPr>
          <p:nvPr>
            <p:ph type="sldImg"/>
          </p:nvPr>
        </p:nvSpPr>
        <p:spPr>
          <a:xfrm>
            <a:off x="1104900" y="696913"/>
            <a:ext cx="4648200" cy="3486150"/>
          </a:xfrm>
          <a:solidFill>
            <a:srgbClr val="FFFFFF"/>
          </a:solidFill>
          <a:ln/>
        </p:spPr>
      </p:sp>
      <p:sp>
        <p:nvSpPr>
          <p:cNvPr id="66565" name="Text Box 3">
            <a:extLst>
              <a:ext uri="{FF2B5EF4-FFF2-40B4-BE49-F238E27FC236}">
                <a16:creationId xmlns:a16="http://schemas.microsoft.com/office/drawing/2014/main" id="{BE101D90-3C06-9244-8F0B-EDEA2EDE9157}"/>
              </a:ext>
            </a:extLst>
          </p:cNvPr>
          <p:cNvSpPr>
            <a:spLocks noChangeArrowheads="1"/>
          </p:cNvSpPr>
          <p:nvPr>
            <p:ph type="body" idx="1"/>
          </p:nvPr>
        </p:nvSpPr>
        <p:spPr>
          <a:xfrm>
            <a:off x="914400" y="4416425"/>
            <a:ext cx="5029200"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A member of the nursing staff should review and update a residents oral care plan each time an oral health assessment is completed.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Oral Care Planning Tool provides guidance to oral care planning. It can be used to outline what each resident will need to ensure they are receiving adequate and appropriate oral care on a daily basis.</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It identifies what helps and hinders mouth care for each resident and provides an opportunity for the care team to communicate about a resident’s oral care needs.</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Helvetica Neue" panose="02000503000000020004" pitchFamily="2"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a:extLst>
              <a:ext uri="{FF2B5EF4-FFF2-40B4-BE49-F238E27FC236}">
                <a16:creationId xmlns:a16="http://schemas.microsoft.com/office/drawing/2014/main" id="{FC6945BB-848E-2C46-83AB-27285704A01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1F6F2FE7-9F1D-5940-8FC9-19B2EC0B2BBC}" type="slidenum">
              <a:rPr lang="en-US" altLang="en-US" sz="1200">
                <a:solidFill>
                  <a:srgbClr val="000000"/>
                </a:solidFill>
              </a:rPr>
              <a:pPr>
                <a:buClrTx/>
                <a:buFontTx/>
                <a:buNone/>
              </a:pPr>
              <a:t>26</a:t>
            </a:fld>
            <a:endParaRPr lang="en-US" altLang="en-US" sz="1200">
              <a:solidFill>
                <a:srgbClr val="000000"/>
              </a:solidFill>
            </a:endParaRPr>
          </a:p>
        </p:txBody>
      </p:sp>
      <p:sp>
        <p:nvSpPr>
          <p:cNvPr id="68611" name="Text Box 1">
            <a:extLst>
              <a:ext uri="{FF2B5EF4-FFF2-40B4-BE49-F238E27FC236}">
                <a16:creationId xmlns:a16="http://schemas.microsoft.com/office/drawing/2014/main" id="{DE868A57-0F91-7044-86F9-E749E2C9AC92}"/>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13360E37-002D-6746-B270-15761EB5AE64}" type="slidenum">
              <a:rPr lang="en-US" altLang="en-US" sz="1200">
                <a:solidFill>
                  <a:srgbClr val="000000"/>
                </a:solidFill>
              </a:rPr>
              <a:pPr algn="r">
                <a:buClrTx/>
                <a:buFontTx/>
                <a:buNone/>
              </a:pPr>
              <a:t>26</a:t>
            </a:fld>
            <a:endParaRPr lang="en-US" altLang="en-US" sz="1200">
              <a:solidFill>
                <a:srgbClr val="000000"/>
              </a:solidFill>
            </a:endParaRPr>
          </a:p>
        </p:txBody>
      </p:sp>
      <p:sp>
        <p:nvSpPr>
          <p:cNvPr id="68612" name="Rectangle 2">
            <a:extLst>
              <a:ext uri="{FF2B5EF4-FFF2-40B4-BE49-F238E27FC236}">
                <a16:creationId xmlns:a16="http://schemas.microsoft.com/office/drawing/2014/main" id="{9E199869-6AEB-0E43-A125-32167B14E116}"/>
              </a:ext>
            </a:extLst>
          </p:cNvPr>
          <p:cNvSpPr>
            <a:spLocks noChangeArrowheads="1" noTextEdit="1"/>
          </p:cNvSpPr>
          <p:nvPr>
            <p:ph type="sldImg"/>
          </p:nvPr>
        </p:nvSpPr>
        <p:spPr>
          <a:xfrm>
            <a:off x="1104900" y="696913"/>
            <a:ext cx="4648200" cy="3486150"/>
          </a:xfrm>
          <a:solidFill>
            <a:srgbClr val="FFFFFF"/>
          </a:solidFill>
          <a:ln/>
        </p:spPr>
      </p:sp>
      <p:sp>
        <p:nvSpPr>
          <p:cNvPr id="68613" name="Text Box 3">
            <a:extLst>
              <a:ext uri="{FF2B5EF4-FFF2-40B4-BE49-F238E27FC236}">
                <a16:creationId xmlns:a16="http://schemas.microsoft.com/office/drawing/2014/main" id="{77A3AA8F-CD30-9E44-B651-AE7129B4896A}"/>
              </a:ext>
            </a:extLst>
          </p:cNvPr>
          <p:cNvSpPr>
            <a:spLocks noChangeArrowheads="1"/>
          </p:cNvSpPr>
          <p:nvPr>
            <p:ph type="body" idx="1"/>
          </p:nvPr>
        </p:nvSpPr>
        <p:spPr>
          <a:xfrm>
            <a:off x="914400" y="4416425"/>
            <a:ext cx="5029200"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**DISTRIBUTE COPIES of oral care planning tool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a:extLst>
              <a:ext uri="{FF2B5EF4-FFF2-40B4-BE49-F238E27FC236}">
                <a16:creationId xmlns:a16="http://schemas.microsoft.com/office/drawing/2014/main" id="{6784A668-CF53-6B4B-8E71-6DEAAF1F4C5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05308696-040A-5043-A0FC-BB0C8F336DE5}" type="slidenum">
              <a:rPr lang="en-US" altLang="en-US" sz="1200">
                <a:solidFill>
                  <a:srgbClr val="000000"/>
                </a:solidFill>
              </a:rPr>
              <a:pPr>
                <a:buClrTx/>
                <a:buFontTx/>
                <a:buNone/>
              </a:pPr>
              <a:t>27</a:t>
            </a:fld>
            <a:endParaRPr lang="en-US" altLang="en-US" sz="1200">
              <a:solidFill>
                <a:srgbClr val="000000"/>
              </a:solidFill>
            </a:endParaRPr>
          </a:p>
        </p:txBody>
      </p:sp>
      <p:sp>
        <p:nvSpPr>
          <p:cNvPr id="70659" name="Text Box 1">
            <a:extLst>
              <a:ext uri="{FF2B5EF4-FFF2-40B4-BE49-F238E27FC236}">
                <a16:creationId xmlns:a16="http://schemas.microsoft.com/office/drawing/2014/main" id="{4F353F66-0629-564D-9A77-ED875228688D}"/>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77665BAE-778B-BA42-9A59-F29ACD975E18}" type="slidenum">
              <a:rPr lang="en-US" altLang="en-US" sz="1200">
                <a:solidFill>
                  <a:srgbClr val="000000"/>
                </a:solidFill>
              </a:rPr>
              <a:pPr algn="r">
                <a:buClrTx/>
                <a:buFontTx/>
                <a:buNone/>
              </a:pPr>
              <a:t>27</a:t>
            </a:fld>
            <a:endParaRPr lang="en-US" altLang="en-US" sz="1200">
              <a:solidFill>
                <a:srgbClr val="000000"/>
              </a:solidFill>
            </a:endParaRPr>
          </a:p>
        </p:txBody>
      </p:sp>
      <p:sp>
        <p:nvSpPr>
          <p:cNvPr id="70660" name="Rectangle 2">
            <a:extLst>
              <a:ext uri="{FF2B5EF4-FFF2-40B4-BE49-F238E27FC236}">
                <a16:creationId xmlns:a16="http://schemas.microsoft.com/office/drawing/2014/main" id="{2E5CFF56-7755-8F46-ADAB-4EB2A49E0606}"/>
              </a:ext>
            </a:extLst>
          </p:cNvPr>
          <p:cNvSpPr>
            <a:spLocks noChangeArrowheads="1" noTextEdit="1"/>
          </p:cNvSpPr>
          <p:nvPr>
            <p:ph type="sldImg"/>
          </p:nvPr>
        </p:nvSpPr>
        <p:spPr>
          <a:xfrm>
            <a:off x="1104900" y="696913"/>
            <a:ext cx="4648200" cy="3486150"/>
          </a:xfrm>
          <a:solidFill>
            <a:srgbClr val="FFFFFF"/>
          </a:solidFill>
          <a:ln/>
        </p:spPr>
      </p:sp>
      <p:sp>
        <p:nvSpPr>
          <p:cNvPr id="70661" name="Text Box 3">
            <a:extLst>
              <a:ext uri="{FF2B5EF4-FFF2-40B4-BE49-F238E27FC236}">
                <a16:creationId xmlns:a16="http://schemas.microsoft.com/office/drawing/2014/main" id="{8863E003-4F18-7A48-A45B-FEA04CFECDFB}"/>
              </a:ext>
            </a:extLst>
          </p:cNvPr>
          <p:cNvSpPr>
            <a:spLocks noGrp="1" noChangeArrowheads="1"/>
          </p:cNvSpPr>
          <p:nvPr>
            <p:ph type="body" idx="1"/>
          </p:nvPr>
        </p:nvSpPr>
        <p:spPr>
          <a:xfrm>
            <a:off x="914400" y="4416425"/>
            <a:ext cx="5029200" cy="4183063"/>
          </a:xfrm>
          <a:solidFill>
            <a:srgbClr val="FFFFFF"/>
          </a:solidFill>
          <a:ln w="9360">
            <a:solidFill>
              <a:srgbClr val="000000"/>
            </a:solidFill>
            <a:miter lim="800000"/>
          </a:ln>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now watch a brief video clip about the Oral Hygiene Care Planning Tool. </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**Each participant should have a copy of the care plan to follow along with the video clip.</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a:p>
            <a:pPr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**Click on the link to open the video in YouTube</a:t>
            </a:r>
          </a:p>
          <a:p>
            <a:pPr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9">
            <a:extLst>
              <a:ext uri="{FF2B5EF4-FFF2-40B4-BE49-F238E27FC236}">
                <a16:creationId xmlns:a16="http://schemas.microsoft.com/office/drawing/2014/main" id="{1B0BC338-858E-234D-8451-CEDDCB5C6B6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41F56842-DAC1-9842-B126-84333C21DF60}" type="slidenum">
              <a:rPr lang="en-US" altLang="en-US" sz="1200">
                <a:solidFill>
                  <a:srgbClr val="000000"/>
                </a:solidFill>
              </a:rPr>
              <a:pPr>
                <a:buClrTx/>
                <a:buFontTx/>
                <a:buNone/>
              </a:pPr>
              <a:t>28</a:t>
            </a:fld>
            <a:endParaRPr lang="en-US" altLang="en-US" sz="1200">
              <a:solidFill>
                <a:srgbClr val="000000"/>
              </a:solidFill>
            </a:endParaRPr>
          </a:p>
        </p:txBody>
      </p:sp>
      <p:sp>
        <p:nvSpPr>
          <p:cNvPr id="72707" name="Text Box 1">
            <a:extLst>
              <a:ext uri="{FF2B5EF4-FFF2-40B4-BE49-F238E27FC236}">
                <a16:creationId xmlns:a16="http://schemas.microsoft.com/office/drawing/2014/main" id="{433079B3-4B4C-BA4A-93ED-764DF0C1F056}"/>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6BA62351-2EE0-1247-877E-FC79030A1E5D}" type="slidenum">
              <a:rPr lang="en-US" altLang="en-US" sz="1200">
                <a:solidFill>
                  <a:srgbClr val="000000"/>
                </a:solidFill>
              </a:rPr>
              <a:pPr algn="r">
                <a:buClrTx/>
                <a:buFontTx/>
                <a:buNone/>
              </a:pPr>
              <a:t>28</a:t>
            </a:fld>
            <a:endParaRPr lang="en-US" altLang="en-US" sz="1200">
              <a:solidFill>
                <a:srgbClr val="000000"/>
              </a:solidFill>
            </a:endParaRPr>
          </a:p>
        </p:txBody>
      </p:sp>
      <p:sp>
        <p:nvSpPr>
          <p:cNvPr id="72708" name="Rectangle 2">
            <a:extLst>
              <a:ext uri="{FF2B5EF4-FFF2-40B4-BE49-F238E27FC236}">
                <a16:creationId xmlns:a16="http://schemas.microsoft.com/office/drawing/2014/main" id="{5EAEAFD0-6FEB-3344-87D0-00994E934A40}"/>
              </a:ext>
            </a:extLst>
          </p:cNvPr>
          <p:cNvSpPr>
            <a:spLocks noChangeArrowheads="1" noTextEdit="1"/>
          </p:cNvSpPr>
          <p:nvPr>
            <p:ph type="sldImg"/>
          </p:nvPr>
        </p:nvSpPr>
        <p:spPr>
          <a:xfrm>
            <a:off x="1104900" y="696913"/>
            <a:ext cx="4648200" cy="3486150"/>
          </a:xfrm>
          <a:solidFill>
            <a:srgbClr val="FFFFFF"/>
          </a:solidFill>
          <a:ln/>
        </p:spPr>
      </p:sp>
      <p:sp>
        <p:nvSpPr>
          <p:cNvPr id="69637" name="Text Box 3">
            <a:extLst>
              <a:ext uri="{FF2B5EF4-FFF2-40B4-BE49-F238E27FC236}">
                <a16:creationId xmlns:a16="http://schemas.microsoft.com/office/drawing/2014/main" id="{BFB7DC84-9D4C-F74B-8B86-523C60C61860}"/>
              </a:ext>
            </a:extLst>
          </p:cNvPr>
          <p:cNvSpPr>
            <a:spLocks noGrp="1" noChangeArrowheads="1"/>
          </p:cNvSpPr>
          <p:nvPr>
            <p:ph type="body" idx="1"/>
          </p:nvPr>
        </p:nvSpPr>
        <p:spPr>
          <a:xfrm>
            <a:off x="914400" y="4416425"/>
            <a:ext cx="5029200" cy="4183063"/>
          </a:xfrm>
          <a:ln/>
          <a:extLst/>
        </p:spPr>
        <p:txBody>
          <a:bodyPr/>
          <a:lstStyle/>
          <a:p>
            <a:pPr>
              <a:buFont typeface="Arial" charset="0"/>
              <a:buChar char="•"/>
              <a:defRPr/>
            </a:pPr>
            <a:r>
              <a:rPr lang="en-US" dirty="0">
                <a:ea typeface="ＭＳ Ｐゴシック" charset="0"/>
              </a:rPr>
              <a:t>We will now complete a case study activity. You can work in groups of two. </a:t>
            </a:r>
          </a:p>
          <a:p>
            <a:pPr>
              <a:buFont typeface="Arial" charset="0"/>
              <a:buChar char="•"/>
              <a:defRPr/>
            </a:pPr>
            <a:r>
              <a:rPr lang="en-US" dirty="0">
                <a:ea typeface="ＭＳ Ｐゴシック" charset="0"/>
              </a:rPr>
              <a:t>Please take a moment to read the Case Study above. I will then show you a series of pictures. Please complete the Oral Health Assessment tool based on the information provided and what you see in the pictures.</a:t>
            </a:r>
          </a:p>
          <a:p>
            <a:pPr marL="0" indent="0">
              <a:buFont typeface="Arial" charset="0"/>
              <a:buNone/>
              <a:defRPr/>
            </a:pPr>
            <a:endParaRPr lang="en-US" dirty="0">
              <a:ea typeface="ＭＳ Ｐゴシック" charset="0"/>
            </a:endParaRPr>
          </a:p>
          <a:p>
            <a:pPr>
              <a:buFont typeface="Arial" charset="0"/>
              <a:buChar char="•"/>
              <a:defRPr/>
            </a:pPr>
            <a:r>
              <a:rPr lang="en-US" dirty="0">
                <a:ea typeface="ＭＳ Ｐゴシック" charset="0"/>
              </a:rPr>
              <a:t>**Ensure all participants have a copy of the OHAT.</a:t>
            </a:r>
          </a:p>
          <a:p>
            <a:pPr>
              <a:buFont typeface="Arial" charset="0"/>
              <a:buChar char="•"/>
              <a:defRPr/>
            </a:pPr>
            <a:r>
              <a:rPr lang="en-US" dirty="0">
                <a:ea typeface="ＭＳ Ｐゴシック" charset="0"/>
              </a:rPr>
              <a:t>**Once participants have read the case study, move on to the next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9">
            <a:extLst>
              <a:ext uri="{FF2B5EF4-FFF2-40B4-BE49-F238E27FC236}">
                <a16:creationId xmlns:a16="http://schemas.microsoft.com/office/drawing/2014/main" id="{FE015CB2-9B92-1C4A-9714-75F42E4D7BD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4707684E-7986-0441-8FC5-843B160BA297}" type="slidenum">
              <a:rPr lang="en-US" altLang="en-US" sz="1200">
                <a:solidFill>
                  <a:srgbClr val="000000"/>
                </a:solidFill>
              </a:rPr>
              <a:pPr>
                <a:buClrTx/>
                <a:buFontTx/>
                <a:buNone/>
              </a:pPr>
              <a:t>29</a:t>
            </a:fld>
            <a:endParaRPr lang="en-US" altLang="en-US" sz="1200">
              <a:solidFill>
                <a:srgbClr val="000000"/>
              </a:solidFill>
            </a:endParaRPr>
          </a:p>
        </p:txBody>
      </p:sp>
      <p:sp>
        <p:nvSpPr>
          <p:cNvPr id="74755" name="Text Box 1">
            <a:extLst>
              <a:ext uri="{FF2B5EF4-FFF2-40B4-BE49-F238E27FC236}">
                <a16:creationId xmlns:a16="http://schemas.microsoft.com/office/drawing/2014/main" id="{F72362DB-0143-FB44-B07A-E73A00819089}"/>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48982758-D3F5-4D4C-88A5-ED4497ED73A4}" type="slidenum">
              <a:rPr lang="en-US" altLang="en-US" sz="1200">
                <a:solidFill>
                  <a:srgbClr val="000000"/>
                </a:solidFill>
              </a:rPr>
              <a:pPr algn="r">
                <a:buClrTx/>
                <a:buFontTx/>
                <a:buNone/>
              </a:pPr>
              <a:t>29</a:t>
            </a:fld>
            <a:endParaRPr lang="en-US" altLang="en-US" sz="1200">
              <a:solidFill>
                <a:srgbClr val="000000"/>
              </a:solidFill>
            </a:endParaRPr>
          </a:p>
        </p:txBody>
      </p:sp>
      <p:sp>
        <p:nvSpPr>
          <p:cNvPr id="74756" name="Rectangle 2">
            <a:extLst>
              <a:ext uri="{FF2B5EF4-FFF2-40B4-BE49-F238E27FC236}">
                <a16:creationId xmlns:a16="http://schemas.microsoft.com/office/drawing/2014/main" id="{C9F7CA20-2AAD-B649-96E8-B4F630FE402D}"/>
              </a:ext>
            </a:extLst>
          </p:cNvPr>
          <p:cNvSpPr>
            <a:spLocks noChangeArrowheads="1" noTextEdit="1"/>
          </p:cNvSpPr>
          <p:nvPr>
            <p:ph type="sldImg"/>
          </p:nvPr>
        </p:nvSpPr>
        <p:spPr>
          <a:xfrm>
            <a:off x="1104900" y="696913"/>
            <a:ext cx="4648200" cy="3486150"/>
          </a:xfrm>
          <a:solidFill>
            <a:srgbClr val="FFFFFF"/>
          </a:solidFill>
          <a:ln/>
        </p:spPr>
      </p:sp>
      <p:sp>
        <p:nvSpPr>
          <p:cNvPr id="74757" name="Text Box 3">
            <a:extLst>
              <a:ext uri="{FF2B5EF4-FFF2-40B4-BE49-F238E27FC236}">
                <a16:creationId xmlns:a16="http://schemas.microsoft.com/office/drawing/2014/main" id="{CEECAB1E-D6BF-4847-9049-9B81193503D7}"/>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**Show participants this slide for 2-3 minutes and let them complete the Oral Health Assessment in pairs.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6BC33507-726C-8748-ACB4-13070601CF4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ED9A634E-8EC2-F444-97F9-C0E04678C5D4}" type="slidenum">
              <a:rPr lang="en-US" altLang="en-US" sz="1200">
                <a:solidFill>
                  <a:srgbClr val="000000"/>
                </a:solidFill>
              </a:rPr>
              <a:pPr>
                <a:buClrTx/>
                <a:buFontTx/>
                <a:buNone/>
              </a:pPr>
              <a:t>3</a:t>
            </a:fld>
            <a:endParaRPr lang="en-US" altLang="en-US" sz="1200">
              <a:solidFill>
                <a:srgbClr val="000000"/>
              </a:solidFill>
            </a:endParaRPr>
          </a:p>
        </p:txBody>
      </p:sp>
      <p:sp>
        <p:nvSpPr>
          <p:cNvPr id="21507" name="Text Box 1">
            <a:extLst>
              <a:ext uri="{FF2B5EF4-FFF2-40B4-BE49-F238E27FC236}">
                <a16:creationId xmlns:a16="http://schemas.microsoft.com/office/drawing/2014/main" id="{6F3960F4-FA5A-0A48-87A6-F3DEB9069B73}"/>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7141A017-3E41-044B-A40D-3DD257AFE375}" type="slidenum">
              <a:rPr lang="en-US" altLang="en-US" sz="1200">
                <a:solidFill>
                  <a:srgbClr val="000000"/>
                </a:solidFill>
              </a:rPr>
              <a:pPr algn="r">
                <a:buClrTx/>
                <a:buFontTx/>
                <a:buNone/>
              </a:pPr>
              <a:t>3</a:t>
            </a:fld>
            <a:endParaRPr lang="en-US" altLang="en-US" sz="1200">
              <a:solidFill>
                <a:srgbClr val="000000"/>
              </a:solidFill>
            </a:endParaRPr>
          </a:p>
        </p:txBody>
      </p:sp>
      <p:sp>
        <p:nvSpPr>
          <p:cNvPr id="21508" name="Rectangle 2">
            <a:extLst>
              <a:ext uri="{FF2B5EF4-FFF2-40B4-BE49-F238E27FC236}">
                <a16:creationId xmlns:a16="http://schemas.microsoft.com/office/drawing/2014/main" id="{6F7E8B84-69EE-6547-89D1-1169580497B3}"/>
              </a:ext>
            </a:extLst>
          </p:cNvPr>
          <p:cNvSpPr>
            <a:spLocks noChangeArrowheads="1" noTextEdit="1"/>
          </p:cNvSpPr>
          <p:nvPr>
            <p:ph type="sldImg"/>
          </p:nvPr>
        </p:nvSpPr>
        <p:spPr>
          <a:xfrm>
            <a:off x="1104900" y="696913"/>
            <a:ext cx="4648200" cy="3486150"/>
          </a:xfrm>
          <a:solidFill>
            <a:srgbClr val="FFFFFF"/>
          </a:solidFill>
          <a:ln/>
        </p:spPr>
      </p:sp>
      <p:sp>
        <p:nvSpPr>
          <p:cNvPr id="21509" name="Notes Placeholder 1">
            <a:extLst>
              <a:ext uri="{FF2B5EF4-FFF2-40B4-BE49-F238E27FC236}">
                <a16:creationId xmlns:a16="http://schemas.microsoft.com/office/drawing/2014/main" id="{152D24E1-DF99-4D48-A3D4-2AEE66D755D6}"/>
              </a:ext>
            </a:extLst>
          </p:cNvPr>
          <p:cNvSpPr>
            <a:spLocks noGrp="1"/>
          </p:cNvSpPr>
          <p:nvPr>
            <p:ph type="body" idx="1"/>
          </p:nvPr>
        </p:nvSpPr>
        <p:spPr>
          <a:xfrm>
            <a:off x="914400" y="4419600"/>
            <a:ext cx="50244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Brushing Up on Mouth Care program was developed through a research project at Dalhousie University (Faculty of Dentistry and the Atlantic Health Promotion Research Centre) and Capital District Health Authority. The project  was funded by the Nova Scotia Health Research Foundation  and the Canadian Institutes of Health Research.</a:t>
            </a:r>
          </a:p>
          <a:p>
            <a:pPr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To carry out this research project, researchers worked in partnership with personal care providers, nurse managers and directors of care from three long-term care facilities in rural Nova Scotia.  Together, the partners planned, developed, implemented and evaluated a daily oral care program for these facilities. The user-friendly resources that were created to educate and support personal care providers provide the basis for the </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Brushing Up on Mouth Care</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 program.</a:t>
            </a:r>
          </a:p>
          <a:p>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This model provides a guide to the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Brushing Up on Mouth Care</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education program. The overall objective of this program is to provide optimal mouth care for older adults who require assistance with personal care in both long term care and at home. </a:t>
            </a:r>
            <a:r>
              <a:rPr lang="en-US"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Brushing Up on Mouth Care</a:t>
            </a:r>
            <a:r>
              <a:rPr lang="en-US"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focuses on assessment, care planning, education and resources. You will see these four themes come up throughout the various education sessions. </a:t>
            </a:r>
          </a:p>
          <a:p>
            <a:pPr>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9">
            <a:extLst>
              <a:ext uri="{FF2B5EF4-FFF2-40B4-BE49-F238E27FC236}">
                <a16:creationId xmlns:a16="http://schemas.microsoft.com/office/drawing/2014/main" id="{82BC1118-D96B-244C-86B5-C4C2F831FDE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205CA682-4C57-C74D-92CD-C46F642CD5ED}" type="slidenum">
              <a:rPr lang="en-US" altLang="en-US" sz="1200">
                <a:solidFill>
                  <a:srgbClr val="000000"/>
                </a:solidFill>
              </a:rPr>
              <a:pPr>
                <a:buClrTx/>
                <a:buFontTx/>
                <a:buNone/>
              </a:pPr>
              <a:t>30</a:t>
            </a:fld>
            <a:endParaRPr lang="en-US" altLang="en-US" sz="1200">
              <a:solidFill>
                <a:srgbClr val="000000"/>
              </a:solidFill>
            </a:endParaRPr>
          </a:p>
        </p:txBody>
      </p:sp>
      <p:sp>
        <p:nvSpPr>
          <p:cNvPr id="76803" name="Text Box 1">
            <a:extLst>
              <a:ext uri="{FF2B5EF4-FFF2-40B4-BE49-F238E27FC236}">
                <a16:creationId xmlns:a16="http://schemas.microsoft.com/office/drawing/2014/main" id="{DBCCBC74-A357-B94F-AFB2-A1E4380E4735}"/>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3C105556-36CB-ED4C-904A-6E61FFF1A889}" type="slidenum">
              <a:rPr lang="en-US" altLang="en-US" sz="1200">
                <a:solidFill>
                  <a:srgbClr val="000000"/>
                </a:solidFill>
              </a:rPr>
              <a:pPr algn="r">
                <a:buClrTx/>
                <a:buFontTx/>
                <a:buNone/>
              </a:pPr>
              <a:t>30</a:t>
            </a:fld>
            <a:endParaRPr lang="en-US" altLang="en-US" sz="1200">
              <a:solidFill>
                <a:srgbClr val="000000"/>
              </a:solidFill>
            </a:endParaRPr>
          </a:p>
        </p:txBody>
      </p:sp>
      <p:sp>
        <p:nvSpPr>
          <p:cNvPr id="76804" name="Rectangle 2">
            <a:extLst>
              <a:ext uri="{FF2B5EF4-FFF2-40B4-BE49-F238E27FC236}">
                <a16:creationId xmlns:a16="http://schemas.microsoft.com/office/drawing/2014/main" id="{033A3443-A796-DA4D-992A-B54E7E8ADF7E}"/>
              </a:ext>
            </a:extLst>
          </p:cNvPr>
          <p:cNvSpPr>
            <a:spLocks noChangeArrowheads="1" noTextEdit="1"/>
          </p:cNvSpPr>
          <p:nvPr>
            <p:ph type="sldImg"/>
          </p:nvPr>
        </p:nvSpPr>
        <p:spPr>
          <a:xfrm>
            <a:off x="1104900" y="696913"/>
            <a:ext cx="4648200" cy="3486150"/>
          </a:xfrm>
          <a:solidFill>
            <a:srgbClr val="FFFFFF"/>
          </a:solidFill>
          <a:ln/>
        </p:spPr>
      </p:sp>
      <p:sp>
        <p:nvSpPr>
          <p:cNvPr id="76805" name="Text Box 3">
            <a:extLst>
              <a:ext uri="{FF2B5EF4-FFF2-40B4-BE49-F238E27FC236}">
                <a16:creationId xmlns:a16="http://schemas.microsoft.com/office/drawing/2014/main" id="{28139EA1-E834-3F4F-8CD1-33723B826EAF}"/>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**Show participants this slide for 2-3 minutes and let them complete the Oral Health Assessment in pairs.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a:extLst>
              <a:ext uri="{FF2B5EF4-FFF2-40B4-BE49-F238E27FC236}">
                <a16:creationId xmlns:a16="http://schemas.microsoft.com/office/drawing/2014/main" id="{2E1B409B-F97D-A744-8EB0-AC563CFF00D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C2FB2098-6EE2-2E4E-81E7-E4EA0D96C4AF}" type="slidenum">
              <a:rPr lang="en-US" altLang="en-US" sz="1200">
                <a:solidFill>
                  <a:srgbClr val="000000"/>
                </a:solidFill>
              </a:rPr>
              <a:pPr>
                <a:buClrTx/>
                <a:buFontTx/>
                <a:buNone/>
              </a:pPr>
              <a:t>31</a:t>
            </a:fld>
            <a:endParaRPr lang="en-US" altLang="en-US" sz="1200">
              <a:solidFill>
                <a:srgbClr val="000000"/>
              </a:solidFill>
            </a:endParaRPr>
          </a:p>
        </p:txBody>
      </p:sp>
      <p:sp>
        <p:nvSpPr>
          <p:cNvPr id="78851" name="Text Box 1">
            <a:extLst>
              <a:ext uri="{FF2B5EF4-FFF2-40B4-BE49-F238E27FC236}">
                <a16:creationId xmlns:a16="http://schemas.microsoft.com/office/drawing/2014/main" id="{3D5F72FE-922D-0840-9E2A-8C14C0DB0153}"/>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48A13E7D-29E6-F54A-A743-41EDFC94D968}" type="slidenum">
              <a:rPr lang="en-US" altLang="en-US" sz="1200">
                <a:solidFill>
                  <a:srgbClr val="000000"/>
                </a:solidFill>
              </a:rPr>
              <a:pPr algn="r">
                <a:buClrTx/>
                <a:buFontTx/>
                <a:buNone/>
              </a:pPr>
              <a:t>31</a:t>
            </a:fld>
            <a:endParaRPr lang="en-US" altLang="en-US" sz="1200">
              <a:solidFill>
                <a:srgbClr val="000000"/>
              </a:solidFill>
            </a:endParaRPr>
          </a:p>
        </p:txBody>
      </p:sp>
      <p:sp>
        <p:nvSpPr>
          <p:cNvPr id="78852" name="Rectangle 2">
            <a:extLst>
              <a:ext uri="{FF2B5EF4-FFF2-40B4-BE49-F238E27FC236}">
                <a16:creationId xmlns:a16="http://schemas.microsoft.com/office/drawing/2014/main" id="{4545870B-05C7-5F4A-ADB2-DC02BA1D0B17}"/>
              </a:ext>
            </a:extLst>
          </p:cNvPr>
          <p:cNvSpPr>
            <a:spLocks noChangeArrowheads="1" noTextEdit="1"/>
          </p:cNvSpPr>
          <p:nvPr>
            <p:ph type="sldImg"/>
          </p:nvPr>
        </p:nvSpPr>
        <p:spPr>
          <a:xfrm>
            <a:off x="1104900" y="696913"/>
            <a:ext cx="4648200" cy="3486150"/>
          </a:xfrm>
          <a:solidFill>
            <a:srgbClr val="FFFFFF"/>
          </a:solidFill>
          <a:ln/>
        </p:spPr>
      </p:sp>
      <p:sp>
        <p:nvSpPr>
          <p:cNvPr id="78853" name="Text Box 3">
            <a:extLst>
              <a:ext uri="{FF2B5EF4-FFF2-40B4-BE49-F238E27FC236}">
                <a16:creationId xmlns:a16="http://schemas.microsoft.com/office/drawing/2014/main" id="{FDA3F38A-0F8F-8E44-A4A3-EC857BC745F9}"/>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**Ask participants what information they can gather about Mrs. Fraser’s oral health from each picture.</a:t>
            </a:r>
          </a:p>
          <a:p>
            <a:endParaRPr lang="en-US" altLang="en-US">
              <a:latin typeface="Arial" panose="020B0604020202020204" pitchFamily="34" charset="0"/>
              <a:cs typeface="Arial" panose="020B0604020202020204" pitchFamily="34" charset="0"/>
            </a:endParaRPr>
          </a:p>
          <a:p>
            <a:r>
              <a:rPr lang="en-US" altLang="en-US" b="1">
                <a:latin typeface="Arial" panose="020B0604020202020204" pitchFamily="34" charset="0"/>
                <a:cs typeface="Arial" panose="020B0604020202020204" pitchFamily="34" charset="0"/>
              </a:rPr>
              <a:t>Picture 1: </a:t>
            </a:r>
            <a:r>
              <a:rPr lang="en-US" altLang="en-US">
                <a:latin typeface="Arial" panose="020B0604020202020204" pitchFamily="34" charset="0"/>
                <a:cs typeface="Arial" panose="020B0604020202020204" pitchFamily="34" charset="0"/>
              </a:rPr>
              <a:t>Shows Mrs. Fraser’s lips. They appear healthy (i.e. smooth, pink and moist).</a:t>
            </a:r>
          </a:p>
          <a:p>
            <a:r>
              <a:rPr lang="en-US" altLang="en-US" b="1">
                <a:latin typeface="Arial" panose="020B0604020202020204" pitchFamily="34" charset="0"/>
                <a:cs typeface="Arial" panose="020B0604020202020204" pitchFamily="34" charset="0"/>
              </a:rPr>
              <a:t>Picture 2: </a:t>
            </a:r>
            <a:r>
              <a:rPr lang="en-US" altLang="en-US">
                <a:latin typeface="Arial" panose="020B0604020202020204" pitchFamily="34" charset="0"/>
                <a:cs typeface="Arial" panose="020B0604020202020204" pitchFamily="34" charset="0"/>
              </a:rPr>
              <a:t>Shows the roof of Mrs. Fraser’s mouth. This would be part of our examination of her gums and tissues. </a:t>
            </a:r>
          </a:p>
          <a:p>
            <a:r>
              <a:rPr lang="en-US" altLang="en-US" b="1">
                <a:latin typeface="Arial" panose="020B0604020202020204" pitchFamily="34" charset="0"/>
                <a:cs typeface="Arial" panose="020B0604020202020204" pitchFamily="34" charset="0"/>
              </a:rPr>
              <a:t>Picture 3: </a:t>
            </a:r>
            <a:r>
              <a:rPr lang="en-US" altLang="en-US">
                <a:latin typeface="Arial" panose="020B0604020202020204" pitchFamily="34" charset="0"/>
                <a:cs typeface="Arial" panose="020B0604020202020204" pitchFamily="34" charset="0"/>
              </a:rPr>
              <a:t>Shows Mrs. Fraser’s teeth. What do you notice in this picture? She has an upper and lower denture. </a:t>
            </a:r>
          </a:p>
          <a:p>
            <a:r>
              <a:rPr lang="en-US" altLang="en-US" b="1">
                <a:latin typeface="Arial" panose="020B0604020202020204" pitchFamily="34" charset="0"/>
                <a:cs typeface="Arial" panose="020B0604020202020204" pitchFamily="34" charset="0"/>
              </a:rPr>
              <a:t>Picture 4: </a:t>
            </a:r>
            <a:r>
              <a:rPr lang="en-US" altLang="en-US">
                <a:latin typeface="Arial" panose="020B0604020202020204" pitchFamily="34" charset="0"/>
                <a:cs typeface="Arial" panose="020B0604020202020204" pitchFamily="34" charset="0"/>
              </a:rPr>
              <a:t>Shows Mrs. Fraser’s tongue. It appears to be healthy (i.e. normal, moist and pink).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a:extLst>
              <a:ext uri="{FF2B5EF4-FFF2-40B4-BE49-F238E27FC236}">
                <a16:creationId xmlns:a16="http://schemas.microsoft.com/office/drawing/2014/main" id="{9D3E6FCB-6E2B-E844-AEBF-D07A4926818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0B43FE5B-08B2-D94A-B2BA-53BF7A3D6D2B}" type="slidenum">
              <a:rPr lang="en-US" altLang="en-US" sz="1200">
                <a:solidFill>
                  <a:srgbClr val="000000"/>
                </a:solidFill>
              </a:rPr>
              <a:pPr>
                <a:buClrTx/>
                <a:buFontTx/>
                <a:buNone/>
              </a:pPr>
              <a:t>32</a:t>
            </a:fld>
            <a:endParaRPr lang="en-US" altLang="en-US" sz="1200">
              <a:solidFill>
                <a:srgbClr val="000000"/>
              </a:solidFill>
            </a:endParaRPr>
          </a:p>
        </p:txBody>
      </p:sp>
      <p:sp>
        <p:nvSpPr>
          <p:cNvPr id="80899" name="Text Box 1">
            <a:extLst>
              <a:ext uri="{FF2B5EF4-FFF2-40B4-BE49-F238E27FC236}">
                <a16:creationId xmlns:a16="http://schemas.microsoft.com/office/drawing/2014/main" id="{FA89932A-A4AD-9F49-9F7A-25B626212EB9}"/>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25C398F6-56F3-8342-9CDD-C57145931197}" type="slidenum">
              <a:rPr lang="en-US" altLang="en-US" sz="1200">
                <a:solidFill>
                  <a:srgbClr val="000000"/>
                </a:solidFill>
              </a:rPr>
              <a:pPr algn="r">
                <a:buClrTx/>
                <a:buFontTx/>
                <a:buNone/>
              </a:pPr>
              <a:t>32</a:t>
            </a:fld>
            <a:endParaRPr lang="en-US" altLang="en-US" sz="1200">
              <a:solidFill>
                <a:srgbClr val="000000"/>
              </a:solidFill>
            </a:endParaRPr>
          </a:p>
        </p:txBody>
      </p:sp>
      <p:sp>
        <p:nvSpPr>
          <p:cNvPr id="80900" name="Rectangle 2">
            <a:extLst>
              <a:ext uri="{FF2B5EF4-FFF2-40B4-BE49-F238E27FC236}">
                <a16:creationId xmlns:a16="http://schemas.microsoft.com/office/drawing/2014/main" id="{5691ECA4-1ED9-2145-9E8D-55BE5A64116D}"/>
              </a:ext>
            </a:extLst>
          </p:cNvPr>
          <p:cNvSpPr>
            <a:spLocks noChangeArrowheads="1" noTextEdit="1"/>
          </p:cNvSpPr>
          <p:nvPr>
            <p:ph type="sldImg"/>
          </p:nvPr>
        </p:nvSpPr>
        <p:spPr>
          <a:xfrm>
            <a:off x="1104900" y="696913"/>
            <a:ext cx="4648200" cy="3486150"/>
          </a:xfrm>
          <a:solidFill>
            <a:srgbClr val="FFFFFF"/>
          </a:solidFill>
          <a:ln/>
        </p:spPr>
      </p:sp>
      <p:sp>
        <p:nvSpPr>
          <p:cNvPr id="80901" name="Text Box 3">
            <a:extLst>
              <a:ext uri="{FF2B5EF4-FFF2-40B4-BE49-F238E27FC236}">
                <a16:creationId xmlns:a16="http://schemas.microsoft.com/office/drawing/2014/main" id="{00FAA89A-5D6E-F547-B121-E3E6F0214262}"/>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**Ask participants what information they can gather about Mrs. Fraser’s oral health from each picture.</a:t>
            </a:r>
          </a:p>
          <a:p>
            <a:endParaRPr lang="en-US" altLang="en-US">
              <a:latin typeface="Arial" panose="020B0604020202020204" pitchFamily="34" charset="0"/>
              <a:cs typeface="Arial" panose="020B0604020202020204" pitchFamily="34" charset="0"/>
            </a:endParaRPr>
          </a:p>
          <a:p>
            <a:r>
              <a:rPr lang="en-US" altLang="en-US" b="1">
                <a:latin typeface="Arial" panose="020B0604020202020204" pitchFamily="34" charset="0"/>
                <a:cs typeface="Arial" panose="020B0604020202020204" pitchFamily="34" charset="0"/>
              </a:rPr>
              <a:t>Picture 5: </a:t>
            </a:r>
            <a:r>
              <a:rPr lang="en-US" altLang="en-US">
                <a:latin typeface="Arial" panose="020B0604020202020204" pitchFamily="34" charset="0"/>
                <a:cs typeface="Arial" panose="020B0604020202020204" pitchFamily="34" charset="0"/>
              </a:rPr>
              <a:t>Shows Mrs. Fraser’s upper denture. It does not appear broken but we can see her name is not on the denture. </a:t>
            </a:r>
          </a:p>
          <a:p>
            <a:r>
              <a:rPr lang="en-US" altLang="en-US" b="1">
                <a:latin typeface="Arial" panose="020B0604020202020204" pitchFamily="34" charset="0"/>
                <a:cs typeface="Arial" panose="020B0604020202020204" pitchFamily="34" charset="0"/>
              </a:rPr>
              <a:t>Picture 6: </a:t>
            </a:r>
            <a:r>
              <a:rPr lang="en-US" altLang="en-US">
                <a:latin typeface="Arial" panose="020B0604020202020204" pitchFamily="34" charset="0"/>
                <a:cs typeface="Arial" panose="020B0604020202020204" pitchFamily="34" charset="0"/>
              </a:rPr>
              <a:t>Shows Mrs. Fraser’s lower partial denture. Again it does not appear broken but from our previous description we know she rarely wears this denture. </a:t>
            </a:r>
          </a:p>
          <a:p>
            <a:r>
              <a:rPr lang="en-US" altLang="en-US" b="1">
                <a:latin typeface="Arial" panose="020B0604020202020204" pitchFamily="34" charset="0"/>
                <a:cs typeface="Arial" panose="020B0604020202020204" pitchFamily="34" charset="0"/>
              </a:rPr>
              <a:t>Picture 7: </a:t>
            </a:r>
            <a:r>
              <a:rPr lang="en-US" altLang="en-US">
                <a:latin typeface="Arial" panose="020B0604020202020204" pitchFamily="34" charset="0"/>
                <a:cs typeface="Arial" panose="020B0604020202020204" pitchFamily="34" charset="0"/>
              </a:rPr>
              <a:t>Shows Mrs. Fraser’s teeth and gums. What do you notice in this picture? We see the gums are red and swollen around the teeth. There also appears to be tartar and calculus build up on the tooth. </a:t>
            </a:r>
          </a:p>
          <a:p>
            <a:r>
              <a:rPr lang="en-US" altLang="en-US" b="1">
                <a:latin typeface="Arial" panose="020B0604020202020204" pitchFamily="34" charset="0"/>
                <a:cs typeface="Arial" panose="020B0604020202020204" pitchFamily="34" charset="0"/>
              </a:rPr>
              <a:t>Picture 8: </a:t>
            </a:r>
            <a:r>
              <a:rPr lang="en-US" altLang="en-US">
                <a:latin typeface="Arial" panose="020B0604020202020204" pitchFamily="34" charset="0"/>
                <a:cs typeface="Arial" panose="020B0604020202020204" pitchFamily="34" charset="0"/>
              </a:rPr>
              <a:t>Shows more of Mrs. Fraser’s teeth. You can see plaque and calculus build up on the teeth and a large cavity between the two teeth.</a:t>
            </a:r>
          </a:p>
          <a:p>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AD4727B3-6D2B-1146-A95B-513D9F2DC59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345C0598-FC4A-CD46-9572-1B28F9B8564B}" type="slidenum">
              <a:rPr lang="en-US" altLang="en-US" sz="1200">
                <a:solidFill>
                  <a:srgbClr val="000000"/>
                </a:solidFill>
              </a:rPr>
              <a:pPr>
                <a:buClrTx/>
                <a:buFontTx/>
                <a:buNone/>
              </a:pPr>
              <a:t>33</a:t>
            </a:fld>
            <a:endParaRPr lang="en-US" altLang="en-US" sz="1200">
              <a:solidFill>
                <a:srgbClr val="000000"/>
              </a:solidFill>
            </a:endParaRPr>
          </a:p>
        </p:txBody>
      </p:sp>
      <p:sp>
        <p:nvSpPr>
          <p:cNvPr id="82946" name="Rectangle 2">
            <a:extLst>
              <a:ext uri="{FF2B5EF4-FFF2-40B4-BE49-F238E27FC236}">
                <a16:creationId xmlns:a16="http://schemas.microsoft.com/office/drawing/2014/main" id="{18CEB573-C0B7-464A-9547-1255026C1FA5}"/>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E05335A0-BF85-2648-9A33-FB0CDC0D37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So how does Mrs. Fraser score overall?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**Discuss each category with participants before revealing the appropriate score. Each time you click to advance the slide, the correct response and corresponding score for each category will be revealed.</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We see that Mrs. Fraser will require a referral as well as some other interventions like labeling her denture.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Once the referral has been made and the denture labeled, this should be identified in the ‘Action Completed’ column.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9">
            <a:extLst>
              <a:ext uri="{FF2B5EF4-FFF2-40B4-BE49-F238E27FC236}">
                <a16:creationId xmlns:a16="http://schemas.microsoft.com/office/drawing/2014/main" id="{276E2544-93AD-5245-B439-69D63B160B5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357935F3-EAB2-D343-9BD4-006C5C482F95}" type="slidenum">
              <a:rPr lang="en-US" altLang="en-US" sz="1200">
                <a:solidFill>
                  <a:srgbClr val="000000"/>
                </a:solidFill>
              </a:rPr>
              <a:pPr>
                <a:buClrTx/>
                <a:buFontTx/>
                <a:buNone/>
              </a:pPr>
              <a:t>34</a:t>
            </a:fld>
            <a:endParaRPr lang="en-US" altLang="en-US" sz="1200">
              <a:solidFill>
                <a:srgbClr val="000000"/>
              </a:solidFill>
            </a:endParaRPr>
          </a:p>
        </p:txBody>
      </p:sp>
      <p:sp>
        <p:nvSpPr>
          <p:cNvPr id="84995" name="Rectangle 1">
            <a:extLst>
              <a:ext uri="{FF2B5EF4-FFF2-40B4-BE49-F238E27FC236}">
                <a16:creationId xmlns:a16="http://schemas.microsoft.com/office/drawing/2014/main" id="{3D0EE5B2-C98D-1C41-9380-2E3AA2E75BAE}"/>
              </a:ext>
            </a:extLst>
          </p:cNvPr>
          <p:cNvSpPr>
            <a:spLocks noChangeArrowheads="1" noTextEdit="1"/>
          </p:cNvSpPr>
          <p:nvPr>
            <p:ph type="sldImg"/>
          </p:nvPr>
        </p:nvSpPr>
        <p:spPr>
          <a:xfrm>
            <a:off x="1104900" y="696913"/>
            <a:ext cx="4648200" cy="3486150"/>
          </a:xfrm>
          <a:solidFill>
            <a:srgbClr val="FFFFFF"/>
          </a:solidFill>
          <a:ln/>
        </p:spPr>
      </p:sp>
      <p:sp>
        <p:nvSpPr>
          <p:cNvPr id="84996" name="Rectangle 2">
            <a:extLst>
              <a:ext uri="{FF2B5EF4-FFF2-40B4-BE49-F238E27FC236}">
                <a16:creationId xmlns:a16="http://schemas.microsoft.com/office/drawing/2014/main" id="{38566894-D739-0946-AD52-F8C98E63E81F}"/>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**Ask participants how they found the exercise. Did everyone get the same scores? Is it something they feel they could adopt into practice at their facility?</a:t>
            </a: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**This is the last slide for Assessment. Next slide outlines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Take Home Messages</a:t>
            </a:r>
            <a:r>
              <a:rPr lang="ja-JP" altLang="en-US">
                <a:latin typeface="Arial" panose="020B0604020202020204" pitchFamily="34" charset="0"/>
                <a:cs typeface="Arial" panose="020B0604020202020204" pitchFamily="34" charset="0"/>
              </a:rPr>
              <a:t>’</a:t>
            </a:r>
            <a:r>
              <a:rPr lang="en-CA" altLang="ja-JP">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9">
            <a:extLst>
              <a:ext uri="{FF2B5EF4-FFF2-40B4-BE49-F238E27FC236}">
                <a16:creationId xmlns:a16="http://schemas.microsoft.com/office/drawing/2014/main" id="{53DF6969-464B-4445-BEC4-DD576042001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EC0445E6-157A-3141-AB8E-E89CFA5BC03D}" type="slidenum">
              <a:rPr lang="en-US" altLang="en-US" sz="1200">
                <a:solidFill>
                  <a:srgbClr val="000000"/>
                </a:solidFill>
              </a:rPr>
              <a:pPr>
                <a:buClrTx/>
                <a:buFontTx/>
                <a:buNone/>
              </a:pPr>
              <a:t>35</a:t>
            </a:fld>
            <a:endParaRPr lang="en-US" altLang="en-US" sz="1200">
              <a:solidFill>
                <a:srgbClr val="000000"/>
              </a:solidFill>
            </a:endParaRPr>
          </a:p>
        </p:txBody>
      </p:sp>
      <p:sp>
        <p:nvSpPr>
          <p:cNvPr id="87043" name="Text Box 1">
            <a:extLst>
              <a:ext uri="{FF2B5EF4-FFF2-40B4-BE49-F238E27FC236}">
                <a16:creationId xmlns:a16="http://schemas.microsoft.com/office/drawing/2014/main" id="{E07F63E2-EA3D-D84A-A971-0F8EB48D4ED7}"/>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44761728-9C24-614D-98E9-FD7DD207332C}" type="slidenum">
              <a:rPr lang="en-US" altLang="en-US" sz="1200">
                <a:solidFill>
                  <a:srgbClr val="000000"/>
                </a:solidFill>
              </a:rPr>
              <a:pPr algn="r">
                <a:buClrTx/>
                <a:buFontTx/>
                <a:buNone/>
              </a:pPr>
              <a:t>35</a:t>
            </a:fld>
            <a:endParaRPr lang="en-US" altLang="en-US" sz="1200">
              <a:solidFill>
                <a:srgbClr val="000000"/>
              </a:solidFill>
            </a:endParaRPr>
          </a:p>
        </p:txBody>
      </p:sp>
      <p:sp>
        <p:nvSpPr>
          <p:cNvPr id="87044" name="Rectangle 2">
            <a:extLst>
              <a:ext uri="{FF2B5EF4-FFF2-40B4-BE49-F238E27FC236}">
                <a16:creationId xmlns:a16="http://schemas.microsoft.com/office/drawing/2014/main" id="{6D43B7E4-0C93-BD42-840D-943ED81AEDB7}"/>
              </a:ext>
            </a:extLst>
          </p:cNvPr>
          <p:cNvSpPr>
            <a:spLocks noChangeArrowheads="1" noTextEdit="1"/>
          </p:cNvSpPr>
          <p:nvPr>
            <p:ph type="sldImg"/>
          </p:nvPr>
        </p:nvSpPr>
        <p:spPr>
          <a:xfrm>
            <a:off x="1104900" y="696913"/>
            <a:ext cx="4648200" cy="3486150"/>
          </a:xfrm>
          <a:solidFill>
            <a:srgbClr val="FFFFFF"/>
          </a:solidFill>
          <a:ln/>
        </p:spPr>
      </p:sp>
      <p:sp>
        <p:nvSpPr>
          <p:cNvPr id="87045" name="Text Box 3">
            <a:extLst>
              <a:ext uri="{FF2B5EF4-FFF2-40B4-BE49-F238E27FC236}">
                <a16:creationId xmlns:a16="http://schemas.microsoft.com/office/drawing/2014/main" id="{7BDF9E62-52B9-4B47-9D54-08F086D22029}"/>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spcBef>
                <a:spcPts val="600"/>
              </a:spcBef>
              <a:buFont typeface="Arial" panose="020B0604020202020204" pitchFamily="34" charset="0"/>
              <a:buNone/>
            </a:pPr>
            <a:r>
              <a:rPr lang="en-US" altLang="en-US">
                <a:latin typeface="Arial" panose="020B0604020202020204" pitchFamily="34" charset="0"/>
                <a:cs typeface="Arial" panose="020B0604020202020204" pitchFamily="34" charset="0"/>
              </a:rPr>
              <a:t>Let’s review the take home messages from this session:</a:t>
            </a:r>
          </a:p>
          <a:p>
            <a:pPr marL="0" indent="0" eaLnBrk="1" hangingPunct="1">
              <a:lnSpc>
                <a:spcPct val="90000"/>
              </a:lnSpc>
              <a:spcBef>
                <a:spcPts val="600"/>
              </a:spcBef>
            </a:pPr>
            <a:r>
              <a:rPr lang="en-US" altLang="en-US">
                <a:latin typeface="Arial" panose="020B0604020202020204" pitchFamily="34" charset="0"/>
                <a:cs typeface="Arial" panose="020B0604020202020204" pitchFamily="34" charset="0"/>
              </a:rPr>
              <a:t>Oral health plays an important role in overall health</a:t>
            </a:r>
            <a:br>
              <a:rPr lang="en-US" altLang="en-US">
                <a:latin typeface="Arial" panose="020B0604020202020204" pitchFamily="34" charset="0"/>
                <a:cs typeface="Arial" panose="020B0604020202020204" pitchFamily="34" charset="0"/>
              </a:rPr>
            </a:br>
            <a:endParaRPr lang="en-US" altLang="en-US" sz="200">
              <a:latin typeface="Arial" panose="020B0604020202020204" pitchFamily="34" charset="0"/>
              <a:cs typeface="Arial" panose="020B0604020202020204" pitchFamily="34" charset="0"/>
            </a:endParaRPr>
          </a:p>
          <a:p>
            <a:pPr marL="0" indent="0" eaLnBrk="1" hangingPunct="1">
              <a:lnSpc>
                <a:spcPct val="90000"/>
              </a:lnSpc>
              <a:spcBef>
                <a:spcPts val="600"/>
              </a:spcBef>
            </a:pPr>
            <a:r>
              <a:rPr lang="en-US" altLang="en-US">
                <a:latin typeface="Arial" panose="020B0604020202020204" pitchFamily="34" charset="0"/>
                <a:cs typeface="Arial" panose="020B0604020202020204" pitchFamily="34" charset="0"/>
              </a:rPr>
              <a:t>It is important to monitor oral health and check for abnormalities DAILY</a:t>
            </a:r>
            <a:br>
              <a:rPr lang="en-US" altLang="en-US">
                <a:latin typeface="Arial" panose="020B0604020202020204" pitchFamily="34" charset="0"/>
                <a:cs typeface="Arial" panose="020B0604020202020204" pitchFamily="34" charset="0"/>
              </a:rPr>
            </a:br>
            <a:endParaRPr lang="en-US" altLang="en-US" sz="200">
              <a:latin typeface="Arial" panose="020B0604020202020204" pitchFamily="34" charset="0"/>
              <a:cs typeface="Arial" panose="020B0604020202020204" pitchFamily="34" charset="0"/>
            </a:endParaRPr>
          </a:p>
          <a:p>
            <a:pPr marL="0" indent="0" eaLnBrk="1" hangingPunct="1">
              <a:lnSpc>
                <a:spcPct val="90000"/>
              </a:lnSpc>
              <a:spcBef>
                <a:spcPts val="600"/>
              </a:spcBef>
            </a:pPr>
            <a:r>
              <a:rPr lang="en-US" altLang="en-US">
                <a:latin typeface="Arial" panose="020B0604020202020204" pitchFamily="34" charset="0"/>
                <a:cs typeface="Arial" panose="020B0604020202020204" pitchFamily="34" charset="0"/>
              </a:rPr>
              <a:t>Oral health should be </a:t>
            </a:r>
            <a:r>
              <a:rPr lang="en-US" altLang="en-US" u="sng">
                <a:latin typeface="Arial" panose="020B0604020202020204" pitchFamily="34" charset="0"/>
                <a:cs typeface="Arial" panose="020B0604020202020204" pitchFamily="34" charset="0"/>
              </a:rPr>
              <a:t>formally assessed</a:t>
            </a:r>
            <a:r>
              <a:rPr lang="en-US" altLang="en-US">
                <a:latin typeface="Arial" panose="020B0604020202020204" pitchFamily="34" charset="0"/>
                <a:cs typeface="Arial" panose="020B0604020202020204" pitchFamily="34" charset="0"/>
              </a:rPr>
              <a:t> and care plans updated annually</a:t>
            </a:r>
            <a:br>
              <a:rPr lang="en-US" altLang="en-US">
                <a:latin typeface="Arial" panose="020B0604020202020204" pitchFamily="34" charset="0"/>
                <a:cs typeface="Arial" panose="020B0604020202020204" pitchFamily="34" charset="0"/>
              </a:rPr>
            </a:br>
            <a:endParaRPr lang="en-US" altLang="en-US" sz="200">
              <a:latin typeface="Arial" panose="020B0604020202020204" pitchFamily="34" charset="0"/>
              <a:cs typeface="Arial" panose="020B0604020202020204" pitchFamily="34" charset="0"/>
            </a:endParaRPr>
          </a:p>
          <a:p>
            <a:pPr marL="0" indent="0" eaLnBrk="1" hangingPunct="1">
              <a:lnSpc>
                <a:spcPct val="90000"/>
              </a:lnSpc>
              <a:spcBef>
                <a:spcPts val="600"/>
              </a:spcBef>
            </a:pPr>
            <a:r>
              <a:rPr lang="en-US" altLang="en-US">
                <a:latin typeface="Arial" panose="020B0604020202020204" pitchFamily="34" charset="0"/>
                <a:cs typeface="Arial" panose="020B0604020202020204" pitchFamily="34" charset="0"/>
              </a:rPr>
              <a:t>All members of the care team have an important role to play to improve oral care</a:t>
            </a:r>
          </a:p>
          <a:p>
            <a:pPr marL="0" indent="0" eaLnBrk="1" hangingPunct="1">
              <a:spcBef>
                <a:spcPts val="450"/>
              </a:spcBef>
              <a:buClrTx/>
              <a:buFontTx/>
              <a:buNone/>
            </a:pPr>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9">
            <a:extLst>
              <a:ext uri="{FF2B5EF4-FFF2-40B4-BE49-F238E27FC236}">
                <a16:creationId xmlns:a16="http://schemas.microsoft.com/office/drawing/2014/main" id="{63B5FCCF-151F-C94D-949D-4CC6B0AA987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B859EE4E-ED3F-C743-A9CB-E4A1F41E34C8}" type="slidenum">
              <a:rPr lang="en-US" altLang="en-US" sz="1200">
                <a:solidFill>
                  <a:srgbClr val="000000"/>
                </a:solidFill>
              </a:rPr>
              <a:pPr>
                <a:buClrTx/>
                <a:buFontTx/>
                <a:buNone/>
              </a:pPr>
              <a:t>36</a:t>
            </a:fld>
            <a:endParaRPr lang="en-US" altLang="en-US" sz="1200">
              <a:solidFill>
                <a:srgbClr val="000000"/>
              </a:solidFill>
            </a:endParaRPr>
          </a:p>
        </p:txBody>
      </p:sp>
      <p:sp>
        <p:nvSpPr>
          <p:cNvPr id="89091" name="Text Box 1">
            <a:extLst>
              <a:ext uri="{FF2B5EF4-FFF2-40B4-BE49-F238E27FC236}">
                <a16:creationId xmlns:a16="http://schemas.microsoft.com/office/drawing/2014/main" id="{D2C0A480-1498-C248-B0D6-5DF061CE5E91}"/>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12324DB2-2BC0-164E-8332-75CB55032E9E}" type="slidenum">
              <a:rPr lang="en-US" altLang="en-US" sz="1200">
                <a:solidFill>
                  <a:srgbClr val="000000"/>
                </a:solidFill>
              </a:rPr>
              <a:pPr algn="r">
                <a:buClrTx/>
                <a:buFontTx/>
                <a:buNone/>
              </a:pPr>
              <a:t>36</a:t>
            </a:fld>
            <a:endParaRPr lang="en-US" altLang="en-US" sz="1200">
              <a:solidFill>
                <a:srgbClr val="000000"/>
              </a:solidFill>
            </a:endParaRPr>
          </a:p>
        </p:txBody>
      </p:sp>
      <p:sp>
        <p:nvSpPr>
          <p:cNvPr id="89092" name="Rectangle 2">
            <a:extLst>
              <a:ext uri="{FF2B5EF4-FFF2-40B4-BE49-F238E27FC236}">
                <a16:creationId xmlns:a16="http://schemas.microsoft.com/office/drawing/2014/main" id="{478FE535-ECEA-E347-95CA-AD8A9474BA3E}"/>
              </a:ext>
            </a:extLst>
          </p:cNvPr>
          <p:cNvSpPr>
            <a:spLocks noChangeArrowheads="1" noTextEdit="1"/>
          </p:cNvSpPr>
          <p:nvPr>
            <p:ph type="sldImg"/>
          </p:nvPr>
        </p:nvSpPr>
        <p:spPr>
          <a:xfrm>
            <a:off x="1104900" y="696913"/>
            <a:ext cx="4648200" cy="3486150"/>
          </a:xfrm>
          <a:solidFill>
            <a:srgbClr val="FFFFFF"/>
          </a:solidFill>
          <a:ln/>
        </p:spPr>
      </p:sp>
      <p:sp>
        <p:nvSpPr>
          <p:cNvPr id="89093" name="Text Box 3">
            <a:extLst>
              <a:ext uri="{FF2B5EF4-FFF2-40B4-BE49-F238E27FC236}">
                <a16:creationId xmlns:a16="http://schemas.microsoft.com/office/drawing/2014/main" id="{85867689-4AAD-2D45-AA7B-4AD906D2D1A2}"/>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Are there any questions before we wrap-up?</a:t>
            </a:r>
          </a:p>
          <a:p>
            <a:pPr marL="0" indent="0" eaLnBrk="1" hangingPunct="1">
              <a:spcBef>
                <a:spcPts val="45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**Check the “Parking Lot” for lingering issues and questions and address them now.</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a:extLst>
              <a:ext uri="{FF2B5EF4-FFF2-40B4-BE49-F238E27FC236}">
                <a16:creationId xmlns:a16="http://schemas.microsoft.com/office/drawing/2014/main" id="{015C8E7D-2E7B-3043-B164-F5422A54EAC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01569523-3A43-224E-B139-168CF8F9B13F}" type="slidenum">
              <a:rPr lang="en-US" altLang="en-US" sz="1200">
                <a:solidFill>
                  <a:srgbClr val="000000"/>
                </a:solidFill>
              </a:rPr>
              <a:pPr>
                <a:buClrTx/>
                <a:buFontTx/>
                <a:buNone/>
              </a:pPr>
              <a:t>37</a:t>
            </a:fld>
            <a:endParaRPr lang="en-US" altLang="en-US" sz="1200">
              <a:solidFill>
                <a:srgbClr val="000000"/>
              </a:solidFill>
            </a:endParaRPr>
          </a:p>
        </p:txBody>
      </p:sp>
      <p:sp>
        <p:nvSpPr>
          <p:cNvPr id="91139" name="Text Box 1">
            <a:extLst>
              <a:ext uri="{FF2B5EF4-FFF2-40B4-BE49-F238E27FC236}">
                <a16:creationId xmlns:a16="http://schemas.microsoft.com/office/drawing/2014/main" id="{11966F2F-90BE-1048-9EA3-45501700D973}"/>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ACD01339-9376-A04E-BDF4-1A5F4AD82998}" type="slidenum">
              <a:rPr lang="en-US" altLang="en-US" sz="1200">
                <a:solidFill>
                  <a:srgbClr val="000000"/>
                </a:solidFill>
              </a:rPr>
              <a:pPr algn="r">
                <a:buClrTx/>
                <a:buFontTx/>
                <a:buNone/>
              </a:pPr>
              <a:t>37</a:t>
            </a:fld>
            <a:endParaRPr lang="en-US" altLang="en-US" sz="1200">
              <a:solidFill>
                <a:srgbClr val="000000"/>
              </a:solidFill>
            </a:endParaRPr>
          </a:p>
        </p:txBody>
      </p:sp>
      <p:sp>
        <p:nvSpPr>
          <p:cNvPr id="91140" name="Rectangle 2">
            <a:extLst>
              <a:ext uri="{FF2B5EF4-FFF2-40B4-BE49-F238E27FC236}">
                <a16:creationId xmlns:a16="http://schemas.microsoft.com/office/drawing/2014/main" id="{C41DE3F2-8910-B241-B1F5-8BE6DA08D678}"/>
              </a:ext>
            </a:extLst>
          </p:cNvPr>
          <p:cNvSpPr>
            <a:spLocks noChangeArrowheads="1" noTextEdit="1"/>
          </p:cNvSpPr>
          <p:nvPr>
            <p:ph type="sldImg"/>
          </p:nvPr>
        </p:nvSpPr>
        <p:spPr>
          <a:xfrm>
            <a:off x="1104900" y="696913"/>
            <a:ext cx="4648200" cy="3486150"/>
          </a:xfrm>
          <a:solidFill>
            <a:srgbClr val="FFFFFF"/>
          </a:solidFill>
          <a:ln/>
        </p:spPr>
      </p:sp>
      <p:sp>
        <p:nvSpPr>
          <p:cNvPr id="91141" name="Text Box 3">
            <a:extLst>
              <a:ext uri="{FF2B5EF4-FFF2-40B4-BE49-F238E27FC236}">
                <a16:creationId xmlns:a16="http://schemas.microsoft.com/office/drawing/2014/main" id="{D1E63A10-67F3-C046-81E1-183F96A45DFC}"/>
              </a:ext>
            </a:extLst>
          </p:cNvPr>
          <p:cNvSpPr>
            <a:spLocks noChangeArrowheads="1"/>
          </p:cNvSpPr>
          <p:nvPr>
            <p:ph type="body" idx="1"/>
          </p:nvPr>
        </p:nvSpPr>
        <p:spPr>
          <a:xfrm>
            <a:off x="914400" y="4416425"/>
            <a:ext cx="5029200"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**Ask participants if they feel they have obtained the required knowledge.</a:t>
            </a:r>
          </a:p>
          <a:p>
            <a:pPr eaLnBrk="1" hangingPunct="1">
              <a:spcBef>
                <a:spcPts val="6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800">
              <a:latin typeface="Verdana" panose="020B060403050404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a:extLst>
              <a:ext uri="{FF2B5EF4-FFF2-40B4-BE49-F238E27FC236}">
                <a16:creationId xmlns:a16="http://schemas.microsoft.com/office/drawing/2014/main" id="{B1D24F86-1A23-E847-9E96-CC2D4A7EB2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B5076A7B-6ED9-0642-9C63-B9EB9BE10E8B}" type="slidenum">
              <a:rPr lang="en-US" altLang="en-US" sz="1200">
                <a:solidFill>
                  <a:srgbClr val="000000"/>
                </a:solidFill>
              </a:rPr>
              <a:pPr>
                <a:buClrTx/>
                <a:buFontTx/>
                <a:buNone/>
              </a:pPr>
              <a:t>38</a:t>
            </a:fld>
            <a:endParaRPr lang="en-US" altLang="en-US" sz="1200">
              <a:solidFill>
                <a:srgbClr val="000000"/>
              </a:solidFill>
            </a:endParaRPr>
          </a:p>
        </p:txBody>
      </p:sp>
      <p:sp>
        <p:nvSpPr>
          <p:cNvPr id="93187" name="Text Box 1">
            <a:extLst>
              <a:ext uri="{FF2B5EF4-FFF2-40B4-BE49-F238E27FC236}">
                <a16:creationId xmlns:a16="http://schemas.microsoft.com/office/drawing/2014/main" id="{33BDDBEE-E610-B345-B4F3-7A42EE5AE640}"/>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F7FC7B7A-23FF-354A-B4EE-3A3BDB1362D7}" type="slidenum">
              <a:rPr lang="en-US" altLang="en-US" sz="1200">
                <a:solidFill>
                  <a:srgbClr val="000000"/>
                </a:solidFill>
              </a:rPr>
              <a:pPr algn="r">
                <a:buClrTx/>
                <a:buFontTx/>
                <a:buNone/>
              </a:pPr>
              <a:t>38</a:t>
            </a:fld>
            <a:endParaRPr lang="en-US" altLang="en-US" sz="1200">
              <a:solidFill>
                <a:srgbClr val="000000"/>
              </a:solidFill>
            </a:endParaRPr>
          </a:p>
        </p:txBody>
      </p:sp>
      <p:sp>
        <p:nvSpPr>
          <p:cNvPr id="93188" name="Rectangle 2">
            <a:extLst>
              <a:ext uri="{FF2B5EF4-FFF2-40B4-BE49-F238E27FC236}">
                <a16:creationId xmlns:a16="http://schemas.microsoft.com/office/drawing/2014/main" id="{0DE4E1AC-4FB0-1D41-9FE8-988C6DB8D59B}"/>
              </a:ext>
            </a:extLst>
          </p:cNvPr>
          <p:cNvSpPr>
            <a:spLocks noChangeArrowheads="1" noTextEdit="1"/>
          </p:cNvSpPr>
          <p:nvPr>
            <p:ph type="sldImg"/>
          </p:nvPr>
        </p:nvSpPr>
        <p:spPr>
          <a:xfrm>
            <a:off x="1104900" y="696913"/>
            <a:ext cx="4648200" cy="3486150"/>
          </a:xfrm>
          <a:solidFill>
            <a:srgbClr val="FFFFFF"/>
          </a:solidFill>
          <a:ln/>
        </p:spPr>
      </p:sp>
      <p:sp>
        <p:nvSpPr>
          <p:cNvPr id="93189" name="Text Box 3">
            <a:extLst>
              <a:ext uri="{FF2B5EF4-FFF2-40B4-BE49-F238E27FC236}">
                <a16:creationId xmlns:a16="http://schemas.microsoft.com/office/drawing/2014/main" id="{B664AAE9-0044-1E41-B1E4-1A236A000EAC}"/>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concludes Session 1 of the ‘Brushing Up on Mouth Care’ education series. The next two education sessions will be directed toward care providers - CCAs and PCWs.</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Covered in the two sessions for care providers will be:</a:t>
            </a:r>
          </a:p>
          <a:p>
            <a:pPr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Basics of oral health</a:t>
            </a:r>
          </a:p>
          <a:p>
            <a:pPr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Daily assessment</a:t>
            </a:r>
          </a:p>
          <a:p>
            <a:pPr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Brushing technique and oral health products</a:t>
            </a:r>
          </a:p>
          <a:p>
            <a:pPr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a:latin typeface="Arial" panose="020B0604020202020204" pitchFamily="34" charset="0"/>
                <a:cs typeface="Arial" panose="020B0604020202020204" pitchFamily="34" charset="0"/>
              </a:rPr>
              <a:t>Considerations for dementia and palliative care</a:t>
            </a:r>
          </a:p>
          <a:p>
            <a:pPr eaLnBrk="1" hangingPunct="1">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will be followed by a final session on implementing an oral care program for all members of the care team and administrators </a:t>
            </a:r>
          </a:p>
          <a:p>
            <a:pPr lvl="1" indent="-171450" eaLnBrk="1" hangingPunct="1">
              <a:spcBef>
                <a:spcPts val="45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9">
            <a:extLst>
              <a:ext uri="{FF2B5EF4-FFF2-40B4-BE49-F238E27FC236}">
                <a16:creationId xmlns:a16="http://schemas.microsoft.com/office/drawing/2014/main" id="{A84A5654-486A-5C4C-A1E0-514F42E8517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C9225CF9-4086-8F44-8D4C-6599021A6B58}" type="slidenum">
              <a:rPr lang="en-US" altLang="en-US" sz="1200">
                <a:solidFill>
                  <a:srgbClr val="000000"/>
                </a:solidFill>
              </a:rPr>
              <a:pPr>
                <a:buClrTx/>
                <a:buFontTx/>
                <a:buNone/>
              </a:pPr>
              <a:t>39</a:t>
            </a:fld>
            <a:endParaRPr lang="en-US" altLang="en-US" sz="1200">
              <a:solidFill>
                <a:srgbClr val="000000"/>
              </a:solidFill>
            </a:endParaRPr>
          </a:p>
        </p:txBody>
      </p:sp>
      <p:sp>
        <p:nvSpPr>
          <p:cNvPr id="95235" name="Text Box 1">
            <a:extLst>
              <a:ext uri="{FF2B5EF4-FFF2-40B4-BE49-F238E27FC236}">
                <a16:creationId xmlns:a16="http://schemas.microsoft.com/office/drawing/2014/main" id="{948C390F-EEF1-ED4B-AB34-DE68E661B876}"/>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F73822E2-80C7-244B-869D-A97632D524BF}" type="slidenum">
              <a:rPr lang="en-US" altLang="en-US" sz="1200">
                <a:solidFill>
                  <a:srgbClr val="000000"/>
                </a:solidFill>
              </a:rPr>
              <a:pPr algn="r">
                <a:buClrTx/>
                <a:buFontTx/>
                <a:buNone/>
              </a:pPr>
              <a:t>39</a:t>
            </a:fld>
            <a:endParaRPr lang="en-US" altLang="en-US" sz="1200">
              <a:solidFill>
                <a:srgbClr val="000000"/>
              </a:solidFill>
            </a:endParaRPr>
          </a:p>
        </p:txBody>
      </p:sp>
      <p:sp>
        <p:nvSpPr>
          <p:cNvPr id="95236" name="Rectangle 2">
            <a:extLst>
              <a:ext uri="{FF2B5EF4-FFF2-40B4-BE49-F238E27FC236}">
                <a16:creationId xmlns:a16="http://schemas.microsoft.com/office/drawing/2014/main" id="{A9F3FFE8-F292-4C4C-AD91-BBB5393D8745}"/>
              </a:ext>
            </a:extLst>
          </p:cNvPr>
          <p:cNvSpPr>
            <a:spLocks noChangeArrowheads="1" noTextEdit="1"/>
          </p:cNvSpPr>
          <p:nvPr>
            <p:ph type="sldImg"/>
          </p:nvPr>
        </p:nvSpPr>
        <p:spPr>
          <a:xfrm>
            <a:off x="1104900" y="696913"/>
            <a:ext cx="4648200" cy="3486150"/>
          </a:xfrm>
          <a:solidFill>
            <a:srgbClr val="FFFFFF"/>
          </a:solidFill>
          <a:ln/>
        </p:spPr>
      </p:sp>
      <p:sp>
        <p:nvSpPr>
          <p:cNvPr id="93189" name="Text Box 3">
            <a:extLst>
              <a:ext uri="{FF2B5EF4-FFF2-40B4-BE49-F238E27FC236}">
                <a16:creationId xmlns:a16="http://schemas.microsoft.com/office/drawing/2014/main" id="{25EDA6FF-052A-2942-BF6B-CD21490646BB}"/>
              </a:ext>
            </a:extLst>
          </p:cNvPr>
          <p:cNvSpPr>
            <a:spLocks noGrp="1" noChangeArrowheads="1"/>
          </p:cNvSpPr>
          <p:nvPr>
            <p:ph type="body" idx="1"/>
          </p:nvPr>
        </p:nvSpPr>
        <p:spPr>
          <a:xfrm>
            <a:off x="914400" y="4416425"/>
            <a:ext cx="5029200" cy="4183063"/>
          </a:xfrm>
          <a:solidFill>
            <a:srgbClr val="FFFFFF"/>
          </a:solidFill>
          <a:ln w="9360">
            <a:miter lim="800000"/>
          </a:ln>
        </p:spPr>
        <p:txBody>
          <a:bodyPr/>
          <a:lstStyle/>
          <a:p>
            <a:pPr marL="0" indent="0" eaLnBrk="1" hangingPunct="1">
              <a:spcBef>
                <a:spcPts val="675"/>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pitchFamily="34" charset="0"/>
              </a:rPr>
              <a:t>**Distribute session evaluation forms:</a:t>
            </a:r>
          </a:p>
          <a:p>
            <a:pPr marL="628650" lvl="1" indent="-171450" eaLnBrk="1" hangingPunct="1">
              <a:spcBef>
                <a:spcPts val="67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a:latin typeface="Arial" pitchFamily="34" charset="0"/>
                <a:cs typeface="Arial" pitchFamily="34" charset="0"/>
              </a:rPr>
              <a:t>Leave a large envelope for participants to place completed forms </a:t>
            </a:r>
          </a:p>
          <a:p>
            <a:pPr marL="628650" lvl="1" indent="-171450" eaLnBrk="1" hangingPunct="1">
              <a:spcBef>
                <a:spcPts val="67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a:latin typeface="Arial" pitchFamily="34" charset="0"/>
                <a:cs typeface="Arial" pitchFamily="34" charset="0"/>
              </a:rPr>
              <a:t>Leave the room for 5 minutes to permit participants to submit anonymous evaluation forms</a:t>
            </a:r>
          </a:p>
          <a:p>
            <a:pPr eaLnBrk="1" hangingPunct="1">
              <a:spcBef>
                <a:spcPts val="6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dirty="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00325179-EE44-8442-AE3B-5D973CF9A77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C5763AD5-6175-4C46-9B06-582DC48769DA}" type="slidenum">
              <a:rPr lang="en-US" altLang="en-US" sz="1200">
                <a:solidFill>
                  <a:srgbClr val="000000"/>
                </a:solidFill>
              </a:rPr>
              <a:pPr>
                <a:buClrTx/>
                <a:buFontTx/>
                <a:buNone/>
              </a:pPr>
              <a:t>4</a:t>
            </a:fld>
            <a:endParaRPr lang="en-US" altLang="en-US" sz="1200">
              <a:solidFill>
                <a:srgbClr val="000000"/>
              </a:solidFill>
            </a:endParaRPr>
          </a:p>
        </p:txBody>
      </p:sp>
      <p:sp>
        <p:nvSpPr>
          <p:cNvPr id="23555" name="Text Box 1">
            <a:extLst>
              <a:ext uri="{FF2B5EF4-FFF2-40B4-BE49-F238E27FC236}">
                <a16:creationId xmlns:a16="http://schemas.microsoft.com/office/drawing/2014/main" id="{4492281C-6482-9540-BBC2-955FC256D790}"/>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843044A6-AA80-464C-AE1E-23EA15948CB0}" type="slidenum">
              <a:rPr lang="en-US" altLang="en-US" sz="1200">
                <a:solidFill>
                  <a:srgbClr val="000000"/>
                </a:solidFill>
              </a:rPr>
              <a:pPr algn="r">
                <a:buClrTx/>
                <a:buFontTx/>
                <a:buNone/>
              </a:pPr>
              <a:t>4</a:t>
            </a:fld>
            <a:endParaRPr lang="en-US" altLang="en-US" sz="1200">
              <a:solidFill>
                <a:srgbClr val="000000"/>
              </a:solidFill>
            </a:endParaRPr>
          </a:p>
        </p:txBody>
      </p:sp>
      <p:sp>
        <p:nvSpPr>
          <p:cNvPr id="23556" name="Rectangle 2">
            <a:extLst>
              <a:ext uri="{FF2B5EF4-FFF2-40B4-BE49-F238E27FC236}">
                <a16:creationId xmlns:a16="http://schemas.microsoft.com/office/drawing/2014/main" id="{E82D06AD-F7A6-0748-B316-1750A9D3BE9F}"/>
              </a:ext>
            </a:extLst>
          </p:cNvPr>
          <p:cNvSpPr>
            <a:spLocks noChangeArrowheads="1" noTextEdit="1"/>
          </p:cNvSpPr>
          <p:nvPr>
            <p:ph type="sldImg"/>
          </p:nvPr>
        </p:nvSpPr>
        <p:spPr>
          <a:xfrm>
            <a:off x="1104900" y="696913"/>
            <a:ext cx="4648200" cy="3486150"/>
          </a:xfrm>
          <a:solidFill>
            <a:srgbClr val="FFFFFF"/>
          </a:solidFill>
          <a:ln/>
        </p:spPr>
      </p:sp>
      <p:sp>
        <p:nvSpPr>
          <p:cNvPr id="23557" name="Text Box 3">
            <a:extLst>
              <a:ext uri="{FF2B5EF4-FFF2-40B4-BE49-F238E27FC236}">
                <a16:creationId xmlns:a16="http://schemas.microsoft.com/office/drawing/2014/main" id="{87A6A5E7-0AC6-834A-8EB5-99AC5C0699DB}"/>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ja-JP">
                <a:latin typeface="Arial" panose="020B0604020202020204" pitchFamily="34" charset="0"/>
                <a:cs typeface="Arial" panose="020B0604020202020204" pitchFamily="34" charset="0"/>
              </a:rPr>
              <a:t>**Logistics: </a:t>
            </a:r>
          </a:p>
          <a:p>
            <a:pPr lvl="1" indent="-171450" eaLnBrk="1" hangingPunct="1">
              <a:buFontTx/>
              <a:buChar char="•"/>
            </a:pPr>
            <a:r>
              <a:rPr lang="en-US" altLang="ja-JP">
                <a:latin typeface="Times New Roman" panose="02020603050405020304" pitchFamily="18" charset="0"/>
                <a:cs typeface="Arial" panose="020B0604020202020204" pitchFamily="34" charset="0"/>
              </a:rPr>
              <a:t>Tell participants the session will take about a hour to complete. </a:t>
            </a:r>
          </a:p>
          <a:p>
            <a:pPr lvl="1" indent="-171450" eaLnBrk="1" hangingPunct="1">
              <a:buFontTx/>
              <a:buChar char="•"/>
            </a:pPr>
            <a:r>
              <a:rPr lang="en-US" altLang="ja-JP">
                <a:latin typeface="Times New Roman" panose="02020603050405020304" pitchFamily="18" charset="0"/>
                <a:cs typeface="Arial" panose="020B0604020202020204" pitchFamily="34" charset="0"/>
              </a:rPr>
              <a:t>Tell them where washrooms are located (if they are in an unfamiliar location).</a:t>
            </a:r>
          </a:p>
          <a:p>
            <a:pPr lvl="1" indent="-171450" eaLnBrk="1" hangingPunct="1">
              <a:buFontTx/>
              <a:buChar char="•"/>
            </a:pPr>
            <a:r>
              <a:rPr lang="en-US" altLang="ja-JP">
                <a:latin typeface="Times New Roman" panose="02020603050405020304" pitchFamily="18" charset="0"/>
                <a:cs typeface="Arial" panose="020B0604020202020204" pitchFamily="34" charset="0"/>
              </a:rPr>
              <a:t>Discuss any other logistics (e.g. turn off cell phones/pagers, breaks, etc.)</a:t>
            </a:r>
          </a:p>
          <a:p>
            <a:pPr eaLnBrk="1" hangingPunct="1"/>
            <a:endParaRPr lang="en-US" altLang="en-US">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a:latin typeface="Arial" panose="020B0604020202020204" pitchFamily="34" charset="0"/>
                <a:cs typeface="Arial" panose="020B0604020202020204" pitchFamily="34" charset="0"/>
              </a:rPr>
              <a:t>PARKING LOT: </a:t>
            </a:r>
          </a:p>
          <a:p>
            <a:pPr eaLnBrk="1" hangingPunct="1"/>
            <a:r>
              <a:rPr lang="en-US" altLang="en-US">
                <a:latin typeface="Arial" panose="020B0604020202020204" pitchFamily="34" charset="0"/>
                <a:cs typeface="Arial" panose="020B0604020202020204" pitchFamily="34" charset="0"/>
              </a:rPr>
              <a:t>The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Parking Lot</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is a place to record any outstanding questions or issues that arise throughout the session</a:t>
            </a:r>
          </a:p>
          <a:p>
            <a:pPr eaLnBrk="1" hangingPunct="1"/>
            <a:r>
              <a:rPr lang="en-US" altLang="en-US">
                <a:latin typeface="Arial" panose="020B0604020202020204" pitchFamily="34" charset="0"/>
                <a:cs typeface="Arial" panose="020B0604020202020204" pitchFamily="34" charset="0"/>
              </a:rPr>
              <a:t>Mark the words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Parking Lot</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on one piece of paper, white board or flip chart </a:t>
            </a:r>
          </a:p>
          <a:p>
            <a:pPr eaLnBrk="1" hangingPunct="1"/>
            <a:r>
              <a:rPr lang="en-US" altLang="en-US">
                <a:latin typeface="Arial" panose="020B0604020202020204" pitchFamily="34" charset="0"/>
                <a:cs typeface="Arial" panose="020B0604020202020204" pitchFamily="34" charset="0"/>
              </a:rPr>
              <a:t>Tell the participants that issues placed in the parking lot will be reviewed at the end of the session</a:t>
            </a:r>
          </a:p>
          <a:p>
            <a:pPr eaLnBrk="1" hangingPunct="1"/>
            <a:endParaRPr lang="en-US" altLang="en-US">
              <a:latin typeface="Arial" panose="020B0604020202020204" pitchFamily="34" charset="0"/>
              <a:cs typeface="Arial" panose="020B0604020202020204" pitchFamily="34" charset="0"/>
            </a:endParaRPr>
          </a:p>
          <a:p>
            <a:pPr eaLnBrk="1" hangingPunct="1">
              <a:buClrTx/>
              <a:buSzTx/>
              <a:buFont typeface="Arial" panose="020B0604020202020204" pitchFamily="34" charset="0"/>
              <a:buNone/>
            </a:pPr>
            <a:r>
              <a:rPr lang="en-US" altLang="en-US">
                <a:latin typeface="Arial" panose="020B0604020202020204" pitchFamily="34" charset="0"/>
                <a:cs typeface="Arial" panose="020B0604020202020204" pitchFamily="34" charset="0"/>
              </a:rPr>
              <a:t>**If participants are not familiar with each other, go around the room and let them introduce themselves.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a16="http://schemas.microsoft.com/office/drawing/2014/main" id="{B0E2F3B4-F3A7-F747-B31B-8B875363A3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E0B87B32-D564-6D41-B4D7-B60B86929D94}" type="slidenum">
              <a:rPr lang="en-US" altLang="en-US" sz="1200">
                <a:solidFill>
                  <a:srgbClr val="000000"/>
                </a:solidFill>
              </a:rPr>
              <a:pPr>
                <a:buClrTx/>
                <a:buFontTx/>
                <a:buNone/>
              </a:pPr>
              <a:t>5</a:t>
            </a:fld>
            <a:endParaRPr lang="en-US" altLang="en-US" sz="1200">
              <a:solidFill>
                <a:srgbClr val="000000"/>
              </a:solidFill>
            </a:endParaRPr>
          </a:p>
        </p:txBody>
      </p:sp>
      <p:sp>
        <p:nvSpPr>
          <p:cNvPr id="25603" name="Text Box 1">
            <a:extLst>
              <a:ext uri="{FF2B5EF4-FFF2-40B4-BE49-F238E27FC236}">
                <a16:creationId xmlns:a16="http://schemas.microsoft.com/office/drawing/2014/main" id="{F230BCAC-8FB1-914E-A9EC-004669D41A56}"/>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4C723491-EF61-1748-AF58-FDFF7BACCA08}" type="slidenum">
              <a:rPr lang="en-US" altLang="en-US" sz="1200">
                <a:solidFill>
                  <a:srgbClr val="000000"/>
                </a:solidFill>
              </a:rPr>
              <a:pPr algn="r">
                <a:buClrTx/>
                <a:buFontTx/>
                <a:buNone/>
              </a:pPr>
              <a:t>5</a:t>
            </a:fld>
            <a:endParaRPr lang="en-US" altLang="en-US" sz="1200">
              <a:solidFill>
                <a:srgbClr val="000000"/>
              </a:solidFill>
            </a:endParaRPr>
          </a:p>
        </p:txBody>
      </p:sp>
      <p:sp>
        <p:nvSpPr>
          <p:cNvPr id="25604" name="Rectangle 2">
            <a:extLst>
              <a:ext uri="{FF2B5EF4-FFF2-40B4-BE49-F238E27FC236}">
                <a16:creationId xmlns:a16="http://schemas.microsoft.com/office/drawing/2014/main" id="{4065CF22-BCE3-C341-AD93-0F3BDF9FECCD}"/>
              </a:ext>
            </a:extLst>
          </p:cNvPr>
          <p:cNvSpPr>
            <a:spLocks noChangeArrowheads="1" noTextEdit="1"/>
          </p:cNvSpPr>
          <p:nvPr>
            <p:ph type="sldImg"/>
          </p:nvPr>
        </p:nvSpPr>
        <p:spPr>
          <a:xfrm>
            <a:off x="1104900" y="696913"/>
            <a:ext cx="4648200" cy="3486150"/>
          </a:xfrm>
          <a:solidFill>
            <a:srgbClr val="FFFFFF"/>
          </a:solidFill>
          <a:ln/>
        </p:spPr>
      </p:sp>
      <p:sp>
        <p:nvSpPr>
          <p:cNvPr id="25605" name="Text Box 3">
            <a:extLst>
              <a:ext uri="{FF2B5EF4-FFF2-40B4-BE49-F238E27FC236}">
                <a16:creationId xmlns:a16="http://schemas.microsoft.com/office/drawing/2014/main" id="{6D76DE7F-B796-4B48-AF01-C0C0D8A090C9}"/>
              </a:ext>
            </a:extLst>
          </p:cNvPr>
          <p:cNvSpPr>
            <a:spLocks noGrp="1" noChangeArrowheads="1"/>
          </p:cNvSpPr>
          <p:nvPr/>
        </p:nvSpPr>
        <p:spPr bwMode="auto">
          <a:xfrm>
            <a:off x="914400" y="4416425"/>
            <a:ext cx="5024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171450" indent="-17145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675"/>
              </a:spcBef>
              <a:buClrTx/>
              <a:buFontTx/>
              <a:buNone/>
            </a:pPr>
            <a:endParaRPr lang="en-US" altLang="en-US" sz="1100">
              <a:solidFill>
                <a:srgbClr val="000000"/>
              </a:solidFill>
              <a:latin typeface="Arial" panose="020B0604020202020204" pitchFamily="34" charset="0"/>
            </a:endParaRPr>
          </a:p>
        </p:txBody>
      </p:sp>
      <p:sp>
        <p:nvSpPr>
          <p:cNvPr id="25606" name="Notes Placeholder 1">
            <a:extLst>
              <a:ext uri="{FF2B5EF4-FFF2-40B4-BE49-F238E27FC236}">
                <a16:creationId xmlns:a16="http://schemas.microsoft.com/office/drawing/2014/main" id="{65EA6303-EC3D-794C-A3D3-39F902D8E1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In this session we will discuss:</a:t>
            </a:r>
          </a:p>
          <a:p>
            <a:pPr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importance of oral health and how it relates to overall health</a:t>
            </a:r>
          </a:p>
          <a:p>
            <a:pPr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prevention of dental disease</a:t>
            </a:r>
          </a:p>
          <a:p>
            <a:pPr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daily oral health assessment and the concept of “Look, Feel, and Tell” </a:t>
            </a:r>
          </a:p>
          <a:p>
            <a:pPr eaLnBrk="1" hangingPunct="1">
              <a:spcBef>
                <a:spcPts val="675"/>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annual Oral Health Assessment and oral care planning tools will also  be reviewed in depth.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a16="http://schemas.microsoft.com/office/drawing/2014/main" id="{BC85C057-A9B6-CF4C-A482-569AE4C191E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294CFA85-B0D6-2243-8778-20E55BF16352}" type="slidenum">
              <a:rPr lang="en-US" altLang="en-US" sz="1200">
                <a:solidFill>
                  <a:srgbClr val="000000"/>
                </a:solidFill>
              </a:rPr>
              <a:pPr>
                <a:buClrTx/>
                <a:buFontTx/>
                <a:buNone/>
              </a:pPr>
              <a:t>6</a:t>
            </a:fld>
            <a:endParaRPr lang="en-US" altLang="en-US" sz="1200">
              <a:solidFill>
                <a:srgbClr val="000000"/>
              </a:solidFill>
            </a:endParaRPr>
          </a:p>
        </p:txBody>
      </p:sp>
      <p:sp>
        <p:nvSpPr>
          <p:cNvPr id="27651" name="Text Box 1">
            <a:extLst>
              <a:ext uri="{FF2B5EF4-FFF2-40B4-BE49-F238E27FC236}">
                <a16:creationId xmlns:a16="http://schemas.microsoft.com/office/drawing/2014/main" id="{21973E03-07B1-1D43-BAC8-11D02B6ADE1F}"/>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DC61DAD3-B2BE-954E-93A6-6107D622F14B}" type="slidenum">
              <a:rPr lang="en-US" altLang="en-US" sz="1200">
                <a:solidFill>
                  <a:srgbClr val="000000"/>
                </a:solidFill>
              </a:rPr>
              <a:pPr algn="r">
                <a:buClrTx/>
                <a:buFontTx/>
                <a:buNone/>
              </a:pPr>
              <a:t>6</a:t>
            </a:fld>
            <a:endParaRPr lang="en-US" altLang="en-US" sz="1200">
              <a:solidFill>
                <a:srgbClr val="000000"/>
              </a:solidFill>
            </a:endParaRPr>
          </a:p>
        </p:txBody>
      </p:sp>
      <p:sp>
        <p:nvSpPr>
          <p:cNvPr id="27652" name="Rectangle 2">
            <a:extLst>
              <a:ext uri="{FF2B5EF4-FFF2-40B4-BE49-F238E27FC236}">
                <a16:creationId xmlns:a16="http://schemas.microsoft.com/office/drawing/2014/main" id="{8EB23736-114D-584D-8357-63A2400C434E}"/>
              </a:ext>
            </a:extLst>
          </p:cNvPr>
          <p:cNvSpPr>
            <a:spLocks noChangeArrowheads="1" noTextEdit="1"/>
          </p:cNvSpPr>
          <p:nvPr>
            <p:ph type="sldImg"/>
          </p:nvPr>
        </p:nvSpPr>
        <p:spPr>
          <a:xfrm>
            <a:off x="1104900" y="696913"/>
            <a:ext cx="4648200" cy="3486150"/>
          </a:xfrm>
          <a:solidFill>
            <a:srgbClr val="FFFFFF"/>
          </a:solidFill>
          <a:ln/>
        </p:spPr>
      </p:sp>
      <p:sp>
        <p:nvSpPr>
          <p:cNvPr id="27653" name="Text Box 3">
            <a:extLst>
              <a:ext uri="{FF2B5EF4-FFF2-40B4-BE49-F238E27FC236}">
                <a16:creationId xmlns:a16="http://schemas.microsoft.com/office/drawing/2014/main" id="{A0558150-B0B1-C04C-81E6-57DAA637619F}"/>
              </a:ext>
            </a:extLst>
          </p:cNvPr>
          <p:cNvSpPr>
            <a:spLocks noGrp="1" noChangeArrowheads="1"/>
          </p:cNvSpPr>
          <p:nvPr>
            <p:ph type="body" idx="1"/>
          </p:nvPr>
        </p:nvSpPr>
        <p:spPr>
          <a:xfrm>
            <a:off x="914400" y="4416425"/>
            <a:ext cx="5029200"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ts val="600"/>
              </a:spcBef>
              <a:buClrTx/>
              <a:buFont typeface="Arial" panose="020B0604020202020204" pitchFamily="34" charset="0"/>
              <a:buNone/>
            </a:pPr>
            <a:r>
              <a:rPr lang="en-US" altLang="en-US" b="1">
                <a:solidFill>
                  <a:schemeClr val="tx1"/>
                </a:solidFill>
                <a:latin typeface="Arial" panose="020B0604020202020204" pitchFamily="34" charset="0"/>
                <a:cs typeface="Arial" panose="020B0604020202020204" pitchFamily="34" charset="0"/>
              </a:rPr>
              <a:t>This session will develop knowledge, understanding and appreciation of:</a:t>
            </a:r>
            <a:endParaRPr lang="en-US" altLang="en-US">
              <a:solidFill>
                <a:schemeClr val="tx1"/>
              </a:solidFill>
              <a:latin typeface="Arial" panose="020B0604020202020204" pitchFamily="34" charset="0"/>
              <a:cs typeface="Arial" panose="020B0604020202020204" pitchFamily="34" charset="0"/>
            </a:endParaRPr>
          </a:p>
          <a:p>
            <a:pPr marL="628650" lvl="1" indent="-171450" eaLnBrk="1" hangingPunct="1">
              <a:spcBef>
                <a:spcPts val="500"/>
              </a:spcBef>
              <a:buFont typeface="Arial" panose="020B0604020202020204" pitchFamily="34" charset="0"/>
              <a:buChar char="•"/>
            </a:pPr>
            <a:r>
              <a:rPr lang="en-US" altLang="en-US" sz="1100">
                <a:solidFill>
                  <a:schemeClr val="tx1"/>
                </a:solidFill>
                <a:latin typeface="Arial" panose="020B0604020202020204" pitchFamily="34" charset="0"/>
                <a:cs typeface="Arial" panose="020B0604020202020204" pitchFamily="34" charset="0"/>
              </a:rPr>
              <a:t>Why good oral health is essential for healthy aging</a:t>
            </a:r>
          </a:p>
          <a:p>
            <a:pPr marL="628650" lvl="1" indent="-171450" eaLnBrk="1" hangingPunct="1">
              <a:spcBef>
                <a:spcPts val="500"/>
              </a:spcBef>
              <a:buFont typeface="Arial" panose="020B0604020202020204" pitchFamily="34" charset="0"/>
              <a:buChar char="•"/>
            </a:pPr>
            <a:r>
              <a:rPr lang="en-US" altLang="en-US" sz="1100">
                <a:solidFill>
                  <a:schemeClr val="tx1"/>
                </a:solidFill>
                <a:latin typeface="Arial" panose="020B0604020202020204" pitchFamily="34" charset="0"/>
                <a:cs typeface="Arial" panose="020B0604020202020204" pitchFamily="34" charset="0"/>
              </a:rPr>
              <a:t>How to use the Oral Health Assessment and the Oral Care Planning tools to optimize a resident’</a:t>
            </a:r>
            <a:r>
              <a:rPr lang="en-US" altLang="ja-JP" sz="1100">
                <a:solidFill>
                  <a:schemeClr val="tx1"/>
                </a:solidFill>
                <a:latin typeface="Arial" panose="020B0604020202020204" pitchFamily="34" charset="0"/>
                <a:cs typeface="Arial" panose="020B0604020202020204" pitchFamily="34" charset="0"/>
              </a:rPr>
              <a:t>s oral health</a:t>
            </a:r>
          </a:p>
          <a:p>
            <a:pPr marL="0" indent="0" eaLnBrk="1" hangingPunct="1">
              <a:spcBef>
                <a:spcPts val="675"/>
              </a:spcBef>
              <a:buClrTx/>
              <a:buFontTx/>
              <a:buNone/>
            </a:pPr>
            <a:endParaRPr lang="en-US" altLang="en-US" sz="1800">
              <a:latin typeface="Verdana" panose="020B060403050404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2B782735-9764-9C49-AB4E-0D6538B43FA1}"/>
              </a:ext>
            </a:extLst>
          </p:cNvPr>
          <p:cNvSpPr>
            <a:spLocks noGrp="1" noChangeArrowheads="1" noTextEdit="1"/>
          </p:cNvSpPr>
          <p:nvPr>
            <p:ph type="sldImg"/>
          </p:nvPr>
        </p:nvSpPr>
        <p:spPr>
          <a:ln/>
        </p:spPr>
      </p:sp>
      <p:sp>
        <p:nvSpPr>
          <p:cNvPr id="29698" name="Rectangle 3">
            <a:extLst>
              <a:ext uri="{FF2B5EF4-FFF2-40B4-BE49-F238E27FC236}">
                <a16:creationId xmlns:a16="http://schemas.microsoft.com/office/drawing/2014/main" id="{4171AB09-74D9-5F48-A82C-262558F21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We will start by reviewing some of the basics of oral health.</a:t>
            </a:r>
          </a:p>
          <a:p>
            <a:r>
              <a:rPr lang="en-US" altLang="en-US">
                <a:latin typeface="Arial" panose="020B0604020202020204" pitchFamily="34" charset="0"/>
                <a:cs typeface="Arial" panose="020B0604020202020204" pitchFamily="34" charset="0"/>
              </a:rPr>
              <a:t>More information on oral health basics can be found on video #1 of the Brushing Up on Mouth Care video series.</a:t>
            </a:r>
          </a:p>
          <a:p>
            <a:r>
              <a:rPr lang="en-US" altLang="en-US">
                <a:latin typeface="Arial" panose="020B0604020202020204" pitchFamily="34" charset="0"/>
                <a:cs typeface="Arial" panose="020B0604020202020204" pitchFamily="34" charset="0"/>
              </a:rPr>
              <a:t>**Ask the participants: </a:t>
            </a:r>
            <a:r>
              <a:rPr lang="en-US" altLang="en-US" i="1">
                <a:latin typeface="Arial" panose="020B0604020202020204" pitchFamily="34" charset="0"/>
                <a:cs typeface="Arial" panose="020B0604020202020204" pitchFamily="34" charset="0"/>
              </a:rPr>
              <a:t>Do you feel you are providing optimal oral care to your residents? Why or why not?</a:t>
            </a:r>
          </a:p>
          <a:p>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a:extLst>
              <a:ext uri="{FF2B5EF4-FFF2-40B4-BE49-F238E27FC236}">
                <a16:creationId xmlns:a16="http://schemas.microsoft.com/office/drawing/2014/main" id="{CF8B7D46-0AEC-B24B-85C4-CD671A730D7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3DFB922E-F2DB-CF4F-8391-110308FEAC2C}" type="slidenum">
              <a:rPr lang="en-US" altLang="en-US" sz="1200">
                <a:solidFill>
                  <a:srgbClr val="000000"/>
                </a:solidFill>
              </a:rPr>
              <a:pPr>
                <a:buClrTx/>
                <a:buFontTx/>
                <a:buNone/>
              </a:pPr>
              <a:t>8</a:t>
            </a:fld>
            <a:endParaRPr lang="en-US" altLang="en-US" sz="1200">
              <a:solidFill>
                <a:srgbClr val="000000"/>
              </a:solidFill>
            </a:endParaRPr>
          </a:p>
        </p:txBody>
      </p:sp>
      <p:sp>
        <p:nvSpPr>
          <p:cNvPr id="31747" name="Text Box 1">
            <a:extLst>
              <a:ext uri="{FF2B5EF4-FFF2-40B4-BE49-F238E27FC236}">
                <a16:creationId xmlns:a16="http://schemas.microsoft.com/office/drawing/2014/main" id="{013EFBB8-43E6-A048-A0AB-EED4DF83BAFA}"/>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026DB52E-03DF-1B45-9A38-6D9A8B79D400}" type="slidenum">
              <a:rPr lang="en-US" altLang="en-US" sz="1200">
                <a:solidFill>
                  <a:srgbClr val="000000"/>
                </a:solidFill>
              </a:rPr>
              <a:pPr algn="r">
                <a:buClrTx/>
                <a:buFontTx/>
                <a:buNone/>
              </a:pPr>
              <a:t>8</a:t>
            </a:fld>
            <a:endParaRPr lang="en-US" altLang="en-US" sz="1200">
              <a:solidFill>
                <a:srgbClr val="000000"/>
              </a:solidFill>
            </a:endParaRPr>
          </a:p>
        </p:txBody>
      </p:sp>
      <p:sp>
        <p:nvSpPr>
          <p:cNvPr id="31748" name="Rectangle 2">
            <a:extLst>
              <a:ext uri="{FF2B5EF4-FFF2-40B4-BE49-F238E27FC236}">
                <a16:creationId xmlns:a16="http://schemas.microsoft.com/office/drawing/2014/main" id="{27534E22-AA95-FF42-B235-7415F326004B}"/>
              </a:ext>
            </a:extLst>
          </p:cNvPr>
          <p:cNvSpPr>
            <a:spLocks noChangeArrowheads="1" noTextEdit="1"/>
          </p:cNvSpPr>
          <p:nvPr>
            <p:ph type="sldImg"/>
          </p:nvPr>
        </p:nvSpPr>
        <p:spPr>
          <a:xfrm>
            <a:off x="1104900" y="696913"/>
            <a:ext cx="4648200" cy="3486150"/>
          </a:xfrm>
          <a:solidFill>
            <a:srgbClr val="FFFFFF"/>
          </a:solidFill>
          <a:ln/>
        </p:spPr>
      </p:sp>
      <p:sp>
        <p:nvSpPr>
          <p:cNvPr id="31749" name="Text Box 3">
            <a:extLst>
              <a:ext uri="{FF2B5EF4-FFF2-40B4-BE49-F238E27FC236}">
                <a16:creationId xmlns:a16="http://schemas.microsoft.com/office/drawing/2014/main" id="{5D6C28B0-89D7-3946-9D50-A4D10A76DEFC}"/>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75"/>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population is aging and maintaining natural teeth. This will results in greater challenges for providing oral care. </a:t>
            </a:r>
          </a:p>
          <a:p>
            <a:pPr eaLnBrk="1" hangingPunct="1">
              <a:spcBef>
                <a:spcPts val="375"/>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Oral health and overall health go HAND IN HAND. </a:t>
            </a:r>
          </a:p>
          <a:p>
            <a:pPr eaLnBrk="1" hangingPunct="1">
              <a:spcBef>
                <a:spcPts val="375"/>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Arial" panose="020B0604020202020204" pitchFamily="34" charset="0"/>
                <a:cs typeface="Arial" panose="020B0604020202020204" pitchFamily="34" charset="0"/>
              </a:rPr>
              <a:t>The important message here is that the frail elderly population are a high-risk group for oral health problems and need to have proper preventive measures in place. </a:t>
            </a:r>
          </a:p>
          <a:p>
            <a:pPr eaLnBrk="1" hangingPunct="1">
              <a:spcBef>
                <a:spcPts val="375"/>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Frail and dependent people are at high risk of poor oral health if their daily oral hygiene is not maintained. This can lead to:</a:t>
            </a:r>
          </a:p>
          <a:p>
            <a:pPr marL="628650" lvl="1" indent="-171450" eaLnBrk="1" hangingPunct="1">
              <a:spcBef>
                <a:spcPts val="375"/>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Dental cavities</a:t>
            </a:r>
          </a:p>
          <a:p>
            <a:pPr marL="628650" lvl="1" indent="-171450" eaLnBrk="1" hangingPunct="1">
              <a:spcBef>
                <a:spcPts val="375"/>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Gum disease </a:t>
            </a:r>
          </a:p>
          <a:p>
            <a:pPr marL="628650" lvl="1" indent="-171450" eaLnBrk="1" hangingPunct="1">
              <a:spcBef>
                <a:spcPts val="375"/>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Poor nutrition </a:t>
            </a:r>
          </a:p>
          <a:p>
            <a:pPr marL="628650" lvl="1" indent="-171450" eaLnBrk="1" hangingPunct="1">
              <a:spcBef>
                <a:spcPts val="375"/>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Social isolation</a:t>
            </a:r>
          </a:p>
          <a:p>
            <a:pPr marL="628650" lvl="1" indent="-171450" eaLnBrk="1" hangingPunct="1">
              <a:spcBef>
                <a:spcPts val="375"/>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Other health conditions (like pneumonia)</a:t>
            </a:r>
          </a:p>
          <a:p>
            <a:pPr eaLnBrk="1" hangingPunct="1">
              <a:spcBef>
                <a:spcPts val="375"/>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b="1">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a:extLst>
              <a:ext uri="{FF2B5EF4-FFF2-40B4-BE49-F238E27FC236}">
                <a16:creationId xmlns:a16="http://schemas.microsoft.com/office/drawing/2014/main" id="{E91A1E26-89C0-9641-8856-5ECC4BD99A4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buClrTx/>
              <a:buFontTx/>
              <a:buNone/>
            </a:pPr>
            <a:fld id="{6117E075-DE70-7841-A2E0-886A82B784BD}" type="slidenum">
              <a:rPr lang="en-US" altLang="en-US" sz="1200">
                <a:solidFill>
                  <a:srgbClr val="000000"/>
                </a:solidFill>
              </a:rPr>
              <a:pPr>
                <a:buClrTx/>
                <a:buFontTx/>
                <a:buNone/>
              </a:pPr>
              <a:t>9</a:t>
            </a:fld>
            <a:endParaRPr lang="en-US" altLang="en-US" sz="1200">
              <a:solidFill>
                <a:srgbClr val="000000"/>
              </a:solidFill>
            </a:endParaRPr>
          </a:p>
        </p:txBody>
      </p:sp>
      <p:sp>
        <p:nvSpPr>
          <p:cNvPr id="33795" name="Text Box 1">
            <a:extLst>
              <a:ext uri="{FF2B5EF4-FFF2-40B4-BE49-F238E27FC236}">
                <a16:creationId xmlns:a16="http://schemas.microsoft.com/office/drawing/2014/main" id="{32D6475F-F26D-5D42-B233-0B312C8A37D0}"/>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r">
              <a:buClrTx/>
              <a:buFontTx/>
              <a:buNone/>
            </a:pPr>
            <a:fld id="{971CA85F-420B-4141-BA64-B876DED7E444}" type="slidenum">
              <a:rPr lang="en-US" altLang="en-US" sz="1200">
                <a:solidFill>
                  <a:srgbClr val="000000"/>
                </a:solidFill>
              </a:rPr>
              <a:pPr algn="r">
                <a:buClrTx/>
                <a:buFontTx/>
                <a:buNone/>
              </a:pPr>
              <a:t>9</a:t>
            </a:fld>
            <a:endParaRPr lang="en-US" altLang="en-US" sz="1200">
              <a:solidFill>
                <a:srgbClr val="000000"/>
              </a:solidFill>
            </a:endParaRPr>
          </a:p>
        </p:txBody>
      </p:sp>
      <p:sp>
        <p:nvSpPr>
          <p:cNvPr id="33796" name="Rectangle 2">
            <a:extLst>
              <a:ext uri="{FF2B5EF4-FFF2-40B4-BE49-F238E27FC236}">
                <a16:creationId xmlns:a16="http://schemas.microsoft.com/office/drawing/2014/main" id="{C918AA7F-33C1-6B4D-AA9D-5ECF7E7B4D3F}"/>
              </a:ext>
            </a:extLst>
          </p:cNvPr>
          <p:cNvSpPr>
            <a:spLocks noChangeArrowheads="1" noTextEdit="1"/>
          </p:cNvSpPr>
          <p:nvPr>
            <p:ph type="sldImg"/>
          </p:nvPr>
        </p:nvSpPr>
        <p:spPr>
          <a:xfrm>
            <a:off x="1104900" y="696913"/>
            <a:ext cx="4648200" cy="3486150"/>
          </a:xfrm>
          <a:solidFill>
            <a:srgbClr val="FFFFFF"/>
          </a:solidFill>
          <a:ln/>
        </p:spPr>
      </p:sp>
      <p:sp>
        <p:nvSpPr>
          <p:cNvPr id="33797" name="Text Box 3">
            <a:extLst>
              <a:ext uri="{FF2B5EF4-FFF2-40B4-BE49-F238E27FC236}">
                <a16:creationId xmlns:a16="http://schemas.microsoft.com/office/drawing/2014/main" id="{CC781B8F-7118-B945-ACCF-044DC381B61C}"/>
              </a:ext>
            </a:extLst>
          </p:cNvPr>
          <p:cNvSpPr>
            <a:spLocks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teeth are the beginning of the digestive system.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food enters the mouth and the saliva glands are activated. The saliva softens the food as the teeth grind and mash causing the food to break apart into smaller particles.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tongue then pushes the small particles to the back of the mouth to be swallowed.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Therefore, the fewer teeth the resident has - the less chewing they can do. The food is not ground into small particles so the digestive system has to work harder and may not be able to properly digest. This creates problems with nutrition which leads to reduced health.</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Some residents may pocket food in their mouths </a:t>
            </a:r>
            <a:r>
              <a:rPr lang="en-US" altLang="en-US">
                <a:latin typeface="Arial" panose="020B0604020202020204" pitchFamily="34" charset="0"/>
                <a:cs typeface="Arial" panose="020B0604020202020204" pitchFamily="34" charset="0"/>
                <a:sym typeface="Wingdings" pitchFamily="2" charset="2"/>
              </a:rPr>
              <a:t>which </a:t>
            </a:r>
            <a:r>
              <a:rPr lang="en-US" altLang="en-US">
                <a:latin typeface="Arial" panose="020B0604020202020204" pitchFamily="34" charset="0"/>
                <a:cs typeface="Arial" panose="020B0604020202020204" pitchFamily="34" charset="0"/>
              </a:rPr>
              <a:t>could be the result of an inability to chew adequately to allow food to be swallowed.</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The bottom line is, poor oral health = poor health.</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Verdana" panose="020B0604030504040204" pitchFamily="34" charset="0"/>
              <a:cs typeface="Arial" panose="020B0604020202020204"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0EE57FF-FADD-2B49-9010-A436E16A42B8}"/>
              </a:ext>
            </a:extLst>
          </p:cNvPr>
          <p:cNvSpPr>
            <a:spLocks noGrp="1" noChangeArrowheads="1"/>
          </p:cNvSpPr>
          <p:nvPr>
            <p:ph type="sldNum" idx="10"/>
          </p:nvPr>
        </p:nvSpPr>
        <p:spPr>
          <a:ln/>
        </p:spPr>
        <p:txBody>
          <a:bodyPr/>
          <a:lstStyle>
            <a:lvl1pPr>
              <a:defRPr/>
            </a:lvl1pPr>
          </a:lstStyle>
          <a:p>
            <a:pPr>
              <a:defRPr/>
            </a:pPr>
            <a:fld id="{A5132670-5963-E940-B01E-812DCC6B7AFC}" type="slidenum">
              <a:rPr lang="en-US" altLang="en-US"/>
              <a:pPr>
                <a:defRPr/>
              </a:pPr>
              <a:t>‹#›</a:t>
            </a:fld>
            <a:endParaRPr lang="en-US" altLang="en-US"/>
          </a:p>
        </p:txBody>
      </p:sp>
    </p:spTree>
    <p:extLst>
      <p:ext uri="{BB962C8B-B14F-4D97-AF65-F5344CB8AC3E}">
        <p14:creationId xmlns:p14="http://schemas.microsoft.com/office/powerpoint/2010/main" val="238322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B1FD639-1E0C-3C44-8D40-2AED3197C3DF}"/>
              </a:ext>
            </a:extLst>
          </p:cNvPr>
          <p:cNvSpPr>
            <a:spLocks noGrp="1" noChangeArrowheads="1"/>
          </p:cNvSpPr>
          <p:nvPr>
            <p:ph type="sldNum" idx="10"/>
          </p:nvPr>
        </p:nvSpPr>
        <p:spPr>
          <a:ln/>
        </p:spPr>
        <p:txBody>
          <a:bodyPr/>
          <a:lstStyle>
            <a:lvl1pPr>
              <a:defRPr/>
            </a:lvl1pPr>
          </a:lstStyle>
          <a:p>
            <a:pPr>
              <a:defRPr/>
            </a:pPr>
            <a:fld id="{D7763BC6-DAA0-8C49-A86E-07D2215FBAA4}" type="slidenum">
              <a:rPr lang="en-US" altLang="en-US"/>
              <a:pPr>
                <a:defRPr/>
              </a:pPr>
              <a:t>‹#›</a:t>
            </a:fld>
            <a:endParaRPr lang="en-US" altLang="en-US"/>
          </a:p>
        </p:txBody>
      </p:sp>
    </p:spTree>
    <p:extLst>
      <p:ext uri="{BB962C8B-B14F-4D97-AF65-F5344CB8AC3E}">
        <p14:creationId xmlns:p14="http://schemas.microsoft.com/office/powerpoint/2010/main" val="189521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463550"/>
            <a:ext cx="1941513" cy="5627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3550"/>
            <a:ext cx="5673725" cy="5627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DD175B5-BD75-CB4E-B25C-43236F1BB1C5}"/>
              </a:ext>
            </a:extLst>
          </p:cNvPr>
          <p:cNvSpPr>
            <a:spLocks noGrp="1" noChangeArrowheads="1"/>
          </p:cNvSpPr>
          <p:nvPr>
            <p:ph type="sldNum" idx="10"/>
          </p:nvPr>
        </p:nvSpPr>
        <p:spPr>
          <a:ln/>
        </p:spPr>
        <p:txBody>
          <a:bodyPr/>
          <a:lstStyle>
            <a:lvl1pPr>
              <a:defRPr/>
            </a:lvl1pPr>
          </a:lstStyle>
          <a:p>
            <a:pPr>
              <a:defRPr/>
            </a:pPr>
            <a:fld id="{D2524761-0DD7-3341-BD80-98D2FB693A79}" type="slidenum">
              <a:rPr lang="en-US" altLang="en-US"/>
              <a:pPr>
                <a:defRPr/>
              </a:pPr>
              <a:t>‹#›</a:t>
            </a:fld>
            <a:endParaRPr lang="en-US" altLang="en-US"/>
          </a:p>
        </p:txBody>
      </p:sp>
    </p:spTree>
    <p:extLst>
      <p:ext uri="{BB962C8B-B14F-4D97-AF65-F5344CB8AC3E}">
        <p14:creationId xmlns:p14="http://schemas.microsoft.com/office/powerpoint/2010/main" val="346566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9A8813-10B2-DC47-AAC6-F7C2983F8BC0}"/>
              </a:ext>
            </a:extLst>
          </p:cNvPr>
          <p:cNvSpPr>
            <a:spLocks noGrp="1"/>
          </p:cNvSpPr>
          <p:nvPr>
            <p:ph type="dt" sz="half" idx="10"/>
          </p:nvPr>
        </p:nvSpPr>
        <p:spPr>
          <a:xfrm>
            <a:off x="685800" y="6248400"/>
            <a:ext cx="1905000" cy="457200"/>
          </a:xfrm>
          <a:prstGeom prst="rect">
            <a:avLst/>
          </a:prstGeom>
        </p:spPr>
        <p:txBody>
          <a:bodyPr/>
          <a:lstStyle>
            <a:lvl1pPr>
              <a:buClr>
                <a:srgbClr val="000000"/>
              </a:buClr>
              <a:buSzPct val="100000"/>
              <a:buFont typeface="Times New Roman" pitchFamily="18" charset="0"/>
              <a:buNone/>
              <a:defRPr>
                <a:latin typeface="Verdana" pitchFamily="34" charset="0"/>
                <a:ea typeface="ＭＳ Ｐゴシック" pitchFamily="34" charset="-128"/>
                <a:cs typeface="+mn-cs"/>
              </a:defRPr>
            </a:lvl1pPr>
          </a:lstStyle>
          <a:p>
            <a:pPr>
              <a:defRPr/>
            </a:pPr>
            <a:endParaRPr lang="en-US"/>
          </a:p>
        </p:txBody>
      </p:sp>
      <p:sp>
        <p:nvSpPr>
          <p:cNvPr id="8" name="Footer Placeholder 7">
            <a:extLst>
              <a:ext uri="{FF2B5EF4-FFF2-40B4-BE49-F238E27FC236}">
                <a16:creationId xmlns:a16="http://schemas.microsoft.com/office/drawing/2014/main" id="{08D102E9-B028-6845-8ADD-1197CB1DE3C5}"/>
              </a:ext>
            </a:extLst>
          </p:cNvPr>
          <p:cNvSpPr>
            <a:spLocks noGrp="1"/>
          </p:cNvSpPr>
          <p:nvPr>
            <p:ph type="ftr" sz="quarter" idx="11"/>
          </p:nvPr>
        </p:nvSpPr>
        <p:spPr>
          <a:xfrm>
            <a:off x="3124200" y="6248400"/>
            <a:ext cx="2895600" cy="457200"/>
          </a:xfrm>
          <a:prstGeom prst="rect">
            <a:avLst/>
          </a:prstGeom>
        </p:spPr>
        <p:txBody>
          <a:bodyPr/>
          <a:lstStyle>
            <a:lvl1pPr>
              <a:buClr>
                <a:srgbClr val="000000"/>
              </a:buClr>
              <a:buSzPct val="100000"/>
              <a:buFont typeface="Times New Roman" pitchFamily="18" charset="0"/>
              <a:buNone/>
              <a:defRPr>
                <a:latin typeface="Verdana" pitchFamily="34" charset="0"/>
                <a:ea typeface="ＭＳ Ｐゴシック" pitchFamily="34" charset="-128"/>
                <a:cs typeface="+mn-cs"/>
              </a:defRPr>
            </a:lvl1pPr>
          </a:lstStyle>
          <a:p>
            <a:pPr>
              <a:defRPr/>
            </a:pPr>
            <a:endParaRPr lang="en-US"/>
          </a:p>
        </p:txBody>
      </p:sp>
      <p:sp>
        <p:nvSpPr>
          <p:cNvPr id="9" name="Slide Number Placeholder 8">
            <a:extLst>
              <a:ext uri="{FF2B5EF4-FFF2-40B4-BE49-F238E27FC236}">
                <a16:creationId xmlns:a16="http://schemas.microsoft.com/office/drawing/2014/main" id="{717DFCE1-8610-4248-8F6E-590498E249A3}"/>
              </a:ext>
            </a:extLst>
          </p:cNvPr>
          <p:cNvSpPr>
            <a:spLocks noGrp="1"/>
          </p:cNvSpPr>
          <p:nvPr>
            <p:ph type="sldNum" sz="quarter" idx="12"/>
          </p:nvPr>
        </p:nvSpPr>
        <p:spPr>
          <a:xfrm>
            <a:off x="6553200" y="6248400"/>
            <a:ext cx="1905000" cy="457200"/>
          </a:xfrm>
        </p:spPr>
        <p:txBody>
          <a:bodyPr/>
          <a:lstStyle>
            <a:lvl1pPr>
              <a:defRPr smtClean="0"/>
            </a:lvl1pPr>
          </a:lstStyle>
          <a:p>
            <a:pPr>
              <a:defRPr/>
            </a:pPr>
            <a:fld id="{EE221E23-CF4C-FB49-826E-B4F35F8E5639}" type="slidenum">
              <a:rPr lang="en-US" altLang="en-US"/>
              <a:pPr>
                <a:defRPr/>
              </a:pPr>
              <a:t>‹#›</a:t>
            </a:fld>
            <a:endParaRPr lang="en-US" altLang="en-US"/>
          </a:p>
        </p:txBody>
      </p:sp>
    </p:spTree>
    <p:extLst>
      <p:ext uri="{BB962C8B-B14F-4D97-AF65-F5344CB8AC3E}">
        <p14:creationId xmlns:p14="http://schemas.microsoft.com/office/powerpoint/2010/main" val="409063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62A05FE-F02C-6248-8B8E-4C8DB08EA3D7}"/>
              </a:ext>
            </a:extLst>
          </p:cNvPr>
          <p:cNvSpPr>
            <a:spLocks noGrp="1" noChangeArrowheads="1"/>
          </p:cNvSpPr>
          <p:nvPr>
            <p:ph type="sldNum" idx="10"/>
          </p:nvPr>
        </p:nvSpPr>
        <p:spPr>
          <a:ln/>
        </p:spPr>
        <p:txBody>
          <a:bodyPr/>
          <a:lstStyle>
            <a:lvl1pPr>
              <a:defRPr/>
            </a:lvl1pPr>
          </a:lstStyle>
          <a:p>
            <a:pPr>
              <a:defRPr/>
            </a:pPr>
            <a:fld id="{19F9C380-5D17-ED49-80C9-B131F01CC302}" type="slidenum">
              <a:rPr lang="en-US" altLang="en-US"/>
              <a:pPr>
                <a:defRPr/>
              </a:pPr>
              <a:t>‹#›</a:t>
            </a:fld>
            <a:endParaRPr lang="en-US" altLang="en-US"/>
          </a:p>
        </p:txBody>
      </p:sp>
    </p:spTree>
    <p:extLst>
      <p:ext uri="{BB962C8B-B14F-4D97-AF65-F5344CB8AC3E}">
        <p14:creationId xmlns:p14="http://schemas.microsoft.com/office/powerpoint/2010/main" val="42496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2B4DDFF-1BBA-1241-82DF-6C9A71A83F7D}"/>
              </a:ext>
            </a:extLst>
          </p:cNvPr>
          <p:cNvSpPr>
            <a:spLocks noGrp="1" noChangeArrowheads="1"/>
          </p:cNvSpPr>
          <p:nvPr>
            <p:ph type="sldNum" idx="10"/>
          </p:nvPr>
        </p:nvSpPr>
        <p:spPr>
          <a:ln/>
        </p:spPr>
        <p:txBody>
          <a:bodyPr/>
          <a:lstStyle>
            <a:lvl1pPr>
              <a:defRPr/>
            </a:lvl1pPr>
          </a:lstStyle>
          <a:p>
            <a:pPr>
              <a:defRPr/>
            </a:pPr>
            <a:fld id="{C42106EF-F0CE-C443-841B-1F6C51560710}" type="slidenum">
              <a:rPr lang="en-US" altLang="en-US"/>
              <a:pPr>
                <a:defRPr/>
              </a:pPr>
              <a:t>‹#›</a:t>
            </a:fld>
            <a:endParaRPr lang="en-US" altLang="en-US"/>
          </a:p>
        </p:txBody>
      </p:sp>
    </p:spTree>
    <p:extLst>
      <p:ext uri="{BB962C8B-B14F-4D97-AF65-F5344CB8AC3E}">
        <p14:creationId xmlns:p14="http://schemas.microsoft.com/office/powerpoint/2010/main" val="38002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4FCBD8B-BBB6-744C-9D8F-BE8D0999E582}"/>
              </a:ext>
            </a:extLst>
          </p:cNvPr>
          <p:cNvSpPr>
            <a:spLocks noGrp="1" noChangeArrowheads="1"/>
          </p:cNvSpPr>
          <p:nvPr>
            <p:ph type="sldNum" idx="10"/>
          </p:nvPr>
        </p:nvSpPr>
        <p:spPr>
          <a:ln/>
        </p:spPr>
        <p:txBody>
          <a:bodyPr/>
          <a:lstStyle>
            <a:lvl1pPr>
              <a:defRPr/>
            </a:lvl1pPr>
          </a:lstStyle>
          <a:p>
            <a:pPr>
              <a:defRPr/>
            </a:pPr>
            <a:fld id="{2C324403-1DBF-BA4F-9F42-C2410ACF89A0}" type="slidenum">
              <a:rPr lang="en-US" altLang="en-US"/>
              <a:pPr>
                <a:defRPr/>
              </a:pPr>
              <a:t>‹#›</a:t>
            </a:fld>
            <a:endParaRPr lang="en-US" altLang="en-US"/>
          </a:p>
        </p:txBody>
      </p:sp>
    </p:spTree>
    <p:extLst>
      <p:ext uri="{BB962C8B-B14F-4D97-AF65-F5344CB8AC3E}">
        <p14:creationId xmlns:p14="http://schemas.microsoft.com/office/powerpoint/2010/main" val="104289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8C1A85E-5F79-C94E-AC64-A2A41AA6E3A7}"/>
              </a:ext>
            </a:extLst>
          </p:cNvPr>
          <p:cNvSpPr>
            <a:spLocks noGrp="1" noChangeArrowheads="1"/>
          </p:cNvSpPr>
          <p:nvPr>
            <p:ph type="sldNum" idx="10"/>
          </p:nvPr>
        </p:nvSpPr>
        <p:spPr>
          <a:ln/>
        </p:spPr>
        <p:txBody>
          <a:bodyPr/>
          <a:lstStyle>
            <a:lvl1pPr>
              <a:defRPr/>
            </a:lvl1pPr>
          </a:lstStyle>
          <a:p>
            <a:pPr>
              <a:defRPr/>
            </a:pPr>
            <a:fld id="{BD5CD2D3-B878-2F43-9407-25EDC5B3DB05}" type="slidenum">
              <a:rPr lang="en-US" altLang="en-US"/>
              <a:pPr>
                <a:defRPr/>
              </a:pPr>
              <a:t>‹#›</a:t>
            </a:fld>
            <a:endParaRPr lang="en-US" altLang="en-US"/>
          </a:p>
        </p:txBody>
      </p:sp>
    </p:spTree>
    <p:extLst>
      <p:ext uri="{BB962C8B-B14F-4D97-AF65-F5344CB8AC3E}">
        <p14:creationId xmlns:p14="http://schemas.microsoft.com/office/powerpoint/2010/main" val="59011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DE2DB3F-4317-8141-9AEB-61AD4905E32D}"/>
              </a:ext>
            </a:extLst>
          </p:cNvPr>
          <p:cNvSpPr>
            <a:spLocks noGrp="1" noChangeArrowheads="1"/>
          </p:cNvSpPr>
          <p:nvPr>
            <p:ph type="sldNum" idx="10"/>
          </p:nvPr>
        </p:nvSpPr>
        <p:spPr>
          <a:ln/>
        </p:spPr>
        <p:txBody>
          <a:bodyPr/>
          <a:lstStyle>
            <a:lvl1pPr>
              <a:defRPr/>
            </a:lvl1pPr>
          </a:lstStyle>
          <a:p>
            <a:pPr>
              <a:defRPr/>
            </a:pPr>
            <a:fld id="{61A97113-9C06-9448-B659-BA7831C397F6}" type="slidenum">
              <a:rPr lang="en-US" altLang="en-US"/>
              <a:pPr>
                <a:defRPr/>
              </a:pPr>
              <a:t>‹#›</a:t>
            </a:fld>
            <a:endParaRPr lang="en-US" altLang="en-US"/>
          </a:p>
        </p:txBody>
      </p:sp>
    </p:spTree>
    <p:extLst>
      <p:ext uri="{BB962C8B-B14F-4D97-AF65-F5344CB8AC3E}">
        <p14:creationId xmlns:p14="http://schemas.microsoft.com/office/powerpoint/2010/main" val="290750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AC6D96-9831-8C4A-BD34-FB00C8A2E60A}"/>
              </a:ext>
            </a:extLst>
          </p:cNvPr>
          <p:cNvSpPr>
            <a:spLocks noGrp="1" noChangeArrowheads="1"/>
          </p:cNvSpPr>
          <p:nvPr>
            <p:ph type="sldNum" idx="10"/>
          </p:nvPr>
        </p:nvSpPr>
        <p:spPr>
          <a:ln/>
        </p:spPr>
        <p:txBody>
          <a:bodyPr/>
          <a:lstStyle>
            <a:lvl1pPr>
              <a:defRPr/>
            </a:lvl1pPr>
          </a:lstStyle>
          <a:p>
            <a:pPr>
              <a:defRPr/>
            </a:pPr>
            <a:fld id="{C4147D3B-B6FE-0A4A-BED9-BD5B68B82E41}" type="slidenum">
              <a:rPr lang="en-US" altLang="en-US"/>
              <a:pPr>
                <a:defRPr/>
              </a:pPr>
              <a:t>‹#›</a:t>
            </a:fld>
            <a:endParaRPr lang="en-US" altLang="en-US"/>
          </a:p>
        </p:txBody>
      </p:sp>
    </p:spTree>
    <p:extLst>
      <p:ext uri="{BB962C8B-B14F-4D97-AF65-F5344CB8AC3E}">
        <p14:creationId xmlns:p14="http://schemas.microsoft.com/office/powerpoint/2010/main" val="248960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99A12A0-A54D-2C48-9BDE-F04E4CD20CD0}"/>
              </a:ext>
            </a:extLst>
          </p:cNvPr>
          <p:cNvSpPr>
            <a:spLocks noGrp="1" noChangeArrowheads="1"/>
          </p:cNvSpPr>
          <p:nvPr>
            <p:ph type="sldNum" idx="10"/>
          </p:nvPr>
        </p:nvSpPr>
        <p:spPr>
          <a:ln/>
        </p:spPr>
        <p:txBody>
          <a:bodyPr/>
          <a:lstStyle>
            <a:lvl1pPr>
              <a:defRPr/>
            </a:lvl1pPr>
          </a:lstStyle>
          <a:p>
            <a:pPr>
              <a:defRPr/>
            </a:pPr>
            <a:fld id="{16E9AA11-892C-4649-8427-FD2721AAEA5F}" type="slidenum">
              <a:rPr lang="en-US" altLang="en-US"/>
              <a:pPr>
                <a:defRPr/>
              </a:pPr>
              <a:t>‹#›</a:t>
            </a:fld>
            <a:endParaRPr lang="en-US" altLang="en-US"/>
          </a:p>
        </p:txBody>
      </p:sp>
    </p:spTree>
    <p:extLst>
      <p:ext uri="{BB962C8B-B14F-4D97-AF65-F5344CB8AC3E}">
        <p14:creationId xmlns:p14="http://schemas.microsoft.com/office/powerpoint/2010/main" val="273703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CC296E-9521-4D47-91FD-92A299602359}"/>
              </a:ext>
            </a:extLst>
          </p:cNvPr>
          <p:cNvSpPr>
            <a:spLocks noGrp="1" noChangeArrowheads="1"/>
          </p:cNvSpPr>
          <p:nvPr>
            <p:ph type="sldNum" idx="10"/>
          </p:nvPr>
        </p:nvSpPr>
        <p:spPr>
          <a:ln/>
        </p:spPr>
        <p:txBody>
          <a:bodyPr/>
          <a:lstStyle>
            <a:lvl1pPr>
              <a:defRPr/>
            </a:lvl1pPr>
          </a:lstStyle>
          <a:p>
            <a:pPr>
              <a:defRPr/>
            </a:pPr>
            <a:fld id="{6CA9FF60-B1A0-C74F-BB86-146FD36EEEDF}" type="slidenum">
              <a:rPr lang="en-US" altLang="en-US"/>
              <a:pPr>
                <a:defRPr/>
              </a:pPr>
              <a:t>‹#›</a:t>
            </a:fld>
            <a:endParaRPr lang="en-US" altLang="en-US"/>
          </a:p>
        </p:txBody>
      </p:sp>
    </p:spTree>
    <p:extLst>
      <p:ext uri="{BB962C8B-B14F-4D97-AF65-F5344CB8AC3E}">
        <p14:creationId xmlns:p14="http://schemas.microsoft.com/office/powerpoint/2010/main" val="125939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F1F7A78-410B-3B46-8816-AE09D11E44DA}"/>
              </a:ext>
            </a:extLst>
          </p:cNvPr>
          <p:cNvSpPr>
            <a:spLocks noGrp="1" noChangeArrowheads="1"/>
          </p:cNvSpPr>
          <p:nvPr>
            <p:ph type="title"/>
          </p:nvPr>
        </p:nvSpPr>
        <p:spPr bwMode="auto">
          <a:xfrm>
            <a:off x="685800" y="463550"/>
            <a:ext cx="77676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231B5775-975F-6948-BE74-AFDE9CD7703D}"/>
              </a:ext>
            </a:extLst>
          </p:cNvPr>
          <p:cNvSpPr>
            <a:spLocks noGrp="1" noChangeArrowheads="1"/>
          </p:cNvSpPr>
          <p:nvPr>
            <p:ph type="body" idx="1"/>
          </p:nvPr>
        </p:nvSpPr>
        <p:spPr bwMode="auto">
          <a:xfrm>
            <a:off x="685800" y="1981200"/>
            <a:ext cx="7767638"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Text Box 3">
            <a:extLst>
              <a:ext uri="{FF2B5EF4-FFF2-40B4-BE49-F238E27FC236}">
                <a16:creationId xmlns:a16="http://schemas.microsoft.com/office/drawing/2014/main" id="{C07C0C32-5336-1A49-9060-5EF6CBF0841A}"/>
              </a:ext>
            </a:extLst>
          </p:cNvPr>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a:extLst>
              <a:ext uri="{FF2B5EF4-FFF2-40B4-BE49-F238E27FC236}">
                <a16:creationId xmlns:a16="http://schemas.microsoft.com/office/drawing/2014/main" id="{614F1AAC-F6D0-7946-9D78-484F9303FB1A}"/>
              </a:ext>
            </a:extLst>
          </p:cNvPr>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id="{7C6BE69C-6B46-A747-B68C-C34AB88BCC69}"/>
              </a:ext>
            </a:extLst>
          </p:cNvPr>
          <p:cNvSpPr>
            <a:spLocks noGrp="1" noChangeArrowheads="1"/>
          </p:cNvSpPr>
          <p:nvPr>
            <p:ph type="sldNum"/>
          </p:nvPr>
        </p:nvSpPr>
        <p:spPr bwMode="auto">
          <a:xfrm>
            <a:off x="6553200" y="6248400"/>
            <a:ext cx="1900238"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defRPr smtClean="0">
                <a:solidFill>
                  <a:srgbClr val="000000"/>
                </a:solidFill>
              </a:defRPr>
            </a:lvl1pPr>
          </a:lstStyle>
          <a:p>
            <a:pPr>
              <a:defRPr/>
            </a:pPr>
            <a:fld id="{24AB1CF4-6B89-2641-9B46-F31CFEAF62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S PGothic" pitchFamily="34" charset="-128"/>
          <a:cs typeface="MS PGothic"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Verdana" pitchFamily="32" charset="0"/>
          <a:ea typeface="MS PGothic" pitchFamily="34" charset="-128"/>
          <a:cs typeface="MS PGothic"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Verdana" pitchFamily="32" charset="0"/>
          <a:ea typeface="MS PGothic" pitchFamily="34" charset="-128"/>
          <a:cs typeface="MS PGothic"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Verdana" pitchFamily="32" charset="0"/>
          <a:ea typeface="MS PGothic" pitchFamily="34" charset="-128"/>
          <a:cs typeface="MS PGothic"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Verdana" pitchFamily="32" charset="0"/>
          <a:ea typeface="MS PGothic" pitchFamily="34" charset="-128"/>
          <a:cs typeface="MS PGothic"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Verdana" pitchFamily="32"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Verdana" pitchFamily="32"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Verdana" pitchFamily="32"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Verdana" pitchFamily="32" charset="0"/>
          <a:ea typeface="ＭＳ Ｐゴシック" pitchFamily="32"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itchFamily="34" charset="-128"/>
          <a:cs typeface="MS PGothic" charset="0"/>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itchFamily="34" charset="-128"/>
          <a:cs typeface="MS PGothic" charset="0"/>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itchFamily="34" charset="-128"/>
          <a:cs typeface="MS PGothic" charset="0"/>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itchFamily="34" charset="-128"/>
          <a:cs typeface="MS PGothic" charset="0"/>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itchFamily="34" charset="-128"/>
          <a:cs typeface="MS PGothic"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youtube.com/watch?time_continue=7&amp;v=qreIHue5zU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time_continue=1&amp;v=XshFr-DdfF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youtube.com/watch?v=VAFEBIlQne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youtube.com/watch?v=QkECSKCWJz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8D4E20-194B-5D48-8849-3A5A4E7510E7}"/>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387" name="Rounded Rectangle 20">
            <a:extLst>
              <a:ext uri="{FF2B5EF4-FFF2-40B4-BE49-F238E27FC236}">
                <a16:creationId xmlns:a16="http://schemas.microsoft.com/office/drawing/2014/main" id="{7BB5076A-9B40-3648-8745-869D4ED7392D}"/>
              </a:ext>
            </a:extLst>
          </p:cNvPr>
          <p:cNvSpPr>
            <a:spLocks noChangeArrowheads="1"/>
          </p:cNvSpPr>
          <p:nvPr/>
        </p:nvSpPr>
        <p:spPr bwMode="auto">
          <a:xfrm>
            <a:off x="304800" y="2362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388" name="Rectangle 6">
            <a:extLst>
              <a:ext uri="{FF2B5EF4-FFF2-40B4-BE49-F238E27FC236}">
                <a16:creationId xmlns:a16="http://schemas.microsoft.com/office/drawing/2014/main" id="{57A689E0-C281-A94E-B7AB-293575F65BCA}"/>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16389" name="Picture 22" descr="DSC_0032.jpg">
            <a:extLst>
              <a:ext uri="{FF2B5EF4-FFF2-40B4-BE49-F238E27FC236}">
                <a16:creationId xmlns:a16="http://schemas.microsoft.com/office/drawing/2014/main" id="{7A55443A-D9B3-A34A-BFA5-EBC61C48BD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003425"/>
            <a:ext cx="53244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a:extLst>
              <a:ext uri="{FF2B5EF4-FFF2-40B4-BE49-F238E27FC236}">
                <a16:creationId xmlns:a16="http://schemas.microsoft.com/office/drawing/2014/main" id="{F23A0088-6447-7740-8EAA-8F43BF0B02FD}"/>
              </a:ext>
            </a:extLst>
          </p:cNvPr>
          <p:cNvSpPr>
            <a:spLocks noChangeArrowheads="1"/>
          </p:cNvSpPr>
          <p:nvPr/>
        </p:nvSpPr>
        <p:spPr bwMode="auto">
          <a:xfrm>
            <a:off x="4495800" y="1981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391" name="Rounded Rectangle 26">
            <a:extLst>
              <a:ext uri="{FF2B5EF4-FFF2-40B4-BE49-F238E27FC236}">
                <a16:creationId xmlns:a16="http://schemas.microsoft.com/office/drawing/2014/main" id="{0F551A33-F46E-0C42-8AB9-A0D539FBFA06}"/>
              </a:ext>
            </a:extLst>
          </p:cNvPr>
          <p:cNvSpPr>
            <a:spLocks noChangeArrowheads="1"/>
          </p:cNvSpPr>
          <p:nvPr/>
        </p:nvSpPr>
        <p:spPr bwMode="auto">
          <a:xfrm>
            <a:off x="4800600" y="4191000"/>
            <a:ext cx="4343400" cy="1524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392" name="Rectangle 6">
            <a:extLst>
              <a:ext uri="{FF2B5EF4-FFF2-40B4-BE49-F238E27FC236}">
                <a16:creationId xmlns:a16="http://schemas.microsoft.com/office/drawing/2014/main" id="{6E100E22-A782-6248-BE32-A33F918BE7B5}"/>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393" name="Rounded Rectangle 28">
            <a:extLst>
              <a:ext uri="{FF2B5EF4-FFF2-40B4-BE49-F238E27FC236}">
                <a16:creationId xmlns:a16="http://schemas.microsoft.com/office/drawing/2014/main" id="{BE49D94A-D564-1541-B35D-CD070FB64ED0}"/>
              </a:ext>
            </a:extLst>
          </p:cNvPr>
          <p:cNvSpPr>
            <a:spLocks noChangeArrowheads="1"/>
          </p:cNvSpPr>
          <p:nvPr/>
        </p:nvSpPr>
        <p:spPr bwMode="auto">
          <a:xfrm>
            <a:off x="4800600" y="2286000"/>
            <a:ext cx="4343400" cy="13716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394" name="Rectangle 2">
            <a:extLst>
              <a:ext uri="{FF2B5EF4-FFF2-40B4-BE49-F238E27FC236}">
                <a16:creationId xmlns:a16="http://schemas.microsoft.com/office/drawing/2014/main" id="{FEAE2A93-6041-7E47-AA07-A27179C67912}"/>
              </a:ext>
            </a:extLst>
          </p:cNvPr>
          <p:cNvSpPr>
            <a:spLocks noChangeArrowheads="1"/>
          </p:cNvSpPr>
          <p:nvPr/>
        </p:nvSpPr>
        <p:spPr bwMode="auto">
          <a:xfrm>
            <a:off x="4800600" y="2286000"/>
            <a:ext cx="4114800" cy="1219200"/>
          </a:xfrm>
          <a:prstGeom prst="rect">
            <a:avLst/>
          </a:prstGeom>
          <a:solidFill>
            <a:srgbClr val="CEE7BD"/>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395" name="Rectangle 2">
            <a:extLst>
              <a:ext uri="{FF2B5EF4-FFF2-40B4-BE49-F238E27FC236}">
                <a16:creationId xmlns:a16="http://schemas.microsoft.com/office/drawing/2014/main" id="{D012A9F9-6A41-6247-8F10-1F9657C7AF95}"/>
              </a:ext>
            </a:extLst>
          </p:cNvPr>
          <p:cNvSpPr>
            <a:spLocks noChangeArrowheads="1"/>
          </p:cNvSpPr>
          <p:nvPr/>
        </p:nvSpPr>
        <p:spPr bwMode="auto">
          <a:xfrm>
            <a:off x="8686800" y="2286000"/>
            <a:ext cx="457200" cy="1371600"/>
          </a:xfrm>
          <a:prstGeom prst="rect">
            <a:avLst/>
          </a:prstGeom>
          <a:solidFill>
            <a:srgbClr val="106839"/>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396" name="Rectangle 2">
            <a:extLst>
              <a:ext uri="{FF2B5EF4-FFF2-40B4-BE49-F238E27FC236}">
                <a16:creationId xmlns:a16="http://schemas.microsoft.com/office/drawing/2014/main" id="{9C4ED8D0-024A-B348-A344-404B652421B7}"/>
              </a:ext>
            </a:extLst>
          </p:cNvPr>
          <p:cNvSpPr>
            <a:spLocks noChangeArrowheads="1"/>
          </p:cNvSpPr>
          <p:nvPr/>
        </p:nvSpPr>
        <p:spPr bwMode="auto">
          <a:xfrm>
            <a:off x="4800600" y="4191000"/>
            <a:ext cx="3962400" cy="1066800"/>
          </a:xfrm>
          <a:prstGeom prst="rect">
            <a:avLst/>
          </a:prstGeom>
          <a:solidFill>
            <a:srgbClr val="FDE4B1"/>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397" name="Text Box 9">
            <a:extLst>
              <a:ext uri="{FF2B5EF4-FFF2-40B4-BE49-F238E27FC236}">
                <a16:creationId xmlns:a16="http://schemas.microsoft.com/office/drawing/2014/main" id="{6A0399B1-A7BF-BE4B-8FDB-BDBB3551B533}"/>
              </a:ext>
            </a:extLst>
          </p:cNvPr>
          <p:cNvSpPr txBox="1">
            <a:spLocks noChangeArrowheads="1"/>
          </p:cNvSpPr>
          <p:nvPr/>
        </p:nvSpPr>
        <p:spPr bwMode="auto">
          <a:xfrm>
            <a:off x="5105400" y="2736850"/>
            <a:ext cx="3657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800"/>
              </a:spcBef>
              <a:buClrTx/>
              <a:buFontTx/>
              <a:buNone/>
            </a:pPr>
            <a:r>
              <a:rPr lang="en-US" altLang="en-US" b="1">
                <a:solidFill>
                  <a:schemeClr val="tx1"/>
                </a:solidFill>
              </a:rPr>
              <a:t>Oral Health Basics</a:t>
            </a:r>
          </a:p>
          <a:p>
            <a:pPr eaLnBrk="1" hangingPunct="1">
              <a:spcBef>
                <a:spcPts val="800"/>
              </a:spcBef>
              <a:buClrTx/>
              <a:buFontTx/>
              <a:buNone/>
            </a:pPr>
            <a:r>
              <a:rPr lang="en-US" altLang="en-US" sz="1700" b="1">
                <a:solidFill>
                  <a:schemeClr val="tx1"/>
                </a:solidFill>
              </a:rPr>
              <a:t> </a:t>
            </a:r>
          </a:p>
        </p:txBody>
      </p:sp>
      <p:sp>
        <p:nvSpPr>
          <p:cNvPr id="16398" name="Text Box 10">
            <a:extLst>
              <a:ext uri="{FF2B5EF4-FFF2-40B4-BE49-F238E27FC236}">
                <a16:creationId xmlns:a16="http://schemas.microsoft.com/office/drawing/2014/main" id="{DB3CD152-C70E-F94E-BAEE-25CFEAB16FC2}"/>
              </a:ext>
            </a:extLst>
          </p:cNvPr>
          <p:cNvSpPr txBox="1">
            <a:spLocks noChangeArrowheads="1"/>
          </p:cNvSpPr>
          <p:nvPr/>
        </p:nvSpPr>
        <p:spPr bwMode="auto">
          <a:xfrm>
            <a:off x="5105400" y="44958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800"/>
              </a:spcBef>
              <a:buClrTx/>
              <a:buFontTx/>
              <a:buNone/>
            </a:pPr>
            <a:r>
              <a:rPr lang="en-US" altLang="en-US" b="1">
                <a:solidFill>
                  <a:schemeClr val="tx1"/>
                </a:solidFill>
              </a:rPr>
              <a:t>Assessment and </a:t>
            </a:r>
            <a:br>
              <a:rPr lang="en-US" altLang="en-US" b="1">
                <a:solidFill>
                  <a:schemeClr val="tx1"/>
                </a:solidFill>
              </a:rPr>
            </a:br>
            <a:r>
              <a:rPr lang="en-US" altLang="en-US" b="1">
                <a:solidFill>
                  <a:schemeClr val="tx1"/>
                </a:solidFill>
              </a:rPr>
              <a:t>Care Planning</a:t>
            </a:r>
          </a:p>
        </p:txBody>
      </p:sp>
      <p:sp>
        <p:nvSpPr>
          <p:cNvPr id="16399" name="Rectangle 2">
            <a:extLst>
              <a:ext uri="{FF2B5EF4-FFF2-40B4-BE49-F238E27FC236}">
                <a16:creationId xmlns:a16="http://schemas.microsoft.com/office/drawing/2014/main" id="{6769B8DD-9050-2543-AD8F-F75F199CD9FB}"/>
              </a:ext>
            </a:extLst>
          </p:cNvPr>
          <p:cNvSpPr>
            <a:spLocks noChangeArrowheads="1"/>
          </p:cNvSpPr>
          <p:nvPr/>
        </p:nvSpPr>
        <p:spPr bwMode="auto">
          <a:xfrm>
            <a:off x="8686800" y="4191000"/>
            <a:ext cx="457200" cy="1524000"/>
          </a:xfrm>
          <a:prstGeom prst="rect">
            <a:avLst/>
          </a:prstGeom>
          <a:solidFill>
            <a:srgbClr val="DF8726"/>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400" name="Rectangle 6">
            <a:extLst>
              <a:ext uri="{FF2B5EF4-FFF2-40B4-BE49-F238E27FC236}">
                <a16:creationId xmlns:a16="http://schemas.microsoft.com/office/drawing/2014/main" id="{48F2E686-697F-F04C-B367-B62B43683F8A}"/>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401" name="Rectangle 6">
            <a:extLst>
              <a:ext uri="{FF2B5EF4-FFF2-40B4-BE49-F238E27FC236}">
                <a16:creationId xmlns:a16="http://schemas.microsoft.com/office/drawing/2014/main" id="{2BB6D67E-0336-8A40-803C-168BA1E19CBA}"/>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91" name="Text Box 4">
            <a:extLst>
              <a:ext uri="{FF2B5EF4-FFF2-40B4-BE49-F238E27FC236}">
                <a16:creationId xmlns:a16="http://schemas.microsoft.com/office/drawing/2014/main" id="{9DD7B582-4307-A647-8321-A490A4C4A183}"/>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en-US" sz="2000" b="1" dirty="0">
                <a:solidFill>
                  <a:srgbClr val="FFFFFF"/>
                </a:solidFill>
              </a:rPr>
            </a:br>
            <a:r>
              <a:rPr lang="en-US" sz="2000" b="1" dirty="0">
                <a:solidFill>
                  <a:srgbClr val="FFFFFF"/>
                </a:solidFill>
              </a:rPr>
              <a:t> </a:t>
            </a:r>
            <a:br>
              <a:rPr lang="en-US" sz="2000" b="1" dirty="0">
                <a:solidFill>
                  <a:srgbClr val="FFFFFF"/>
                </a:solidFill>
              </a:rPr>
            </a:br>
            <a:r>
              <a:rPr lang="en-US" sz="5200" b="1" dirty="0">
                <a:solidFill>
                  <a:srgbClr val="FFFFFF"/>
                </a:solidFill>
                <a:effectLst>
                  <a:outerShdw blurRad="38100" dist="38100" dir="2700000" algn="tl">
                    <a:srgbClr val="000000">
                      <a:alpha val="43137"/>
                    </a:srgbClr>
                  </a:outerShdw>
                </a:effectLst>
                <a:latin typeface="Arial" pitchFamily="34" charset="0"/>
                <a:cs typeface="Arial" pitchFamily="34" charset="0"/>
              </a:rPr>
              <a:t>Session 1</a:t>
            </a:r>
          </a:p>
        </p:txBody>
      </p:sp>
      <p:sp>
        <p:nvSpPr>
          <p:cNvPr id="2" name="Text Box 5">
            <a:extLst>
              <a:ext uri="{FF2B5EF4-FFF2-40B4-BE49-F238E27FC236}">
                <a16:creationId xmlns:a16="http://schemas.microsoft.com/office/drawing/2014/main" id="{08121E8C-AFEC-AB40-86DF-200BAB570E0E}"/>
              </a:ext>
            </a:extLst>
          </p:cNvPr>
          <p:cNvSpPr txBox="1">
            <a:spLocks noChangeArrowheads="1"/>
          </p:cNvSpPr>
          <p:nvPr/>
        </p:nvSpPr>
        <p:spPr bwMode="auto">
          <a:xfrm>
            <a:off x="746125" y="1524000"/>
            <a:ext cx="3444875" cy="304800"/>
          </a:xfrm>
          <a:prstGeom prst="rect">
            <a:avLst/>
          </a:prstGeom>
          <a:noFill/>
          <a:ln w="9525">
            <a:noFill/>
            <a:round/>
            <a:headEnd/>
            <a:tailEnd/>
          </a:ln>
        </p:spPr>
        <p:txBody>
          <a:bodyPr/>
          <a:lstStyle/>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dirty="0">
                <a:solidFill>
                  <a:schemeClr val="tx1">
                    <a:lumMod val="95000"/>
                    <a:lumOff val="5000"/>
                  </a:schemeClr>
                </a:solidFill>
                <a:latin typeface="Arial" pitchFamily="34" charset="0"/>
                <a:ea typeface="ＭＳ Ｐゴシック" pitchFamily="34" charset="-128"/>
                <a:cs typeface="Arial" pitchFamily="34" charset="0"/>
              </a:rPr>
              <a:t>Audience: Long Term Care - RNs &amp; LPNs</a:t>
            </a:r>
          </a:p>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chemeClr val="tx2"/>
              </a:solidFill>
              <a:ea typeface="ＭＳ Ｐゴシック" pitchFamily="34" charset="-128"/>
            </a:endParaRPr>
          </a:p>
        </p:txBody>
      </p:sp>
      <p:sp>
        <p:nvSpPr>
          <p:cNvPr id="16404" name="Moon 33">
            <a:extLst>
              <a:ext uri="{FF2B5EF4-FFF2-40B4-BE49-F238E27FC236}">
                <a16:creationId xmlns:a16="http://schemas.microsoft.com/office/drawing/2014/main" id="{8D8F4422-2DA4-964C-99C4-1C071FC4A225}"/>
              </a:ext>
            </a:extLst>
          </p:cNvPr>
          <p:cNvSpPr>
            <a:spLocks noChangeArrowheads="1"/>
          </p:cNvSpPr>
          <p:nvPr/>
        </p:nvSpPr>
        <p:spPr bwMode="auto">
          <a:xfrm rot="-2400000">
            <a:off x="565150" y="5389563"/>
            <a:ext cx="228600" cy="457200"/>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5" name="Text Box 7">
            <a:extLst>
              <a:ext uri="{FF2B5EF4-FFF2-40B4-BE49-F238E27FC236}">
                <a16:creationId xmlns:a16="http://schemas.microsoft.com/office/drawing/2014/main" id="{03BFAEEE-A7A4-FB4D-9BDD-B9A7B94276CC}"/>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defTabSz="914400"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altLang="ja-JP" sz="1800" b="1" kern="0" dirty="0">
                <a:solidFill>
                  <a:srgbClr val="FFFFFF"/>
                </a:solidFill>
                <a:effectLst>
                  <a:outerShdw blurRad="38100" dist="38100" dir="2700000" algn="tl">
                    <a:srgbClr val="000000">
                      <a:alpha val="43137"/>
                    </a:srgbClr>
                  </a:outerShdw>
                </a:effectLst>
              </a:rPr>
              <a:t>Brushing Up on Mouth Care</a:t>
            </a:r>
            <a:r>
              <a:rPr lang="fr-FR"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t>
            </a:r>
            <a:br>
              <a:rPr lang="en-US" altLang="ja-JP"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br>
            <a:r>
              <a:rPr lang="en-US" altLang="ja-JP" sz="1800" b="1" kern="0" dirty="0">
                <a:solidFill>
                  <a:srgbClr val="FFFFFF"/>
                </a:solidFill>
                <a:effectLst>
                  <a:outerShdw blurRad="38100" dist="38100" dir="2700000" algn="tl">
                    <a:srgbClr val="000000">
                      <a:alpha val="43137"/>
                    </a:srgbClr>
                  </a:outerShdw>
                </a:effectLst>
              </a:rPr>
              <a:t> Education Series</a:t>
            </a:r>
            <a:endParaRPr lang="en-US" sz="1800" b="1" kern="0" dirty="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FA6359E-16B9-D74A-A856-FCDEB0A7288E}"/>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819" name="Rounded Rectangle 20">
            <a:extLst>
              <a:ext uri="{FF2B5EF4-FFF2-40B4-BE49-F238E27FC236}">
                <a16:creationId xmlns:a16="http://schemas.microsoft.com/office/drawing/2014/main" id="{6A966E4F-6283-2C47-B9EA-AA0136F0A377}"/>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4820" name="Rectangle 6">
            <a:extLst>
              <a:ext uri="{FF2B5EF4-FFF2-40B4-BE49-F238E27FC236}">
                <a16:creationId xmlns:a16="http://schemas.microsoft.com/office/drawing/2014/main" id="{8910D264-258F-3748-8744-68C3A304EAFF}"/>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821" name="Rectangle 6">
            <a:extLst>
              <a:ext uri="{FF2B5EF4-FFF2-40B4-BE49-F238E27FC236}">
                <a16:creationId xmlns:a16="http://schemas.microsoft.com/office/drawing/2014/main" id="{CDDB8F32-9A30-E94F-AEF5-630968D5C950}"/>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822" name="Rectangle 6">
            <a:extLst>
              <a:ext uri="{FF2B5EF4-FFF2-40B4-BE49-F238E27FC236}">
                <a16:creationId xmlns:a16="http://schemas.microsoft.com/office/drawing/2014/main" id="{9AD104BA-35F1-5944-8DBB-AB8C12073150}"/>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823" name="Rectangle 3">
            <a:extLst>
              <a:ext uri="{FF2B5EF4-FFF2-40B4-BE49-F238E27FC236}">
                <a16:creationId xmlns:a16="http://schemas.microsoft.com/office/drawing/2014/main" id="{C9D766D0-BFA6-0341-98EE-614A232B2D53}"/>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824" name="Rounded Rectangle 18">
            <a:extLst>
              <a:ext uri="{FF2B5EF4-FFF2-40B4-BE49-F238E27FC236}">
                <a16:creationId xmlns:a16="http://schemas.microsoft.com/office/drawing/2014/main" id="{B1CEBADA-3241-9B4B-B26D-E667DB6A59FF}"/>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4825" name="Rectangle 6">
            <a:extLst>
              <a:ext uri="{FF2B5EF4-FFF2-40B4-BE49-F238E27FC236}">
                <a16:creationId xmlns:a16="http://schemas.microsoft.com/office/drawing/2014/main" id="{D983E117-EDFC-0240-BDED-0F523861D556}"/>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826" name="Text Box 2">
            <a:extLst>
              <a:ext uri="{FF2B5EF4-FFF2-40B4-BE49-F238E27FC236}">
                <a16:creationId xmlns:a16="http://schemas.microsoft.com/office/drawing/2014/main" id="{62846B53-7F1A-E84F-A550-A56BC748B5F7}"/>
              </a:ext>
            </a:extLst>
          </p:cNvPr>
          <p:cNvSpPr txBox="1">
            <a:spLocks noChangeArrowheads="1"/>
          </p:cNvSpPr>
          <p:nvPr/>
        </p:nvSpPr>
        <p:spPr bwMode="auto">
          <a:xfrm>
            <a:off x="4953000" y="20574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500"/>
              </a:spcBef>
              <a:buClrTx/>
              <a:buFontTx/>
              <a:buNone/>
            </a:pPr>
            <a:r>
              <a:rPr lang="en-US" altLang="en-US" sz="2800" b="1">
                <a:solidFill>
                  <a:srgbClr val="000000"/>
                </a:solidFill>
                <a:latin typeface="Arial" panose="020B0604020202020204" pitchFamily="34" charset="0"/>
                <a:cs typeface="Arial" panose="020B0604020202020204" pitchFamily="34" charset="0"/>
              </a:rPr>
              <a:t>Dental Cavities</a:t>
            </a:r>
            <a:br>
              <a:rPr lang="en-US" altLang="en-US" b="1" u="sng">
                <a:solidFill>
                  <a:srgbClr val="000000"/>
                </a:solidFill>
                <a:latin typeface="Arial" panose="020B0604020202020204" pitchFamily="34" charset="0"/>
                <a:cs typeface="Arial" panose="020B0604020202020204" pitchFamily="34" charset="0"/>
              </a:rPr>
            </a:br>
            <a:endParaRPr lang="en-US" altLang="en-US" sz="800" b="1" u="sng">
              <a:solidFill>
                <a:srgbClr val="000000"/>
              </a:solidFill>
              <a:latin typeface="Arial" panose="020B0604020202020204" pitchFamily="34" charset="0"/>
              <a:cs typeface="Arial" panose="020B0604020202020204" pitchFamily="34" charset="0"/>
            </a:endParaRPr>
          </a:p>
          <a:p>
            <a:pPr eaLnBrk="1" hangingPunct="1">
              <a:lnSpc>
                <a:spcPct val="90000"/>
              </a:lnSpc>
              <a:spcBef>
                <a:spcPts val="500"/>
              </a:spcBef>
              <a:buFont typeface="Verdana" panose="020B0604030504040204" pitchFamily="34" charset="0"/>
              <a:buChar char="•"/>
            </a:pPr>
            <a:r>
              <a:rPr lang="en-US" altLang="en-US" sz="2100">
                <a:solidFill>
                  <a:srgbClr val="000000"/>
                </a:solidFill>
                <a:latin typeface="Arial" panose="020B0604020202020204" pitchFamily="34" charset="0"/>
                <a:cs typeface="Arial" panose="020B0604020202020204" pitchFamily="34" charset="0"/>
              </a:rPr>
              <a:t>Sugar causes cavities</a:t>
            </a:r>
            <a:br>
              <a:rPr lang="en-US" altLang="en-US" sz="21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500"/>
              </a:spcBef>
              <a:buFont typeface="Verdana" panose="020B0604030504040204" pitchFamily="34" charset="0"/>
              <a:buChar char="•"/>
            </a:pPr>
            <a:r>
              <a:rPr lang="en-US" altLang="en-US" sz="2100">
                <a:solidFill>
                  <a:srgbClr val="000000"/>
                </a:solidFill>
                <a:latin typeface="Arial" panose="020B0604020202020204" pitchFamily="34" charset="0"/>
                <a:cs typeface="Arial" panose="020B0604020202020204" pitchFamily="34" charset="0"/>
              </a:rPr>
              <a:t>Acid results from eating sugar and starchy foods</a:t>
            </a:r>
            <a:br>
              <a:rPr lang="en-US" altLang="en-US" sz="21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500"/>
              </a:spcBef>
              <a:buFont typeface="Verdana" panose="020B0604030504040204" pitchFamily="34" charset="0"/>
              <a:buChar char="•"/>
            </a:pPr>
            <a:r>
              <a:rPr lang="en-US" altLang="en-US" sz="2100">
                <a:solidFill>
                  <a:srgbClr val="000000"/>
                </a:solidFill>
                <a:latin typeface="Arial" panose="020B0604020202020204" pitchFamily="34" charset="0"/>
                <a:cs typeface="Arial" panose="020B0604020202020204" pitchFamily="34" charset="0"/>
              </a:rPr>
              <a:t>Acid attack lasts 5-15 minutes after eating</a:t>
            </a:r>
            <a:br>
              <a:rPr lang="en-US" altLang="en-US" sz="21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500"/>
              </a:spcBef>
              <a:buFont typeface="Verdana" panose="020B0604030504040204" pitchFamily="34" charset="0"/>
              <a:buChar char="•"/>
            </a:pPr>
            <a:r>
              <a:rPr lang="en-US" altLang="en-US" sz="2100">
                <a:solidFill>
                  <a:srgbClr val="000000"/>
                </a:solidFill>
                <a:latin typeface="Arial" panose="020B0604020202020204" pitchFamily="34" charset="0"/>
                <a:cs typeface="Arial" panose="020B0604020202020204" pitchFamily="34" charset="0"/>
              </a:rPr>
              <a:t>Acid softens tooth enamel forming cavities</a:t>
            </a:r>
            <a:br>
              <a:rPr lang="en-US" altLang="en-US" sz="21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500"/>
              </a:spcBef>
              <a:buFont typeface="Verdana" panose="020B0604030504040204" pitchFamily="34" charset="0"/>
              <a:buChar char="•"/>
            </a:pPr>
            <a:r>
              <a:rPr lang="en-US" altLang="en-US" sz="2100">
                <a:solidFill>
                  <a:srgbClr val="000000"/>
                </a:solidFill>
                <a:latin typeface="Arial" panose="020B0604020202020204" pitchFamily="34" charset="0"/>
                <a:cs typeface="Arial" panose="020B0604020202020204" pitchFamily="34" charset="0"/>
              </a:rPr>
              <a:t>Eating sweets with meals is better than between meals</a:t>
            </a:r>
          </a:p>
          <a:p>
            <a:pPr eaLnBrk="1" hangingPunct="1">
              <a:lnSpc>
                <a:spcPct val="90000"/>
              </a:lnSpc>
              <a:spcBef>
                <a:spcPts val="500"/>
              </a:spcBef>
              <a:buClrTx/>
              <a:buFontTx/>
              <a:buNone/>
            </a:pPr>
            <a:endParaRPr lang="en-US" altLang="en-US">
              <a:solidFill>
                <a:srgbClr val="000000"/>
              </a:solidFill>
            </a:endParaRPr>
          </a:p>
        </p:txBody>
      </p:sp>
      <p:pic>
        <p:nvPicPr>
          <p:cNvPr id="34827" name="Picture 3">
            <a:extLst>
              <a:ext uri="{FF2B5EF4-FFF2-40B4-BE49-F238E27FC236}">
                <a16:creationId xmlns:a16="http://schemas.microsoft.com/office/drawing/2014/main" id="{4C8D4179-30EC-F74A-92CB-9F94820E4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283"/>
          <a:stretch>
            <a:fillRect/>
          </a:stretch>
        </p:blipFill>
        <p:spPr bwMode="auto">
          <a:xfrm>
            <a:off x="1001713" y="2208213"/>
            <a:ext cx="3646487" cy="3582987"/>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9229" name="Text Box 3">
            <a:extLst>
              <a:ext uri="{FF2B5EF4-FFF2-40B4-BE49-F238E27FC236}">
                <a16:creationId xmlns:a16="http://schemas.microsoft.com/office/drawing/2014/main" id="{B11B4CA7-5F67-DC41-8A0E-6E6558FC828F}"/>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Importance of Oral Care</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4829" name="Text Box 7">
            <a:extLst>
              <a:ext uri="{FF2B5EF4-FFF2-40B4-BE49-F238E27FC236}">
                <a16:creationId xmlns:a16="http://schemas.microsoft.com/office/drawing/2014/main" id="{31D969B8-47C3-C248-A813-B1684E9E6B2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BE20E1B-7E7D-5741-AF1D-C02CD7264989}"/>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6867" name="Rounded Rectangle 20">
            <a:extLst>
              <a:ext uri="{FF2B5EF4-FFF2-40B4-BE49-F238E27FC236}">
                <a16:creationId xmlns:a16="http://schemas.microsoft.com/office/drawing/2014/main" id="{1AD523A3-4E7B-DA4B-B299-78E086937F68}"/>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6868" name="Rectangle 6">
            <a:extLst>
              <a:ext uri="{FF2B5EF4-FFF2-40B4-BE49-F238E27FC236}">
                <a16:creationId xmlns:a16="http://schemas.microsoft.com/office/drawing/2014/main" id="{5E299554-EBCA-E14B-886B-DB112D3E479E}"/>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6869" name="Rectangle 6">
            <a:extLst>
              <a:ext uri="{FF2B5EF4-FFF2-40B4-BE49-F238E27FC236}">
                <a16:creationId xmlns:a16="http://schemas.microsoft.com/office/drawing/2014/main" id="{2C9E0B3A-1A36-AF48-897A-9AAE48E5909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6870" name="Rectangle 6">
            <a:extLst>
              <a:ext uri="{FF2B5EF4-FFF2-40B4-BE49-F238E27FC236}">
                <a16:creationId xmlns:a16="http://schemas.microsoft.com/office/drawing/2014/main" id="{7B647ECD-AFA9-954B-B470-2E954565769D}"/>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6871" name="Rectangle 3">
            <a:extLst>
              <a:ext uri="{FF2B5EF4-FFF2-40B4-BE49-F238E27FC236}">
                <a16:creationId xmlns:a16="http://schemas.microsoft.com/office/drawing/2014/main" id="{234A7131-E70C-CE4E-8CD8-2A18B083EC6B}"/>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6872" name="Rounded Rectangle 29">
            <a:extLst>
              <a:ext uri="{FF2B5EF4-FFF2-40B4-BE49-F238E27FC236}">
                <a16:creationId xmlns:a16="http://schemas.microsoft.com/office/drawing/2014/main" id="{62EBF2A2-A4D2-9544-AAE4-428C810E21D8}"/>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6873" name="Rectangle 6">
            <a:extLst>
              <a:ext uri="{FF2B5EF4-FFF2-40B4-BE49-F238E27FC236}">
                <a16:creationId xmlns:a16="http://schemas.microsoft.com/office/drawing/2014/main" id="{2FFFD037-B182-114C-9839-B59019766BEC}"/>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52" name="Text Box 3">
            <a:extLst>
              <a:ext uri="{FF2B5EF4-FFF2-40B4-BE49-F238E27FC236}">
                <a16:creationId xmlns:a16="http://schemas.microsoft.com/office/drawing/2014/main" id="{A7C9E7D1-74AB-B247-AC40-638FE12C9715}"/>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Importance of Oral Care</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6875" name="Text Box 2">
            <a:extLst>
              <a:ext uri="{FF2B5EF4-FFF2-40B4-BE49-F238E27FC236}">
                <a16:creationId xmlns:a16="http://schemas.microsoft.com/office/drawing/2014/main" id="{21FBD368-A60A-AC49-8BB6-0320A6D257C9}"/>
              </a:ext>
            </a:extLst>
          </p:cNvPr>
          <p:cNvSpPr txBox="1">
            <a:spLocks noChangeArrowheads="1"/>
          </p:cNvSpPr>
          <p:nvPr/>
        </p:nvSpPr>
        <p:spPr bwMode="auto">
          <a:xfrm>
            <a:off x="914400" y="2362200"/>
            <a:ext cx="3810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600"/>
              </a:spcBef>
              <a:buClrTx/>
              <a:buFontTx/>
              <a:buNone/>
            </a:pPr>
            <a:br>
              <a:rPr lang="en-US" altLang="en-US" b="1">
                <a:solidFill>
                  <a:srgbClr val="000000"/>
                </a:solidFill>
                <a:latin typeface="Arial" panose="020B0604020202020204" pitchFamily="34" charset="0"/>
                <a:cs typeface="Arial" panose="020B0604020202020204" pitchFamily="34" charset="0"/>
              </a:rPr>
            </a:br>
            <a:endParaRPr lang="en-US" altLang="en-US" sz="800" b="1">
              <a:solidFill>
                <a:srgbClr val="000000"/>
              </a:solidFill>
              <a:latin typeface="Arial" panose="020B0604020202020204" pitchFamily="34" charset="0"/>
              <a:cs typeface="Arial" panose="020B0604020202020204" pitchFamily="34" charset="0"/>
            </a:endParaRPr>
          </a:p>
          <a:p>
            <a:pPr eaLnBrk="1" hangingPunct="1">
              <a:spcBef>
                <a:spcPts val="500"/>
              </a:spcBef>
              <a:buFont typeface="Verdana" panose="020B0604030504040204" pitchFamily="34" charset="0"/>
              <a:buChar char="•"/>
            </a:pPr>
            <a:r>
              <a:rPr lang="en-US" altLang="en-US" sz="2200">
                <a:solidFill>
                  <a:srgbClr val="000000"/>
                </a:solidFill>
                <a:latin typeface="Arial" panose="020B0604020202020204" pitchFamily="34" charset="0"/>
                <a:cs typeface="Arial" panose="020B0604020202020204" pitchFamily="34" charset="0"/>
              </a:rPr>
              <a:t>Inflammation caused by bacteria found in plaque</a:t>
            </a:r>
            <a:br>
              <a:rPr lang="en-US" altLang="en-US" sz="20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500"/>
              </a:spcBef>
              <a:buFont typeface="Verdana" panose="020B0604030504040204" pitchFamily="34" charset="0"/>
              <a:buChar char="•"/>
            </a:pPr>
            <a:r>
              <a:rPr lang="en-US" altLang="en-US" sz="2200">
                <a:solidFill>
                  <a:srgbClr val="000000"/>
                </a:solidFill>
                <a:latin typeface="Arial" panose="020B0604020202020204" pitchFamily="34" charset="0"/>
                <a:cs typeface="Arial" panose="020B0604020202020204" pitchFamily="34" charset="0"/>
              </a:rPr>
              <a:t>Causes red, swollen, bleeding gums (no pain)</a:t>
            </a:r>
            <a:br>
              <a:rPr lang="en-US" altLang="en-US" sz="20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500"/>
              </a:spcBef>
              <a:buFont typeface="Verdana" panose="020B0604030504040204" pitchFamily="34" charset="0"/>
              <a:buChar char="•"/>
            </a:pPr>
            <a:r>
              <a:rPr lang="en-US" altLang="en-US" sz="2200" u="sng">
                <a:solidFill>
                  <a:srgbClr val="000000"/>
                </a:solidFill>
                <a:latin typeface="Arial" panose="020B0604020202020204" pitchFamily="34" charset="0"/>
                <a:cs typeface="Arial" panose="020B0604020202020204" pitchFamily="34" charset="0"/>
              </a:rPr>
              <a:t>Can be reversed</a:t>
            </a:r>
            <a:r>
              <a:rPr lang="en-US" altLang="en-US" sz="2200">
                <a:solidFill>
                  <a:srgbClr val="000000"/>
                </a:solidFill>
                <a:latin typeface="Arial" panose="020B0604020202020204" pitchFamily="34" charset="0"/>
                <a:cs typeface="Arial" panose="020B0604020202020204" pitchFamily="34" charset="0"/>
              </a:rPr>
              <a:t> </a:t>
            </a:r>
            <a:r>
              <a:rPr lang="en-US" altLang="en-US" sz="2200" b="1">
                <a:solidFill>
                  <a:srgbClr val="000000"/>
                </a:solidFill>
                <a:latin typeface="Arial" panose="020B0604020202020204" pitchFamily="34" charset="0"/>
                <a:cs typeface="Arial" panose="020B0604020202020204" pitchFamily="34" charset="0"/>
              </a:rPr>
              <a:t>but</a:t>
            </a:r>
            <a:r>
              <a:rPr lang="en-US" altLang="en-US" sz="2200">
                <a:solidFill>
                  <a:srgbClr val="000000"/>
                </a:solidFill>
                <a:latin typeface="Arial" panose="020B0604020202020204" pitchFamily="34" charset="0"/>
                <a:cs typeface="Arial" panose="020B0604020202020204" pitchFamily="34" charset="0"/>
              </a:rPr>
              <a:t> can lead to </a:t>
            </a:r>
            <a:r>
              <a:rPr lang="en-US" altLang="en-US" sz="2200" b="1">
                <a:solidFill>
                  <a:srgbClr val="000000"/>
                </a:solidFill>
                <a:latin typeface="Arial" panose="020B0604020202020204" pitchFamily="34" charset="0"/>
                <a:cs typeface="Arial" panose="020B0604020202020204" pitchFamily="34" charset="0"/>
              </a:rPr>
              <a:t>periodontal disease</a:t>
            </a:r>
            <a:r>
              <a:rPr lang="en-US" altLang="en-US" sz="2200">
                <a:solidFill>
                  <a:srgbClr val="000000"/>
                </a:solidFill>
                <a:latin typeface="Arial" panose="020B0604020202020204" pitchFamily="34" charset="0"/>
                <a:cs typeface="Arial" panose="020B0604020202020204" pitchFamily="34" charset="0"/>
              </a:rPr>
              <a:t> if left untreated</a:t>
            </a:r>
          </a:p>
          <a:p>
            <a:pPr eaLnBrk="1" hangingPunct="1">
              <a:spcBef>
                <a:spcPts val="500"/>
              </a:spcBef>
              <a:buClrTx/>
              <a:buFontTx/>
              <a:buNone/>
            </a:pPr>
            <a:endParaRPr lang="en-US" altLang="en-US" sz="2000">
              <a:solidFill>
                <a:srgbClr val="000000"/>
              </a:solidFill>
            </a:endParaRPr>
          </a:p>
        </p:txBody>
      </p:sp>
      <p:pic>
        <p:nvPicPr>
          <p:cNvPr id="36876" name="Picture 3">
            <a:extLst>
              <a:ext uri="{FF2B5EF4-FFF2-40B4-BE49-F238E27FC236}">
                <a16:creationId xmlns:a16="http://schemas.microsoft.com/office/drawing/2014/main" id="{99CC6996-0E8C-D94B-8093-0D64EC5CA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71800"/>
            <a:ext cx="3514725" cy="2460625"/>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36877" name="TextBox 13">
            <a:extLst>
              <a:ext uri="{FF2B5EF4-FFF2-40B4-BE49-F238E27FC236}">
                <a16:creationId xmlns:a16="http://schemas.microsoft.com/office/drawing/2014/main" id="{C9B1347B-B45E-1B4C-B13B-A4BCCF2F3962}"/>
              </a:ext>
            </a:extLst>
          </p:cNvPr>
          <p:cNvSpPr txBox="1">
            <a:spLocks noChangeArrowheads="1"/>
          </p:cNvSpPr>
          <p:nvPr/>
        </p:nvSpPr>
        <p:spPr bwMode="auto">
          <a:xfrm>
            <a:off x="838200" y="20574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800" b="1">
                <a:solidFill>
                  <a:srgbClr val="000000"/>
                </a:solidFill>
                <a:latin typeface="Arial" panose="020B0604020202020204" pitchFamily="34" charset="0"/>
                <a:cs typeface="Arial" panose="020B0604020202020204" pitchFamily="34" charset="0"/>
              </a:rPr>
              <a:t>Gingivitis OR Gum Disease</a:t>
            </a:r>
            <a:endParaRPr lang="en-US" altLang="en-US" sz="2800">
              <a:latin typeface="Arial" panose="020B0604020202020204" pitchFamily="34" charset="0"/>
              <a:cs typeface="Arial" panose="020B0604020202020204" pitchFamily="34" charset="0"/>
            </a:endParaRPr>
          </a:p>
        </p:txBody>
      </p:sp>
      <p:sp>
        <p:nvSpPr>
          <p:cNvPr id="36878" name="Text Box 7">
            <a:extLst>
              <a:ext uri="{FF2B5EF4-FFF2-40B4-BE49-F238E27FC236}">
                <a16:creationId xmlns:a16="http://schemas.microsoft.com/office/drawing/2014/main" id="{4C3FDFEC-130B-DB42-9013-04768E92062A}"/>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856D50A-4BB5-CB4A-9BB6-A0E3353AD3C8}"/>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8915" name="Rounded Rectangle 20">
            <a:extLst>
              <a:ext uri="{FF2B5EF4-FFF2-40B4-BE49-F238E27FC236}">
                <a16:creationId xmlns:a16="http://schemas.microsoft.com/office/drawing/2014/main" id="{B51EBD81-111A-474C-B303-9B96E9707244}"/>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8916" name="Rectangle 6">
            <a:extLst>
              <a:ext uri="{FF2B5EF4-FFF2-40B4-BE49-F238E27FC236}">
                <a16:creationId xmlns:a16="http://schemas.microsoft.com/office/drawing/2014/main" id="{513F53C5-49BF-4C48-A9A5-DC778BFF294A}"/>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8917" name="Rectangle 6">
            <a:extLst>
              <a:ext uri="{FF2B5EF4-FFF2-40B4-BE49-F238E27FC236}">
                <a16:creationId xmlns:a16="http://schemas.microsoft.com/office/drawing/2014/main" id="{5E5BAD31-61DE-6C4D-A2CD-F1D71E382375}"/>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8918" name="Rectangle 6">
            <a:extLst>
              <a:ext uri="{FF2B5EF4-FFF2-40B4-BE49-F238E27FC236}">
                <a16:creationId xmlns:a16="http://schemas.microsoft.com/office/drawing/2014/main" id="{6DBF954E-5326-FC45-AFF7-73AD7918B00A}"/>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8919" name="Rectangle 3">
            <a:extLst>
              <a:ext uri="{FF2B5EF4-FFF2-40B4-BE49-F238E27FC236}">
                <a16:creationId xmlns:a16="http://schemas.microsoft.com/office/drawing/2014/main" id="{1162FA42-EFF7-B848-8B48-7F17775643D1}"/>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8920" name="Rounded Rectangle 17">
            <a:extLst>
              <a:ext uri="{FF2B5EF4-FFF2-40B4-BE49-F238E27FC236}">
                <a16:creationId xmlns:a16="http://schemas.microsoft.com/office/drawing/2014/main" id="{20BF6AFC-78F1-1946-999F-8E25A576AC5E}"/>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8921" name="Rectangle 6">
            <a:extLst>
              <a:ext uri="{FF2B5EF4-FFF2-40B4-BE49-F238E27FC236}">
                <a16:creationId xmlns:a16="http://schemas.microsoft.com/office/drawing/2014/main" id="{695AFD44-AA03-D84A-B1A7-D32031EE0050}"/>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276" name="Text Box 3">
            <a:extLst>
              <a:ext uri="{FF2B5EF4-FFF2-40B4-BE49-F238E27FC236}">
                <a16:creationId xmlns:a16="http://schemas.microsoft.com/office/drawing/2014/main" id="{6D9F6055-A222-7840-AA47-9927CF9AC839}"/>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Importance of Oral Care</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8923" name="Text Box 2">
            <a:extLst>
              <a:ext uri="{FF2B5EF4-FFF2-40B4-BE49-F238E27FC236}">
                <a16:creationId xmlns:a16="http://schemas.microsoft.com/office/drawing/2014/main" id="{826CA504-F45E-7540-B7FE-937B6A35BF2F}"/>
              </a:ext>
            </a:extLst>
          </p:cNvPr>
          <p:cNvSpPr txBox="1">
            <a:spLocks noChangeArrowheads="1"/>
          </p:cNvSpPr>
          <p:nvPr/>
        </p:nvSpPr>
        <p:spPr bwMode="auto">
          <a:xfrm>
            <a:off x="4724400" y="21336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600"/>
              </a:spcBef>
              <a:buClrTx/>
              <a:buFontTx/>
              <a:buNone/>
            </a:pPr>
            <a:r>
              <a:rPr lang="en-US" altLang="en-US" sz="2800" b="1">
                <a:solidFill>
                  <a:srgbClr val="000000"/>
                </a:solidFill>
                <a:latin typeface="Arial" panose="020B0604020202020204" pitchFamily="34" charset="0"/>
                <a:cs typeface="Arial" panose="020B0604020202020204" pitchFamily="34" charset="0"/>
              </a:rPr>
              <a:t>Periodontal Disease</a:t>
            </a:r>
            <a:br>
              <a:rPr lang="en-US" altLang="en-US" b="1">
                <a:solidFill>
                  <a:srgbClr val="000000"/>
                </a:solidFill>
                <a:latin typeface="Arial" panose="020B0604020202020204" pitchFamily="34" charset="0"/>
                <a:cs typeface="Arial" panose="020B0604020202020204" pitchFamily="34" charset="0"/>
              </a:rPr>
            </a:br>
            <a:endParaRPr lang="en-US" altLang="en-US" sz="900" b="1">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Verdana" panose="020B0604030504040204" pitchFamily="34" charset="0"/>
              <a:buChar char="•"/>
            </a:pPr>
            <a:r>
              <a:rPr lang="en-US" altLang="en-US">
                <a:solidFill>
                  <a:srgbClr val="000000"/>
                </a:solidFill>
                <a:latin typeface="Arial" panose="020B0604020202020204" pitchFamily="34" charset="0"/>
                <a:cs typeface="Arial" panose="020B0604020202020204" pitchFamily="34" charset="0"/>
              </a:rPr>
              <a:t>Leading cause of tooth loss in adults</a:t>
            </a:r>
            <a:br>
              <a:rPr lang="en-US" altLang="en-US" sz="22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Verdana" panose="020B0604030504040204" pitchFamily="34" charset="0"/>
              <a:buChar char="•"/>
            </a:pPr>
            <a:r>
              <a:rPr lang="en-US" altLang="en-US">
                <a:solidFill>
                  <a:srgbClr val="000000"/>
                </a:solidFill>
                <a:latin typeface="Arial" panose="020B0604020202020204" pitchFamily="34" charset="0"/>
                <a:cs typeface="Arial" panose="020B0604020202020204" pitchFamily="34" charset="0"/>
              </a:rPr>
              <a:t>Causes the bone surrounding the teeth to break down</a:t>
            </a:r>
            <a:br>
              <a:rPr lang="en-US" altLang="en-US" sz="22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Verdana" panose="020B0604030504040204" pitchFamily="34" charset="0"/>
              <a:buChar char="•"/>
            </a:pPr>
            <a:r>
              <a:rPr lang="en-US" altLang="en-US">
                <a:solidFill>
                  <a:srgbClr val="000000"/>
                </a:solidFill>
                <a:latin typeface="Arial" panose="020B0604020202020204" pitchFamily="34" charset="0"/>
                <a:cs typeface="Arial" panose="020B0604020202020204" pitchFamily="34" charset="0"/>
              </a:rPr>
              <a:t>Has been linked to heart disease, stroke, diabetes &amp; pneumonia</a:t>
            </a:r>
          </a:p>
          <a:p>
            <a:pPr eaLnBrk="1" hangingPunct="1">
              <a:lnSpc>
                <a:spcPct val="90000"/>
              </a:lnSpc>
              <a:spcBef>
                <a:spcPts val="600"/>
              </a:spcBef>
              <a:buClrTx/>
              <a:buFontTx/>
              <a:buNone/>
            </a:pPr>
            <a:endParaRPr lang="en-US" altLang="en-US">
              <a:solidFill>
                <a:srgbClr val="000000"/>
              </a:solidFill>
              <a:latin typeface="Arial" panose="020B0604020202020204" pitchFamily="34" charset="0"/>
              <a:cs typeface="Arial" panose="020B0604020202020204" pitchFamily="34" charset="0"/>
            </a:endParaRPr>
          </a:p>
        </p:txBody>
      </p:sp>
      <p:pic>
        <p:nvPicPr>
          <p:cNvPr id="38924" name="Picture 3">
            <a:extLst>
              <a:ext uri="{FF2B5EF4-FFF2-40B4-BE49-F238E27FC236}">
                <a16:creationId xmlns:a16="http://schemas.microsoft.com/office/drawing/2014/main" id="{037D9D30-BAA7-EA41-BD85-2CD668CC1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80" r="30264"/>
          <a:stretch>
            <a:fillRect/>
          </a:stretch>
        </p:blipFill>
        <p:spPr bwMode="auto">
          <a:xfrm>
            <a:off x="990600" y="2209800"/>
            <a:ext cx="3505200" cy="363061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38925" name="Text Box 7">
            <a:extLst>
              <a:ext uri="{FF2B5EF4-FFF2-40B4-BE49-F238E27FC236}">
                <a16:creationId xmlns:a16="http://schemas.microsoft.com/office/drawing/2014/main" id="{892AFE9E-D244-AA48-9FA8-81322C4C77C6}"/>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33ED1A2-B104-9C44-B572-4A2194484C02}"/>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63" name="Rounded Rectangle 20">
            <a:extLst>
              <a:ext uri="{FF2B5EF4-FFF2-40B4-BE49-F238E27FC236}">
                <a16:creationId xmlns:a16="http://schemas.microsoft.com/office/drawing/2014/main" id="{4E39FEC8-536F-494E-8B2B-F4402E866365}"/>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0964" name="Rectangle 6">
            <a:extLst>
              <a:ext uri="{FF2B5EF4-FFF2-40B4-BE49-F238E27FC236}">
                <a16:creationId xmlns:a16="http://schemas.microsoft.com/office/drawing/2014/main" id="{38419713-BF07-2149-B534-BA1F7BCDCA0E}"/>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65" name="Rectangle 6">
            <a:extLst>
              <a:ext uri="{FF2B5EF4-FFF2-40B4-BE49-F238E27FC236}">
                <a16:creationId xmlns:a16="http://schemas.microsoft.com/office/drawing/2014/main" id="{B15800AE-E4A5-7A4E-85B2-8CBC2DDBF11A}"/>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66" name="Rectangle 6">
            <a:extLst>
              <a:ext uri="{FF2B5EF4-FFF2-40B4-BE49-F238E27FC236}">
                <a16:creationId xmlns:a16="http://schemas.microsoft.com/office/drawing/2014/main" id="{04F53C7A-1215-7444-BCCA-DB0EC80834A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67" name="Rectangle 3">
            <a:extLst>
              <a:ext uri="{FF2B5EF4-FFF2-40B4-BE49-F238E27FC236}">
                <a16:creationId xmlns:a16="http://schemas.microsoft.com/office/drawing/2014/main" id="{4A3956A0-7BBD-6445-B2B3-03C410D8796B}"/>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68" name="Rounded Rectangle 17">
            <a:extLst>
              <a:ext uri="{FF2B5EF4-FFF2-40B4-BE49-F238E27FC236}">
                <a16:creationId xmlns:a16="http://schemas.microsoft.com/office/drawing/2014/main" id="{C9D47C11-7EA3-6146-9B05-ABA66259CD39}"/>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0969" name="Rectangle 6">
            <a:extLst>
              <a:ext uri="{FF2B5EF4-FFF2-40B4-BE49-F238E27FC236}">
                <a16:creationId xmlns:a16="http://schemas.microsoft.com/office/drawing/2014/main" id="{9EA5D4BD-7ABC-6E4B-8CBE-D48852A01A44}"/>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2300" name="Text Box 3">
            <a:extLst>
              <a:ext uri="{FF2B5EF4-FFF2-40B4-BE49-F238E27FC236}">
                <a16:creationId xmlns:a16="http://schemas.microsoft.com/office/drawing/2014/main" id="{A973F35A-814A-FD46-BCB4-77E974868C2B}"/>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Importance of Good Oral Health</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40971" name="Text Box 2">
            <a:extLst>
              <a:ext uri="{FF2B5EF4-FFF2-40B4-BE49-F238E27FC236}">
                <a16:creationId xmlns:a16="http://schemas.microsoft.com/office/drawing/2014/main" id="{8410D257-4221-F445-B4A8-12248B31B397}"/>
              </a:ext>
            </a:extLst>
          </p:cNvPr>
          <p:cNvSpPr txBox="1">
            <a:spLocks noChangeArrowheads="1"/>
          </p:cNvSpPr>
          <p:nvPr/>
        </p:nvSpPr>
        <p:spPr bwMode="auto">
          <a:xfrm>
            <a:off x="914400" y="2438400"/>
            <a:ext cx="3733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700"/>
              </a:spcBef>
              <a:buClrTx/>
              <a:buFontTx/>
              <a:buNone/>
            </a:pPr>
            <a:r>
              <a:rPr lang="en-US" altLang="en-US" sz="2800" b="1">
                <a:solidFill>
                  <a:srgbClr val="000000"/>
                </a:solidFill>
                <a:latin typeface="Arial" panose="020B0604020202020204" pitchFamily="34" charset="0"/>
                <a:cs typeface="Arial" panose="020B0604020202020204" pitchFamily="34" charset="0"/>
              </a:rPr>
              <a:t>Pneumonia</a:t>
            </a:r>
          </a:p>
          <a:p>
            <a:pPr eaLnBrk="1" hangingPunct="1">
              <a:spcBef>
                <a:spcPts val="700"/>
              </a:spcBef>
              <a:buClrTx/>
              <a:buFontTx/>
              <a:buNone/>
            </a:pP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Char char="•"/>
            </a:pPr>
            <a:r>
              <a:rPr lang="en-US" altLang="en-US" sz="2600">
                <a:solidFill>
                  <a:srgbClr val="000000"/>
                </a:solidFill>
                <a:latin typeface="Arial" panose="020B0604020202020204" pitchFamily="34" charset="0"/>
                <a:cs typeface="Arial" panose="020B0604020202020204" pitchFamily="34" charset="0"/>
              </a:rPr>
              <a:t>Effective daily mouth care has been shown </a:t>
            </a:r>
            <a:br>
              <a:rPr lang="en-US" altLang="en-US" sz="2600">
                <a:solidFill>
                  <a:srgbClr val="000000"/>
                </a:solidFill>
                <a:latin typeface="Arial" panose="020B0604020202020204" pitchFamily="34" charset="0"/>
                <a:cs typeface="Arial" panose="020B0604020202020204" pitchFamily="34" charset="0"/>
              </a:rPr>
            </a:br>
            <a:r>
              <a:rPr lang="en-US" altLang="en-US" sz="2600">
                <a:solidFill>
                  <a:srgbClr val="000000"/>
                </a:solidFill>
                <a:latin typeface="Arial" panose="020B0604020202020204" pitchFamily="34" charset="0"/>
                <a:cs typeface="Arial" panose="020B0604020202020204" pitchFamily="34" charset="0"/>
              </a:rPr>
              <a:t>to reduce the risk of pneumonia for frail </a:t>
            </a:r>
            <a:br>
              <a:rPr lang="en-US" altLang="en-US" sz="2600">
                <a:solidFill>
                  <a:srgbClr val="000000"/>
                </a:solidFill>
                <a:latin typeface="Arial" panose="020B0604020202020204" pitchFamily="34" charset="0"/>
                <a:cs typeface="Arial" panose="020B0604020202020204" pitchFamily="34" charset="0"/>
              </a:rPr>
            </a:br>
            <a:r>
              <a:rPr lang="en-US" altLang="en-US" sz="2600">
                <a:solidFill>
                  <a:srgbClr val="000000"/>
                </a:solidFill>
                <a:latin typeface="Arial" panose="020B0604020202020204" pitchFamily="34" charset="0"/>
                <a:cs typeface="Arial" panose="020B0604020202020204" pitchFamily="34" charset="0"/>
              </a:rPr>
              <a:t>older adults</a:t>
            </a:r>
          </a:p>
        </p:txBody>
      </p:sp>
      <p:pic>
        <p:nvPicPr>
          <p:cNvPr id="40972" name="Picture 15" descr="lungs.jpg">
            <a:extLst>
              <a:ext uri="{FF2B5EF4-FFF2-40B4-BE49-F238E27FC236}">
                <a16:creationId xmlns:a16="http://schemas.microsoft.com/office/drawing/2014/main" id="{CD8ECF16-D45A-B544-888F-E76BEE564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429000" cy="2549525"/>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40973" name="Text Box 7">
            <a:extLst>
              <a:ext uri="{FF2B5EF4-FFF2-40B4-BE49-F238E27FC236}">
                <a16:creationId xmlns:a16="http://schemas.microsoft.com/office/drawing/2014/main" id="{6E320F7E-6CE2-FA43-AAE7-4AA6DBA803C6}"/>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0C10D60-8CD3-7640-A438-DC9FA02CD2C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3011" name="Rounded Rectangle 20">
            <a:extLst>
              <a:ext uri="{FF2B5EF4-FFF2-40B4-BE49-F238E27FC236}">
                <a16:creationId xmlns:a16="http://schemas.microsoft.com/office/drawing/2014/main" id="{13854DD6-281F-FA45-A834-8DD5D3A73BD5}"/>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3012" name="Rectangle 6">
            <a:extLst>
              <a:ext uri="{FF2B5EF4-FFF2-40B4-BE49-F238E27FC236}">
                <a16:creationId xmlns:a16="http://schemas.microsoft.com/office/drawing/2014/main" id="{0B61307D-54BA-594D-8C2F-FB4BD7C090A1}"/>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3013" name="Rectangle 6">
            <a:extLst>
              <a:ext uri="{FF2B5EF4-FFF2-40B4-BE49-F238E27FC236}">
                <a16:creationId xmlns:a16="http://schemas.microsoft.com/office/drawing/2014/main" id="{F1A07ABB-4680-F647-B8A1-B93427E2A7AC}"/>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3014" name="Rectangle 6">
            <a:extLst>
              <a:ext uri="{FF2B5EF4-FFF2-40B4-BE49-F238E27FC236}">
                <a16:creationId xmlns:a16="http://schemas.microsoft.com/office/drawing/2014/main" id="{61B179F1-FE40-984C-A7BF-B5B34288065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3015" name="Rectangle 3">
            <a:extLst>
              <a:ext uri="{FF2B5EF4-FFF2-40B4-BE49-F238E27FC236}">
                <a16:creationId xmlns:a16="http://schemas.microsoft.com/office/drawing/2014/main" id="{CB549044-54AA-CE46-B0B4-F9F1FC28E7FE}"/>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3016" name="Rounded Rectangle 16">
            <a:extLst>
              <a:ext uri="{FF2B5EF4-FFF2-40B4-BE49-F238E27FC236}">
                <a16:creationId xmlns:a16="http://schemas.microsoft.com/office/drawing/2014/main" id="{CB233531-53DC-4643-ACE4-876F2172EE48}"/>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3017" name="Rectangle 6">
            <a:extLst>
              <a:ext uri="{FF2B5EF4-FFF2-40B4-BE49-F238E27FC236}">
                <a16:creationId xmlns:a16="http://schemas.microsoft.com/office/drawing/2014/main" id="{E342FB2E-B556-1345-B026-F14B8B3A8EDC}"/>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324" name="Text Box 3">
            <a:extLst>
              <a:ext uri="{FF2B5EF4-FFF2-40B4-BE49-F238E27FC236}">
                <a16:creationId xmlns:a16="http://schemas.microsoft.com/office/drawing/2014/main" id="{575E68B4-BBCC-2141-AC27-C7151C0EC3F0}"/>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Effective Oral Care</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43019" name="Text Box 2">
            <a:extLst>
              <a:ext uri="{FF2B5EF4-FFF2-40B4-BE49-F238E27FC236}">
                <a16:creationId xmlns:a16="http://schemas.microsoft.com/office/drawing/2014/main" id="{0C3D584C-E020-994E-9BA2-74D0FF24A9BE}"/>
              </a:ext>
            </a:extLst>
          </p:cNvPr>
          <p:cNvSpPr txBox="1">
            <a:spLocks noChangeArrowheads="1"/>
          </p:cNvSpPr>
          <p:nvPr/>
        </p:nvSpPr>
        <p:spPr bwMode="auto">
          <a:xfrm>
            <a:off x="12192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33400" indent="-528638">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800"/>
              </a:spcBef>
              <a:buClrTx/>
              <a:buFontTx/>
              <a:buNone/>
            </a:pPr>
            <a:r>
              <a:rPr lang="en-US" altLang="en-US" sz="3600" b="1">
                <a:solidFill>
                  <a:srgbClr val="000000"/>
                </a:solidFill>
                <a:latin typeface="Arial" panose="020B0604020202020204" pitchFamily="34" charset="0"/>
                <a:cs typeface="Arial" panose="020B0604020202020204" pitchFamily="34" charset="0"/>
              </a:rPr>
              <a:t>Steps for optimal oral care:</a:t>
            </a:r>
            <a:br>
              <a:rPr lang="en-US" altLang="en-US" sz="3200" b="1">
                <a:solidFill>
                  <a:srgbClr val="000000"/>
                </a:solidFill>
                <a:latin typeface="Arial" panose="020B0604020202020204" pitchFamily="34" charset="0"/>
                <a:cs typeface="Arial" panose="020B0604020202020204" pitchFamily="34" charset="0"/>
              </a:rPr>
            </a:br>
            <a:endParaRPr lang="en-US" altLang="en-US" sz="800" b="1">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AutoNum type="arabicPeriod"/>
            </a:pPr>
            <a:r>
              <a:rPr lang="en-US" altLang="en-US" sz="2600">
                <a:solidFill>
                  <a:srgbClr val="000000"/>
                </a:solidFill>
                <a:latin typeface="Arial" panose="020B0604020202020204" pitchFamily="34" charset="0"/>
                <a:cs typeface="Arial" panose="020B0604020202020204" pitchFamily="34" charset="0"/>
              </a:rPr>
              <a:t>Brush regularly </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AutoNum type="arabicPeriod"/>
            </a:pPr>
            <a:r>
              <a:rPr lang="en-US" altLang="en-US" sz="2600">
                <a:solidFill>
                  <a:srgbClr val="000000"/>
                </a:solidFill>
                <a:latin typeface="Arial" panose="020B0604020202020204" pitchFamily="34" charset="0"/>
                <a:cs typeface="Arial" panose="020B0604020202020204" pitchFamily="34" charset="0"/>
              </a:rPr>
              <a:t>Floss and use mouth rinse when possible</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AutoNum type="arabicPeriod"/>
            </a:pPr>
            <a:r>
              <a:rPr lang="en-US" altLang="en-US" sz="2600">
                <a:solidFill>
                  <a:srgbClr val="000000"/>
                </a:solidFill>
                <a:latin typeface="Arial" panose="020B0604020202020204" pitchFamily="34" charset="0"/>
                <a:cs typeface="Arial" panose="020B0604020202020204" pitchFamily="34" charset="0"/>
              </a:rPr>
              <a:t>Have a yearly dental check up</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AutoNum type="arabicPeriod"/>
            </a:pPr>
            <a:r>
              <a:rPr lang="en-US" altLang="en-US" sz="2600">
                <a:solidFill>
                  <a:srgbClr val="000000"/>
                </a:solidFill>
                <a:latin typeface="Arial" panose="020B0604020202020204" pitchFamily="34" charset="0"/>
                <a:cs typeface="Arial" panose="020B0604020202020204" pitchFamily="34" charset="0"/>
              </a:rPr>
              <a:t>Eat a healthy balanced diet</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AutoNum type="arabicPeriod"/>
            </a:pPr>
            <a:r>
              <a:rPr lang="en-US" altLang="en-US" sz="2600">
                <a:solidFill>
                  <a:srgbClr val="000000"/>
                </a:solidFill>
                <a:latin typeface="Arial" panose="020B0604020202020204" pitchFamily="34" charset="0"/>
                <a:cs typeface="Arial" panose="020B0604020202020204" pitchFamily="34" charset="0"/>
              </a:rPr>
              <a:t>Limit sugary snacks and drinks </a:t>
            </a:r>
            <a:br>
              <a:rPr lang="en-US" altLang="en-US" sz="2600">
                <a:solidFill>
                  <a:srgbClr val="000000"/>
                </a:solidFill>
                <a:latin typeface="Arial" panose="020B0604020202020204" pitchFamily="34" charset="0"/>
                <a:cs typeface="Arial" panose="020B0604020202020204" pitchFamily="34" charset="0"/>
              </a:rPr>
            </a:br>
            <a:r>
              <a:rPr lang="en-US" altLang="en-US" sz="2600">
                <a:solidFill>
                  <a:srgbClr val="000000"/>
                </a:solidFill>
                <a:latin typeface="Arial" panose="020B0604020202020204" pitchFamily="34" charset="0"/>
                <a:cs typeface="Arial" panose="020B0604020202020204" pitchFamily="34" charset="0"/>
              </a:rPr>
              <a:t>between meals </a:t>
            </a:r>
          </a:p>
        </p:txBody>
      </p:sp>
      <p:sp>
        <p:nvSpPr>
          <p:cNvPr id="43020" name="Text Box 7">
            <a:extLst>
              <a:ext uri="{FF2B5EF4-FFF2-40B4-BE49-F238E27FC236}">
                <a16:creationId xmlns:a16="http://schemas.microsoft.com/office/drawing/2014/main" id="{572A3A44-610B-6244-AF07-0A8576C21D9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771F184-2B08-F141-97E9-537F07204290}"/>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5059" name="Rounded Rectangle 20">
            <a:extLst>
              <a:ext uri="{FF2B5EF4-FFF2-40B4-BE49-F238E27FC236}">
                <a16:creationId xmlns:a16="http://schemas.microsoft.com/office/drawing/2014/main" id="{40421553-602C-C44E-9725-5F431C34F0EF}"/>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5060" name="Rectangle 6">
            <a:extLst>
              <a:ext uri="{FF2B5EF4-FFF2-40B4-BE49-F238E27FC236}">
                <a16:creationId xmlns:a16="http://schemas.microsoft.com/office/drawing/2014/main" id="{CB34D24B-AF4C-9845-A200-0B772F90C3BF}"/>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5061" name="Rectangle 6">
            <a:extLst>
              <a:ext uri="{FF2B5EF4-FFF2-40B4-BE49-F238E27FC236}">
                <a16:creationId xmlns:a16="http://schemas.microsoft.com/office/drawing/2014/main" id="{E235687C-64E3-3D4D-AE40-2396EE30FDF3}"/>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5062" name="Rectangle 6">
            <a:extLst>
              <a:ext uri="{FF2B5EF4-FFF2-40B4-BE49-F238E27FC236}">
                <a16:creationId xmlns:a16="http://schemas.microsoft.com/office/drawing/2014/main" id="{09B7AF00-BA70-E549-8A67-3FC5CCAC1455}"/>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5063" name="Rectangle 3">
            <a:extLst>
              <a:ext uri="{FF2B5EF4-FFF2-40B4-BE49-F238E27FC236}">
                <a16:creationId xmlns:a16="http://schemas.microsoft.com/office/drawing/2014/main" id="{DF40E13D-D930-754E-A1C6-37B737B8BD04}"/>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5064" name="Rounded Rectangle 17">
            <a:extLst>
              <a:ext uri="{FF2B5EF4-FFF2-40B4-BE49-F238E27FC236}">
                <a16:creationId xmlns:a16="http://schemas.microsoft.com/office/drawing/2014/main" id="{57337257-3A47-1548-921E-7E1F61BE0D46}"/>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5065" name="Rectangle 6">
            <a:extLst>
              <a:ext uri="{FF2B5EF4-FFF2-40B4-BE49-F238E27FC236}">
                <a16:creationId xmlns:a16="http://schemas.microsoft.com/office/drawing/2014/main" id="{6BB4ED96-751D-CE48-9937-CDBE5814F9D6}"/>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8" name="Text Box 3">
            <a:extLst>
              <a:ext uri="{FF2B5EF4-FFF2-40B4-BE49-F238E27FC236}">
                <a16:creationId xmlns:a16="http://schemas.microsoft.com/office/drawing/2014/main" id="{C54D284F-EB2C-4B49-AADC-CA974E5C7417}"/>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Effective Oral Care</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45067" name="Text Box 2">
            <a:extLst>
              <a:ext uri="{FF2B5EF4-FFF2-40B4-BE49-F238E27FC236}">
                <a16:creationId xmlns:a16="http://schemas.microsoft.com/office/drawing/2014/main" id="{50A3557E-8878-1B47-BA29-FCD7D2A2A518}"/>
              </a:ext>
            </a:extLst>
          </p:cNvPr>
          <p:cNvSpPr txBox="1">
            <a:spLocks noChangeArrowheads="1"/>
          </p:cNvSpPr>
          <p:nvPr/>
        </p:nvSpPr>
        <p:spPr bwMode="auto">
          <a:xfrm>
            <a:off x="1066800" y="2057400"/>
            <a:ext cx="708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800"/>
              </a:spcBef>
              <a:buClrTx/>
              <a:buFontTx/>
              <a:buNone/>
            </a:pPr>
            <a:r>
              <a:rPr lang="en-US" altLang="en-US" sz="3600" b="1">
                <a:solidFill>
                  <a:srgbClr val="000000"/>
                </a:solidFill>
                <a:latin typeface="Arial" panose="020B0604020202020204" pitchFamily="34" charset="0"/>
                <a:cs typeface="Arial" panose="020B0604020202020204" pitchFamily="34" charset="0"/>
              </a:rPr>
              <a:t>DAILY ASSESSMENT:</a:t>
            </a:r>
            <a:br>
              <a:rPr lang="en-US" altLang="en-US" sz="3600" b="1">
                <a:solidFill>
                  <a:srgbClr val="000000"/>
                </a:solidFill>
                <a:latin typeface="Arial" panose="020B0604020202020204" pitchFamily="34" charset="0"/>
                <a:cs typeface="Arial" panose="020B0604020202020204" pitchFamily="34" charset="0"/>
              </a:rPr>
            </a:br>
            <a:endParaRPr lang="en-US" altLang="en-US" sz="1200" b="1">
              <a:solidFill>
                <a:srgbClr val="000000"/>
              </a:solidFill>
              <a:latin typeface="Arial" panose="020B0604020202020204" pitchFamily="34" charset="0"/>
              <a:cs typeface="Arial" panose="020B0604020202020204" pitchFamily="34" charset="0"/>
            </a:endParaRPr>
          </a:p>
          <a:p>
            <a:pPr eaLnBrk="1" hangingPunct="1">
              <a:lnSpc>
                <a:spcPct val="90000"/>
              </a:lnSpc>
              <a:spcBef>
                <a:spcPts val="800"/>
              </a:spcBef>
              <a:buFont typeface="Verdana" panose="020B0604030504040204" pitchFamily="34" charset="0"/>
              <a:buChar char="•"/>
            </a:pPr>
            <a:r>
              <a:rPr lang="en-US" altLang="en-US" sz="3200">
                <a:solidFill>
                  <a:srgbClr val="000000"/>
                </a:solidFill>
                <a:latin typeface="Arial" panose="020B0604020202020204" pitchFamily="34" charset="0"/>
                <a:cs typeface="Arial" panose="020B0604020202020204" pitchFamily="34" charset="0"/>
              </a:rPr>
              <a:t>Encourage care providers to LOOK, FEEL, TELL every time oral care is done</a:t>
            </a:r>
            <a:br>
              <a:rPr lang="en-US" altLang="en-US" sz="3200">
                <a:solidFill>
                  <a:srgbClr val="000000"/>
                </a:solidFill>
                <a:latin typeface="Arial" panose="020B0604020202020204" pitchFamily="34" charset="0"/>
                <a:cs typeface="Arial" panose="020B0604020202020204" pitchFamily="34" charset="0"/>
              </a:rPr>
            </a:br>
            <a:endParaRPr lang="en-US" altLang="en-US" sz="2000">
              <a:solidFill>
                <a:srgbClr val="000000"/>
              </a:solidFill>
              <a:latin typeface="Arial" panose="020B0604020202020204" pitchFamily="34" charset="0"/>
              <a:cs typeface="Arial" panose="020B0604020202020204" pitchFamily="34" charset="0"/>
            </a:endParaRPr>
          </a:p>
          <a:p>
            <a:pPr eaLnBrk="1" hangingPunct="1">
              <a:lnSpc>
                <a:spcPct val="90000"/>
              </a:lnSpc>
              <a:spcBef>
                <a:spcPts val="800"/>
              </a:spcBef>
              <a:buFont typeface="Verdana" panose="020B0604030504040204" pitchFamily="34" charset="0"/>
              <a:buChar char="•"/>
            </a:pPr>
            <a:r>
              <a:rPr lang="en-US" altLang="en-US" sz="3200">
                <a:solidFill>
                  <a:srgbClr val="000000"/>
                </a:solidFill>
                <a:latin typeface="Arial" panose="020B0604020202020204" pitchFamily="34" charset="0"/>
                <a:cs typeface="Arial" panose="020B0604020202020204" pitchFamily="34" charset="0"/>
              </a:rPr>
              <a:t>Remove any dentures before providing oral care</a:t>
            </a:r>
          </a:p>
          <a:p>
            <a:pPr eaLnBrk="1" hangingPunct="1">
              <a:lnSpc>
                <a:spcPct val="90000"/>
              </a:lnSpc>
              <a:spcBef>
                <a:spcPts val="800"/>
              </a:spcBef>
              <a:buClrTx/>
              <a:buFontTx/>
              <a:buNone/>
            </a:pPr>
            <a:endParaRPr lang="en-US" altLang="en-US" sz="3200" b="1">
              <a:solidFill>
                <a:srgbClr val="000000"/>
              </a:solidFill>
            </a:endParaRPr>
          </a:p>
          <a:p>
            <a:pPr eaLnBrk="1" hangingPunct="1">
              <a:lnSpc>
                <a:spcPct val="90000"/>
              </a:lnSpc>
              <a:spcBef>
                <a:spcPts val="800"/>
              </a:spcBef>
              <a:buClrTx/>
              <a:buFontTx/>
              <a:buNone/>
            </a:pPr>
            <a:endParaRPr lang="en-US" altLang="en-US" sz="3200" b="1">
              <a:solidFill>
                <a:srgbClr val="000000"/>
              </a:solidFill>
            </a:endParaRPr>
          </a:p>
        </p:txBody>
      </p:sp>
      <p:sp>
        <p:nvSpPr>
          <p:cNvPr id="45068" name="Text Box 7">
            <a:extLst>
              <a:ext uri="{FF2B5EF4-FFF2-40B4-BE49-F238E27FC236}">
                <a16:creationId xmlns:a16="http://schemas.microsoft.com/office/drawing/2014/main" id="{9D6B1FE3-0F83-6944-8160-A1DD534F507B}"/>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4D4B1CB0-7315-8B4D-9E8F-9B06AF0C3FE6}"/>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7106" name="Rounded Rectangle 20">
            <a:extLst>
              <a:ext uri="{FF2B5EF4-FFF2-40B4-BE49-F238E27FC236}">
                <a16:creationId xmlns:a16="http://schemas.microsoft.com/office/drawing/2014/main" id="{B28449AF-4E49-7448-AD1C-75A45E40B303}"/>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7107" name="Rectangle 6">
            <a:extLst>
              <a:ext uri="{FF2B5EF4-FFF2-40B4-BE49-F238E27FC236}">
                <a16:creationId xmlns:a16="http://schemas.microsoft.com/office/drawing/2014/main" id="{400AA2BC-AB75-734A-9105-BCF7F1339D7D}"/>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7108" name="Rectangle 6">
            <a:extLst>
              <a:ext uri="{FF2B5EF4-FFF2-40B4-BE49-F238E27FC236}">
                <a16:creationId xmlns:a16="http://schemas.microsoft.com/office/drawing/2014/main" id="{00A33B80-4331-8747-977B-2FD9841ED04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7109" name="Rectangle 6">
            <a:extLst>
              <a:ext uri="{FF2B5EF4-FFF2-40B4-BE49-F238E27FC236}">
                <a16:creationId xmlns:a16="http://schemas.microsoft.com/office/drawing/2014/main" id="{81C43FA1-D256-684E-9DC0-B047516A67F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7110" name="Rectangle 3">
            <a:extLst>
              <a:ext uri="{FF2B5EF4-FFF2-40B4-BE49-F238E27FC236}">
                <a16:creationId xmlns:a16="http://schemas.microsoft.com/office/drawing/2014/main" id="{782E23C5-CF10-EB44-A4A1-3B0F4C542B34}"/>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7111" name="Rounded Rectangle 29">
            <a:extLst>
              <a:ext uri="{FF2B5EF4-FFF2-40B4-BE49-F238E27FC236}">
                <a16:creationId xmlns:a16="http://schemas.microsoft.com/office/drawing/2014/main" id="{92610069-7107-FC40-B800-DCC4B7DF9292}"/>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7112" name="Rectangle 6">
            <a:extLst>
              <a:ext uri="{FF2B5EF4-FFF2-40B4-BE49-F238E27FC236}">
                <a16:creationId xmlns:a16="http://schemas.microsoft.com/office/drawing/2014/main" id="{479F296F-5DD8-E34C-B9CD-71DE7A4F66D1}"/>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372" name="Text Box 3">
            <a:extLst>
              <a:ext uri="{FF2B5EF4-FFF2-40B4-BE49-F238E27FC236}">
                <a16:creationId xmlns:a16="http://schemas.microsoft.com/office/drawing/2014/main" id="{D28AEDA0-8E38-4F4C-BC7B-542C2110603A}"/>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Effective Oral Care</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47114" name="Text Box 7">
            <a:extLst>
              <a:ext uri="{FF2B5EF4-FFF2-40B4-BE49-F238E27FC236}">
                <a16:creationId xmlns:a16="http://schemas.microsoft.com/office/drawing/2014/main" id="{42B93BC8-3721-2542-8C18-47441CE27A9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Verdana" panose="020B060403050404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9pPr>
          </a:lstStyle>
          <a:p>
            <a:pPr eaLnBrk="1" hangingPunct="1">
              <a:spcBef>
                <a:spcPct val="0"/>
              </a:spcBef>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grpSp>
        <p:nvGrpSpPr>
          <p:cNvPr id="47115" name="Group 1">
            <a:extLst>
              <a:ext uri="{FF2B5EF4-FFF2-40B4-BE49-F238E27FC236}">
                <a16:creationId xmlns:a16="http://schemas.microsoft.com/office/drawing/2014/main" id="{77C3EA7E-69D8-F04D-AF74-6BDCC90181B2}"/>
              </a:ext>
            </a:extLst>
          </p:cNvPr>
          <p:cNvGrpSpPr>
            <a:grpSpLocks/>
          </p:cNvGrpSpPr>
          <p:nvPr/>
        </p:nvGrpSpPr>
        <p:grpSpPr bwMode="auto">
          <a:xfrm>
            <a:off x="1714500" y="3121025"/>
            <a:ext cx="7124700" cy="1527175"/>
            <a:chOff x="1714500" y="2588029"/>
            <a:chExt cx="7124700" cy="1526771"/>
          </a:xfrm>
        </p:grpSpPr>
        <p:sp>
          <p:nvSpPr>
            <p:cNvPr id="47118" name="Rounded Rectangle 28">
              <a:extLst>
                <a:ext uri="{FF2B5EF4-FFF2-40B4-BE49-F238E27FC236}">
                  <a16:creationId xmlns:a16="http://schemas.microsoft.com/office/drawing/2014/main" id="{3D7E20D0-727D-9947-999B-3C1C67155087}"/>
                </a:ext>
              </a:extLst>
            </p:cNvPr>
            <p:cNvSpPr>
              <a:spLocks noChangeArrowheads="1"/>
            </p:cNvSpPr>
            <p:nvPr/>
          </p:nvSpPr>
          <p:spPr bwMode="auto">
            <a:xfrm>
              <a:off x="1714500" y="2589245"/>
              <a:ext cx="7124700" cy="12192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7119" name="Rectangle 2">
              <a:extLst>
                <a:ext uri="{FF2B5EF4-FFF2-40B4-BE49-F238E27FC236}">
                  <a16:creationId xmlns:a16="http://schemas.microsoft.com/office/drawing/2014/main" id="{BEB0AAC2-682F-F04E-8911-0CD9BA3A5F50}"/>
                </a:ext>
              </a:extLst>
            </p:cNvPr>
            <p:cNvSpPr>
              <a:spLocks noChangeArrowheads="1"/>
            </p:cNvSpPr>
            <p:nvPr/>
          </p:nvSpPr>
          <p:spPr bwMode="auto">
            <a:xfrm>
              <a:off x="1714500" y="2895600"/>
              <a:ext cx="6896100" cy="1219200"/>
            </a:xfrm>
            <a:prstGeom prst="rect">
              <a:avLst/>
            </a:prstGeom>
            <a:solidFill>
              <a:srgbClr val="CEE7BD"/>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7120" name="Rectangle 2">
              <a:extLst>
                <a:ext uri="{FF2B5EF4-FFF2-40B4-BE49-F238E27FC236}">
                  <a16:creationId xmlns:a16="http://schemas.microsoft.com/office/drawing/2014/main" id="{41208318-F7B6-AD44-B801-6679D6FCACA3}"/>
                </a:ext>
              </a:extLst>
            </p:cNvPr>
            <p:cNvSpPr>
              <a:spLocks noChangeArrowheads="1"/>
            </p:cNvSpPr>
            <p:nvPr/>
          </p:nvSpPr>
          <p:spPr bwMode="auto">
            <a:xfrm>
              <a:off x="8382000" y="2588029"/>
              <a:ext cx="457200" cy="1521489"/>
            </a:xfrm>
            <a:prstGeom prst="rect">
              <a:avLst/>
            </a:prstGeom>
            <a:solidFill>
              <a:srgbClr val="106839"/>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pic>
        <p:nvPicPr>
          <p:cNvPr id="47116" name="Picture 10" descr="I:\AHPRC\AHPRC WEB\zource\projects\oral-health\oral-health-continuing-care\Video\educational videos\DVD5.png">
            <a:extLst>
              <a:ext uri="{FF2B5EF4-FFF2-40B4-BE49-F238E27FC236}">
                <a16:creationId xmlns:a16="http://schemas.microsoft.com/office/drawing/2014/main" id="{13BE4C92-DFE4-A346-ACCE-7612C5A90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41947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 Box 2">
            <a:extLst>
              <a:ext uri="{FF2B5EF4-FFF2-40B4-BE49-F238E27FC236}">
                <a16:creationId xmlns:a16="http://schemas.microsoft.com/office/drawing/2014/main" id="{D8AEDE1E-AB66-9948-89D8-65CEACFB4B29}"/>
              </a:ext>
            </a:extLst>
          </p:cNvPr>
          <p:cNvSpPr txBox="1">
            <a:spLocks noChangeArrowheads="1"/>
          </p:cNvSpPr>
          <p:nvPr/>
        </p:nvSpPr>
        <p:spPr bwMode="auto">
          <a:xfrm>
            <a:off x="2781300" y="3495675"/>
            <a:ext cx="548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Verdana" panose="020B060403050404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Verdana" panose="020B060403050404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Verdana" panose="020B060403050404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9pPr>
          </a:lstStyle>
          <a:p>
            <a:pPr eaLnBrk="1" hangingPunct="1">
              <a:lnSpc>
                <a:spcPct val="90000"/>
              </a:lnSpc>
              <a:spcBef>
                <a:spcPct val="0"/>
              </a:spcBef>
              <a:buClrTx/>
            </a:pPr>
            <a:r>
              <a:rPr lang="en-US" altLang="en-US" sz="2400" b="1">
                <a:latin typeface="Arial" panose="020B0604020202020204" pitchFamily="34" charset="0"/>
                <a:cs typeface="Arial" panose="020B0604020202020204" pitchFamily="34" charset="0"/>
              </a:rPr>
              <a:t>DVD 1</a:t>
            </a:r>
            <a:br>
              <a:rPr lang="en-US" altLang="en-US" sz="2400" b="1">
                <a:latin typeface="Arial" panose="020B0604020202020204" pitchFamily="34" charset="0"/>
                <a:cs typeface="Arial" panose="020B0604020202020204" pitchFamily="34" charset="0"/>
              </a:rPr>
            </a:br>
            <a:r>
              <a:rPr lang="en-US" altLang="en-US" sz="2400" b="1">
                <a:latin typeface="Arial" panose="020B0604020202020204" pitchFamily="34" charset="0"/>
                <a:cs typeface="Arial" panose="020B0604020202020204" pitchFamily="34" charset="0"/>
                <a:hlinkClick r:id="rId4" tooltip="Click to play!"/>
              </a:rPr>
              <a:t>Oral health assessments </a:t>
            </a:r>
            <a:r>
              <a:rPr lang="en-US" altLang="en-US" sz="1800" b="1">
                <a:latin typeface="Arial" panose="020B0604020202020204" pitchFamily="34" charset="0"/>
                <a:cs typeface="Arial" panose="020B0604020202020204" pitchFamily="34" charset="0"/>
              </a:rPr>
              <a:t>(runs 2:58)</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692B842-D226-7B4D-8BD2-BE04EFC2F2A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5" name="Rounded Rectangle 20">
            <a:extLst>
              <a:ext uri="{FF2B5EF4-FFF2-40B4-BE49-F238E27FC236}">
                <a16:creationId xmlns:a16="http://schemas.microsoft.com/office/drawing/2014/main" id="{0B4D8589-105F-D443-BA67-04C6CC28CD8F}"/>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9156" name="Rectangle 6">
            <a:extLst>
              <a:ext uri="{FF2B5EF4-FFF2-40B4-BE49-F238E27FC236}">
                <a16:creationId xmlns:a16="http://schemas.microsoft.com/office/drawing/2014/main" id="{E11EDFC8-BFF4-8D45-A73F-765C43B0D333}"/>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7" name="Rectangle 6">
            <a:extLst>
              <a:ext uri="{FF2B5EF4-FFF2-40B4-BE49-F238E27FC236}">
                <a16:creationId xmlns:a16="http://schemas.microsoft.com/office/drawing/2014/main" id="{B614FBA4-B355-9347-BD9F-0442A929AD12}"/>
              </a:ext>
            </a:extLst>
          </p:cNvPr>
          <p:cNvSpPr>
            <a:spLocks noChangeArrowheads="1"/>
          </p:cNvSpPr>
          <p:nvPr/>
        </p:nvSpPr>
        <p:spPr bwMode="auto">
          <a:xfrm>
            <a:off x="304800" y="0"/>
            <a:ext cx="7696200" cy="838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8" name="Rectangle 6">
            <a:extLst>
              <a:ext uri="{FF2B5EF4-FFF2-40B4-BE49-F238E27FC236}">
                <a16:creationId xmlns:a16="http://schemas.microsoft.com/office/drawing/2014/main" id="{82034F04-00D6-E649-8371-C116F6A913AF}"/>
              </a:ext>
            </a:extLst>
          </p:cNvPr>
          <p:cNvSpPr>
            <a:spLocks noChangeArrowheads="1"/>
          </p:cNvSpPr>
          <p:nvPr/>
        </p:nvSpPr>
        <p:spPr bwMode="auto">
          <a:xfrm>
            <a:off x="304800" y="228600"/>
            <a:ext cx="8839200" cy="609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9" name="Rounded Rectangle 14">
            <a:extLst>
              <a:ext uri="{FF2B5EF4-FFF2-40B4-BE49-F238E27FC236}">
                <a16:creationId xmlns:a16="http://schemas.microsoft.com/office/drawing/2014/main" id="{A4D3A07B-7095-4F4F-8328-18FF7CF0FB48}"/>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49160" name="Rectangle 3">
            <a:extLst>
              <a:ext uri="{FF2B5EF4-FFF2-40B4-BE49-F238E27FC236}">
                <a16:creationId xmlns:a16="http://schemas.microsoft.com/office/drawing/2014/main" id="{3EC3EA4E-742E-3440-985A-751B017F8193}"/>
              </a:ext>
            </a:extLst>
          </p:cNvPr>
          <p:cNvSpPr>
            <a:spLocks noChangeArrowheads="1"/>
          </p:cNvSpPr>
          <p:nvPr/>
        </p:nvSpPr>
        <p:spPr bwMode="auto">
          <a:xfrm>
            <a:off x="304800" y="990600"/>
            <a:ext cx="8839200" cy="47244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4" name="Text Box 3">
            <a:extLst>
              <a:ext uri="{FF2B5EF4-FFF2-40B4-BE49-F238E27FC236}">
                <a16:creationId xmlns:a16="http://schemas.microsoft.com/office/drawing/2014/main" id="{3D9DF18A-AD68-0D46-A7E9-ED815192E8EE}"/>
              </a:ext>
            </a:extLst>
          </p:cNvPr>
          <p:cNvSpPr txBox="1">
            <a:spLocks noChangeArrowheads="1"/>
          </p:cNvSpPr>
          <p:nvPr/>
        </p:nvSpPr>
        <p:spPr bwMode="auto">
          <a:xfrm>
            <a:off x="838200" y="2590800"/>
            <a:ext cx="8763000" cy="1295400"/>
          </a:xfrm>
          <a:prstGeom prst="rect">
            <a:avLst/>
          </a:prstGeom>
          <a:noFill/>
          <a:ln w="9525">
            <a:noFill/>
            <a:round/>
            <a:headEnd/>
            <a:tailEnd/>
          </a:ln>
        </p:spPr>
        <p:txBody>
          <a:bodyPr anchor="ctr"/>
          <a:lstStyle/>
          <a:p>
            <a:pPr eaLnBrk="1" hangingPunct="1">
              <a:lnSpc>
                <a:spcPts val="55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Oral Health Assessment</a:t>
            </a:r>
            <a:b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&amp; Care Planning</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ea typeface="ＭＳ Ｐゴシック" pitchFamily="34" charset="-128"/>
            </a:endParaRPr>
          </a:p>
        </p:txBody>
      </p:sp>
      <p:sp>
        <p:nvSpPr>
          <p:cNvPr id="49162" name="Text Box 7">
            <a:extLst>
              <a:ext uri="{FF2B5EF4-FFF2-40B4-BE49-F238E27FC236}">
                <a16:creationId xmlns:a16="http://schemas.microsoft.com/office/drawing/2014/main" id="{0EE3A092-9A49-FE47-8217-EBC044994F1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
        <p:nvSpPr>
          <p:cNvPr id="49163" name="Rounded Rectangle 14">
            <a:extLst>
              <a:ext uri="{FF2B5EF4-FFF2-40B4-BE49-F238E27FC236}">
                <a16:creationId xmlns:a16="http://schemas.microsoft.com/office/drawing/2014/main" id="{13FE5197-5042-CA4B-B8E1-B88AB491B558}"/>
              </a:ext>
            </a:extLst>
          </p:cNvPr>
          <p:cNvSpPr>
            <a:spLocks noChangeArrowheads="1"/>
          </p:cNvSpPr>
          <p:nvPr/>
        </p:nvSpPr>
        <p:spPr bwMode="auto">
          <a:xfrm>
            <a:off x="7010400" y="3273425"/>
            <a:ext cx="1447800" cy="13747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pic>
        <p:nvPicPr>
          <p:cNvPr id="49164" name="Picture 10" descr="I:\AHPRC\AHPRC WEB\zource\projects\oral-health\oral-health-continuing-care\Video\educational videos\DVD5.png">
            <a:extLst>
              <a:ext uri="{FF2B5EF4-FFF2-40B4-BE49-F238E27FC236}">
                <a16:creationId xmlns:a16="http://schemas.microsoft.com/office/drawing/2014/main" id="{9141A891-A304-E046-8F0F-617EF6678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33512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FEFC7548-03D2-0B46-A12C-C44AC2D34822}"/>
              </a:ext>
            </a:extLst>
          </p:cNvPr>
          <p:cNvSpPr txBox="1">
            <a:spLocks noChangeArrowheads="1"/>
          </p:cNvSpPr>
          <p:nvPr/>
        </p:nvSpPr>
        <p:spPr bwMode="auto">
          <a:xfrm>
            <a:off x="838200" y="4038600"/>
            <a:ext cx="4800600" cy="838200"/>
          </a:xfrm>
          <a:prstGeom prst="rect">
            <a:avLst/>
          </a:prstGeom>
          <a:noFill/>
          <a:ln w="9525">
            <a:noFill/>
            <a:round/>
            <a:headEnd/>
            <a:tailEnd/>
          </a:ln>
        </p:spPr>
        <p:txBody>
          <a:bodyPr anchor="ctr"/>
          <a:lstStyle/>
          <a:p>
            <a:pPr eaLnBrk="1" hangingPunct="1">
              <a:lnSpc>
                <a:spcPts val="55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Session 1, Part 2 </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ea typeface="ＭＳ Ｐゴシック" pitchFamily="34" charset="-128"/>
            </a:endParaRPr>
          </a:p>
        </p:txBody>
      </p:sp>
      <p:sp>
        <p:nvSpPr>
          <p:cNvPr id="49166" name="Rectangle 6">
            <a:extLst>
              <a:ext uri="{FF2B5EF4-FFF2-40B4-BE49-F238E27FC236}">
                <a16:creationId xmlns:a16="http://schemas.microsoft.com/office/drawing/2014/main" id="{E26D692A-06B0-4348-9D5B-4B99E803AD76}"/>
              </a:ext>
            </a:extLst>
          </p:cNvPr>
          <p:cNvSpPr>
            <a:spLocks noChangeArrowheads="1"/>
          </p:cNvSpPr>
          <p:nvPr/>
        </p:nvSpPr>
        <p:spPr bwMode="auto">
          <a:xfrm>
            <a:off x="304800" y="5715000"/>
            <a:ext cx="8839200" cy="152400"/>
          </a:xfrm>
          <a:prstGeom prst="rect">
            <a:avLst/>
          </a:prstGeom>
          <a:solidFill>
            <a:srgbClr val="1E2A5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0FC050D-DF5F-E443-BA69-F2A3544DA232}"/>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03" name="Rounded Rectangle 20">
            <a:extLst>
              <a:ext uri="{FF2B5EF4-FFF2-40B4-BE49-F238E27FC236}">
                <a16:creationId xmlns:a16="http://schemas.microsoft.com/office/drawing/2014/main" id="{967B71D1-67A4-514E-87A2-70E7C2280761}"/>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1204" name="Rectangle 6">
            <a:extLst>
              <a:ext uri="{FF2B5EF4-FFF2-40B4-BE49-F238E27FC236}">
                <a16:creationId xmlns:a16="http://schemas.microsoft.com/office/drawing/2014/main" id="{AD85CF78-726A-B041-887F-7A9236C7CA3A}"/>
              </a:ext>
            </a:extLst>
          </p:cNvPr>
          <p:cNvSpPr>
            <a:spLocks noChangeArrowheads="1"/>
          </p:cNvSpPr>
          <p:nvPr/>
        </p:nvSpPr>
        <p:spPr bwMode="auto">
          <a:xfrm>
            <a:off x="304800" y="0"/>
            <a:ext cx="7696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05" name="Rounded Rectangle 14">
            <a:extLst>
              <a:ext uri="{FF2B5EF4-FFF2-40B4-BE49-F238E27FC236}">
                <a16:creationId xmlns:a16="http://schemas.microsoft.com/office/drawing/2014/main" id="{59ABF31B-F338-7446-BBAC-C21BD66808A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1206" name="Rectangle 4">
            <a:extLst>
              <a:ext uri="{FF2B5EF4-FFF2-40B4-BE49-F238E27FC236}">
                <a16:creationId xmlns:a16="http://schemas.microsoft.com/office/drawing/2014/main" id="{DE41CD58-0E3D-834D-90FA-26CE402B1BB9}"/>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07" name="Rectangle 3">
            <a:extLst>
              <a:ext uri="{FF2B5EF4-FFF2-40B4-BE49-F238E27FC236}">
                <a16:creationId xmlns:a16="http://schemas.microsoft.com/office/drawing/2014/main" id="{696926C9-2F3D-B341-99EF-8341A0517F30}"/>
              </a:ext>
            </a:extLst>
          </p:cNvPr>
          <p:cNvSpPr>
            <a:spLocks noChangeArrowheads="1"/>
          </p:cNvSpPr>
          <p:nvPr/>
        </p:nvSpPr>
        <p:spPr bwMode="auto">
          <a:xfrm>
            <a:off x="304800" y="1295400"/>
            <a:ext cx="8839200" cy="38862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08" name="Rectangle 6">
            <a:extLst>
              <a:ext uri="{FF2B5EF4-FFF2-40B4-BE49-F238E27FC236}">
                <a16:creationId xmlns:a16="http://schemas.microsoft.com/office/drawing/2014/main" id="{FAC28F62-017D-2D47-B58B-021C840BECB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9465" name="Text Box 2">
            <a:extLst>
              <a:ext uri="{FF2B5EF4-FFF2-40B4-BE49-F238E27FC236}">
                <a16:creationId xmlns:a16="http://schemas.microsoft.com/office/drawing/2014/main" id="{52EBBFAB-6B20-1E40-B568-B397422CC627}"/>
              </a:ext>
            </a:extLst>
          </p:cNvPr>
          <p:cNvSpPr txBox="1">
            <a:spLocks noChangeArrowheads="1"/>
          </p:cNvSpPr>
          <p:nvPr/>
        </p:nvSpPr>
        <p:spPr bwMode="auto">
          <a:xfrm>
            <a:off x="914400" y="2087563"/>
            <a:ext cx="4343400" cy="2103437"/>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000" b="1" dirty="0">
                <a:effectLst>
                  <a:outerShdw blurRad="38100" dist="38100" dir="2700000" algn="tl">
                    <a:srgbClr val="000000">
                      <a:alpha val="43137"/>
                    </a:srgbClr>
                  </a:outerShdw>
                </a:effectLst>
                <a:latin typeface="Arial" pitchFamily="34" charset="0"/>
                <a:cs typeface="Arial" pitchFamily="34" charset="0"/>
              </a:rPr>
              <a:t>Oral Health Assessment </a:t>
            </a:r>
          </a:p>
        </p:txBody>
      </p:sp>
      <p:sp>
        <p:nvSpPr>
          <p:cNvPr id="51210" name="Text Box 7">
            <a:extLst>
              <a:ext uri="{FF2B5EF4-FFF2-40B4-BE49-F238E27FC236}">
                <a16:creationId xmlns:a16="http://schemas.microsoft.com/office/drawing/2014/main" id="{5A769F6F-274A-3941-B3CF-700EAD707230}"/>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
        <p:nvSpPr>
          <p:cNvPr id="51211" name="Rectangle 6">
            <a:extLst>
              <a:ext uri="{FF2B5EF4-FFF2-40B4-BE49-F238E27FC236}">
                <a16:creationId xmlns:a16="http://schemas.microsoft.com/office/drawing/2014/main" id="{75DF45CC-D74C-CF45-909B-88CD0EFDADFA}"/>
              </a:ext>
            </a:extLst>
          </p:cNvPr>
          <p:cNvSpPr>
            <a:spLocks noChangeArrowheads="1"/>
          </p:cNvSpPr>
          <p:nvPr/>
        </p:nvSpPr>
        <p:spPr bwMode="auto">
          <a:xfrm>
            <a:off x="304800" y="5029200"/>
            <a:ext cx="8839200" cy="152400"/>
          </a:xfrm>
          <a:prstGeom prst="rect">
            <a:avLst/>
          </a:prstGeom>
          <a:solidFill>
            <a:srgbClr val="1E2A5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51212" name="Picture 11" descr="DSC_0023.jpg">
            <a:extLst>
              <a:ext uri="{FF2B5EF4-FFF2-40B4-BE49-F238E27FC236}">
                <a16:creationId xmlns:a16="http://schemas.microsoft.com/office/drawing/2014/main" id="{09F7B11E-AE9C-F844-8296-C77644D22A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44713"/>
            <a:ext cx="3048000" cy="2046287"/>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9E1D974-DB9C-5340-ADFF-E14565BCD2C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3251" name="Rounded Rectangle 20">
            <a:extLst>
              <a:ext uri="{FF2B5EF4-FFF2-40B4-BE49-F238E27FC236}">
                <a16:creationId xmlns:a16="http://schemas.microsoft.com/office/drawing/2014/main" id="{5A623880-E610-E349-A79F-6DF4E4C2E088}"/>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3252" name="Rectangle 6">
            <a:extLst>
              <a:ext uri="{FF2B5EF4-FFF2-40B4-BE49-F238E27FC236}">
                <a16:creationId xmlns:a16="http://schemas.microsoft.com/office/drawing/2014/main" id="{66FBC87D-5BD7-694E-9480-2B42A8ED65A3}"/>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3253" name="Rectangle 6">
            <a:extLst>
              <a:ext uri="{FF2B5EF4-FFF2-40B4-BE49-F238E27FC236}">
                <a16:creationId xmlns:a16="http://schemas.microsoft.com/office/drawing/2014/main" id="{B724749F-3981-F746-A971-42020949C44D}"/>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3254" name="Rectangle 6">
            <a:extLst>
              <a:ext uri="{FF2B5EF4-FFF2-40B4-BE49-F238E27FC236}">
                <a16:creationId xmlns:a16="http://schemas.microsoft.com/office/drawing/2014/main" id="{4A45720A-7223-064D-979F-6BBC9CB0D169}"/>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3255" name="Rectangle 3">
            <a:extLst>
              <a:ext uri="{FF2B5EF4-FFF2-40B4-BE49-F238E27FC236}">
                <a16:creationId xmlns:a16="http://schemas.microsoft.com/office/drawing/2014/main" id="{D8199ED2-7B5F-5C47-9D01-08A626D47EA6}"/>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3256" name="Rounded Rectangle 18">
            <a:extLst>
              <a:ext uri="{FF2B5EF4-FFF2-40B4-BE49-F238E27FC236}">
                <a16:creationId xmlns:a16="http://schemas.microsoft.com/office/drawing/2014/main" id="{50B46EE6-7F18-0E4C-8A8F-2C7F62557CE3}"/>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3257" name="Rectangle 6">
            <a:extLst>
              <a:ext uri="{FF2B5EF4-FFF2-40B4-BE49-F238E27FC236}">
                <a16:creationId xmlns:a16="http://schemas.microsoft.com/office/drawing/2014/main" id="{0CBA7AA3-2735-1845-BE2C-206E52DC6F65}"/>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4" name="Text Box 3">
            <a:extLst>
              <a:ext uri="{FF2B5EF4-FFF2-40B4-BE49-F238E27FC236}">
                <a16:creationId xmlns:a16="http://schemas.microsoft.com/office/drawing/2014/main" id="{EF44CFBA-D9EA-6340-9FDC-A78AA22AB785}"/>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Annual Oral Health Assessment</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Purpose</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3259" name="Rectangle 4">
            <a:extLst>
              <a:ext uri="{FF2B5EF4-FFF2-40B4-BE49-F238E27FC236}">
                <a16:creationId xmlns:a16="http://schemas.microsoft.com/office/drawing/2014/main" id="{0D7FC8E4-24C1-B84E-8ACF-CB04C7227B53}"/>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3260" name="Text Box 6">
            <a:extLst>
              <a:ext uri="{FF2B5EF4-FFF2-40B4-BE49-F238E27FC236}">
                <a16:creationId xmlns:a16="http://schemas.microsoft.com/office/drawing/2014/main" id="{1CEFE26F-14BB-DE43-81F2-82C12D1E675F}"/>
              </a:ext>
            </a:extLst>
          </p:cNvPr>
          <p:cNvSpPr txBox="1">
            <a:spLocks noChangeArrowheads="1"/>
          </p:cNvSpPr>
          <p:nvPr/>
        </p:nvSpPr>
        <p:spPr bwMode="auto">
          <a:xfrm>
            <a:off x="1371600" y="3581400"/>
            <a:ext cx="723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600"/>
              </a:spcBef>
              <a:buClrTx/>
              <a:buFontTx/>
              <a:buNone/>
            </a:pPr>
            <a:r>
              <a:rPr lang="en-US" altLang="en-US" b="1" u="sng">
                <a:solidFill>
                  <a:srgbClr val="000000"/>
                </a:solidFill>
                <a:latin typeface="Arial" panose="020B0604020202020204" pitchFamily="34" charset="0"/>
                <a:cs typeface="Arial" panose="020B0604020202020204" pitchFamily="34" charset="0"/>
              </a:rPr>
              <a:t>WHY?</a:t>
            </a:r>
          </a:p>
          <a:p>
            <a:pPr eaLnBrk="1" hangingPunct="1">
              <a:lnSpc>
                <a:spcPct val="90000"/>
              </a:lnSpc>
              <a:spcBef>
                <a:spcPts val="600"/>
              </a:spcBef>
              <a:buFont typeface="Verdana" panose="020B0604030504040204" pitchFamily="34" charset="0"/>
              <a:buChar char="•"/>
            </a:pPr>
            <a:r>
              <a:rPr lang="en-US" altLang="en-US" sz="2200">
                <a:solidFill>
                  <a:srgbClr val="000000"/>
                </a:solidFill>
                <a:latin typeface="Arial" panose="020B0604020202020204" pitchFamily="34" charset="0"/>
                <a:cs typeface="Arial" panose="020B0604020202020204" pitchFamily="34" charset="0"/>
              </a:rPr>
              <a:t>To develop and update their oral hygiene </a:t>
            </a:r>
            <a:br>
              <a:rPr lang="en-US" altLang="en-US" sz="2200">
                <a:solidFill>
                  <a:srgbClr val="000000"/>
                </a:solidFill>
                <a:latin typeface="Arial" panose="020B0604020202020204" pitchFamily="34" charset="0"/>
                <a:cs typeface="Arial" panose="020B0604020202020204" pitchFamily="34" charset="0"/>
              </a:rPr>
            </a:br>
            <a:r>
              <a:rPr lang="en-US" altLang="en-US" sz="2200">
                <a:solidFill>
                  <a:srgbClr val="000000"/>
                </a:solidFill>
                <a:latin typeface="Arial" panose="020B0604020202020204" pitchFamily="34" charset="0"/>
                <a:cs typeface="Arial" panose="020B0604020202020204" pitchFamily="34" charset="0"/>
              </a:rPr>
              <a:t>care plan</a:t>
            </a:r>
            <a:br>
              <a:rPr lang="en-US" altLang="en-US" sz="22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Verdana" panose="020B0604030504040204" pitchFamily="34" charset="0"/>
              <a:buChar char="•"/>
            </a:pPr>
            <a:r>
              <a:rPr lang="en-US" altLang="en-US" sz="2200">
                <a:solidFill>
                  <a:srgbClr val="000000"/>
                </a:solidFill>
                <a:latin typeface="Arial" panose="020B0604020202020204" pitchFamily="34" charset="0"/>
                <a:cs typeface="Arial" panose="020B0604020202020204" pitchFamily="34" charset="0"/>
              </a:rPr>
              <a:t>To determine if a referral is necessary </a:t>
            </a:r>
            <a:br>
              <a:rPr lang="en-US" altLang="en-US" sz="2200">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Verdana" panose="020B0604030504040204" pitchFamily="34" charset="0"/>
              <a:buChar char="•"/>
            </a:pPr>
            <a:r>
              <a:rPr lang="en-US" altLang="en-US" sz="2200">
                <a:solidFill>
                  <a:srgbClr val="000000"/>
                </a:solidFill>
                <a:latin typeface="Arial" panose="020B0604020202020204" pitchFamily="34" charset="0"/>
                <a:cs typeface="Arial" panose="020B0604020202020204" pitchFamily="34" charset="0"/>
              </a:rPr>
              <a:t>To provide a record of their oral health status over time</a:t>
            </a:r>
          </a:p>
          <a:p>
            <a:pPr eaLnBrk="1" hangingPunct="1">
              <a:lnSpc>
                <a:spcPct val="90000"/>
              </a:lnSpc>
              <a:spcBef>
                <a:spcPts val="600"/>
              </a:spcBef>
              <a:buClrTx/>
              <a:buFontTx/>
              <a:buNone/>
            </a:pPr>
            <a:endParaRPr lang="en-US" altLang="en-US">
              <a:solidFill>
                <a:srgbClr val="000000"/>
              </a:solidFill>
            </a:endParaRPr>
          </a:p>
        </p:txBody>
      </p:sp>
      <p:sp>
        <p:nvSpPr>
          <p:cNvPr id="53261" name="TextBox 22">
            <a:extLst>
              <a:ext uri="{FF2B5EF4-FFF2-40B4-BE49-F238E27FC236}">
                <a16:creationId xmlns:a16="http://schemas.microsoft.com/office/drawing/2014/main" id="{0FBD8F09-A739-354C-8C77-F1B7B94F8E80}"/>
              </a:ext>
            </a:extLst>
          </p:cNvPr>
          <p:cNvSpPr txBox="1">
            <a:spLocks noChangeArrowheads="1"/>
          </p:cNvSpPr>
          <p:nvPr/>
        </p:nvSpPr>
        <p:spPr bwMode="auto">
          <a:xfrm>
            <a:off x="990600" y="2133600"/>
            <a:ext cx="769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0">
            <a:spAutoFit/>
          </a:bodyPr>
          <a:lstStyle/>
          <a:p>
            <a:pPr>
              <a:lnSpc>
                <a:spcPts val="3000"/>
              </a:lnSpc>
              <a:buClr>
                <a:srgbClr val="000000"/>
              </a:buClr>
              <a:buSzPct val="100000"/>
              <a:buFont typeface="Times New Roman" panose="02020603050405020304" pitchFamily="18" charset="0"/>
              <a:buNone/>
            </a:pPr>
            <a:r>
              <a:rPr lang="en-US" altLang="en-US" sz="2600" b="1">
                <a:solidFill>
                  <a:srgbClr val="000000"/>
                </a:solidFill>
                <a:latin typeface="Arial" panose="020B0604020202020204" pitchFamily="34" charset="0"/>
                <a:cs typeface="Arial" panose="020B0604020202020204" pitchFamily="34" charset="0"/>
              </a:rPr>
              <a:t>A resident’s oral status should be assessed routinely and methodically on a regular basis </a:t>
            </a:r>
          </a:p>
          <a:p>
            <a:pPr>
              <a:lnSpc>
                <a:spcPts val="3000"/>
              </a:lnSpc>
              <a:buClr>
                <a:srgbClr val="000000"/>
              </a:buClr>
              <a:buSzPct val="100000"/>
              <a:buFont typeface="Times New Roman" panose="02020603050405020304" pitchFamily="18" charset="0"/>
              <a:buNone/>
            </a:pPr>
            <a:r>
              <a:rPr lang="en-US" altLang="en-US" sz="2000" i="1">
                <a:solidFill>
                  <a:srgbClr val="000000"/>
                </a:solidFill>
                <a:latin typeface="Arial" panose="020B0604020202020204" pitchFamily="34" charset="0"/>
                <a:cs typeface="Arial" panose="020B0604020202020204" pitchFamily="34" charset="0"/>
              </a:rPr>
              <a:t>(i.e. annually and after referrals)</a:t>
            </a:r>
          </a:p>
          <a:p>
            <a:pPr>
              <a:buClr>
                <a:srgbClr val="000000"/>
              </a:buClr>
              <a:buSzPct val="100000"/>
              <a:buFont typeface="Times New Roman" panose="02020603050405020304" pitchFamily="18" charset="0"/>
              <a:buNone/>
            </a:pPr>
            <a:endParaRPr lang="en-US" altLang="en-US">
              <a:latin typeface="Arial" panose="020B0604020202020204" pitchFamily="34" charset="0"/>
              <a:cs typeface="Arial" panose="020B0604020202020204" pitchFamily="34" charset="0"/>
            </a:endParaRPr>
          </a:p>
        </p:txBody>
      </p:sp>
      <p:sp>
        <p:nvSpPr>
          <p:cNvPr id="53262" name="Text Box 7">
            <a:extLst>
              <a:ext uri="{FF2B5EF4-FFF2-40B4-BE49-F238E27FC236}">
                <a16:creationId xmlns:a16="http://schemas.microsoft.com/office/drawing/2014/main" id="{4300D0A4-80B9-3546-95F8-54A6C2B763E3}"/>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5A5D808-8CD1-6D40-9D3C-38595EF7553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4" name="Rounded Rectangle 20">
            <a:extLst>
              <a:ext uri="{FF2B5EF4-FFF2-40B4-BE49-F238E27FC236}">
                <a16:creationId xmlns:a16="http://schemas.microsoft.com/office/drawing/2014/main" id="{5898320D-3747-D144-9F52-A1175FA89C1E}"/>
              </a:ext>
            </a:extLst>
          </p:cNvPr>
          <p:cNvSpPr>
            <a:spLocks noChangeArrowheads="1"/>
          </p:cNvSpPr>
          <p:nvPr/>
        </p:nvSpPr>
        <p:spPr bwMode="auto">
          <a:xfrm>
            <a:off x="304800" y="2362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435" name="Rectangle 6">
            <a:extLst>
              <a:ext uri="{FF2B5EF4-FFF2-40B4-BE49-F238E27FC236}">
                <a16:creationId xmlns:a16="http://schemas.microsoft.com/office/drawing/2014/main" id="{AEE8F9D4-53F0-5F4D-AD7F-ADD29D3C41ED}"/>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6" name="Rectangle 6">
            <a:extLst>
              <a:ext uri="{FF2B5EF4-FFF2-40B4-BE49-F238E27FC236}">
                <a16:creationId xmlns:a16="http://schemas.microsoft.com/office/drawing/2014/main" id="{928A2FFE-C2FB-4B44-9687-F20D0B0B9136}"/>
              </a:ext>
            </a:extLst>
          </p:cNvPr>
          <p:cNvSpPr>
            <a:spLocks noChangeArrowheads="1"/>
          </p:cNvSpPr>
          <p:nvPr/>
        </p:nvSpPr>
        <p:spPr bwMode="auto">
          <a:xfrm>
            <a:off x="4495800" y="1981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7" name="Rectangle 6">
            <a:extLst>
              <a:ext uri="{FF2B5EF4-FFF2-40B4-BE49-F238E27FC236}">
                <a16:creationId xmlns:a16="http://schemas.microsoft.com/office/drawing/2014/main" id="{5BE07A27-D106-D24C-894C-E020907096C1}"/>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8" name="Rounded Rectangle 28">
            <a:extLst>
              <a:ext uri="{FF2B5EF4-FFF2-40B4-BE49-F238E27FC236}">
                <a16:creationId xmlns:a16="http://schemas.microsoft.com/office/drawing/2014/main" id="{98C4A911-BF4E-054D-9CA3-FB7D8F0F438B}"/>
              </a:ext>
            </a:extLst>
          </p:cNvPr>
          <p:cNvSpPr>
            <a:spLocks noChangeArrowheads="1"/>
          </p:cNvSpPr>
          <p:nvPr/>
        </p:nvSpPr>
        <p:spPr bwMode="auto">
          <a:xfrm>
            <a:off x="2019300" y="2438400"/>
            <a:ext cx="7124700" cy="12192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439" name="Rectangle 2">
            <a:extLst>
              <a:ext uri="{FF2B5EF4-FFF2-40B4-BE49-F238E27FC236}">
                <a16:creationId xmlns:a16="http://schemas.microsoft.com/office/drawing/2014/main" id="{FB6C9011-A707-C04D-BBC2-8D3EC5CD3169}"/>
              </a:ext>
            </a:extLst>
          </p:cNvPr>
          <p:cNvSpPr>
            <a:spLocks noChangeArrowheads="1"/>
          </p:cNvSpPr>
          <p:nvPr/>
        </p:nvSpPr>
        <p:spPr bwMode="auto">
          <a:xfrm>
            <a:off x="2019300" y="2595563"/>
            <a:ext cx="6896100" cy="2890837"/>
          </a:xfrm>
          <a:prstGeom prst="rect">
            <a:avLst/>
          </a:prstGeom>
          <a:solidFill>
            <a:srgbClr val="CEE7BD"/>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0" name="Rectangle 2">
            <a:extLst>
              <a:ext uri="{FF2B5EF4-FFF2-40B4-BE49-F238E27FC236}">
                <a16:creationId xmlns:a16="http://schemas.microsoft.com/office/drawing/2014/main" id="{B0B4D8D9-32EB-D243-B082-989B4DAF6B64}"/>
              </a:ext>
            </a:extLst>
          </p:cNvPr>
          <p:cNvSpPr>
            <a:spLocks noChangeArrowheads="1"/>
          </p:cNvSpPr>
          <p:nvPr/>
        </p:nvSpPr>
        <p:spPr bwMode="auto">
          <a:xfrm>
            <a:off x="8686800" y="2438400"/>
            <a:ext cx="457200" cy="3048000"/>
          </a:xfrm>
          <a:prstGeom prst="rect">
            <a:avLst/>
          </a:prstGeom>
          <a:solidFill>
            <a:srgbClr val="106839"/>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1" name="Text Box 9">
            <a:extLst>
              <a:ext uri="{FF2B5EF4-FFF2-40B4-BE49-F238E27FC236}">
                <a16:creationId xmlns:a16="http://schemas.microsoft.com/office/drawing/2014/main" id="{3C1E25FE-937D-B148-83EA-4BB5E0748656}"/>
              </a:ext>
            </a:extLst>
          </p:cNvPr>
          <p:cNvSpPr txBox="1">
            <a:spLocks noChangeArrowheads="1"/>
          </p:cNvSpPr>
          <p:nvPr/>
        </p:nvSpPr>
        <p:spPr bwMode="auto">
          <a:xfrm>
            <a:off x="2533650" y="2754313"/>
            <a:ext cx="59245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Verdana" panose="020B060403050404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S PGothic" panose="020B0600070205080204" pitchFamily="34" charset="-128"/>
              </a:defRPr>
            </a:lvl9pPr>
          </a:lstStyle>
          <a:p>
            <a:pPr eaLnBrk="1" hangingPunct="1">
              <a:buClrTx/>
            </a:pPr>
            <a:r>
              <a:rPr lang="en-US" altLang="en-US" sz="1800">
                <a:solidFill>
                  <a:schemeClr val="tx1"/>
                </a:solidFill>
              </a:rPr>
              <a:t>Permission for use of these materials is for educational purposes only. These materials may not be copied or republished in part or in whole in any form or by any means or media without prior permission from the Brushing Up on Mouth Care team. </a:t>
            </a:r>
            <a:br>
              <a:rPr lang="en-US" altLang="en-US" sz="1800">
                <a:solidFill>
                  <a:schemeClr val="tx1"/>
                </a:solidFill>
              </a:rPr>
            </a:br>
            <a:endParaRPr lang="en-US" altLang="en-US" sz="1800">
              <a:solidFill>
                <a:schemeClr val="tx1"/>
              </a:solidFill>
            </a:endParaRPr>
          </a:p>
          <a:p>
            <a:pPr eaLnBrk="1" hangingPunct="1">
              <a:buClrTx/>
            </a:pPr>
            <a:r>
              <a:rPr lang="en-US" altLang="en-US" sz="1800">
                <a:solidFill>
                  <a:schemeClr val="tx1"/>
                </a:solidFill>
              </a:rPr>
              <a:t>Contact us at </a:t>
            </a:r>
            <a:r>
              <a:rPr lang="en-US" altLang="en-US" sz="1800" b="1">
                <a:solidFill>
                  <a:schemeClr val="tx1"/>
                </a:solidFill>
              </a:rPr>
              <a:t>HPI@dal.ca </a:t>
            </a:r>
            <a:r>
              <a:rPr lang="en-US" altLang="en-US" sz="1800">
                <a:solidFill>
                  <a:schemeClr val="tx1"/>
                </a:solidFill>
              </a:rPr>
              <a:t>or </a:t>
            </a:r>
            <a:r>
              <a:rPr lang="en-US" altLang="en-US" sz="1800" b="1">
                <a:solidFill>
                  <a:schemeClr val="tx1"/>
                </a:solidFill>
              </a:rPr>
              <a:t>(902) 494-2240</a:t>
            </a:r>
          </a:p>
        </p:txBody>
      </p:sp>
      <p:sp>
        <p:nvSpPr>
          <p:cNvPr id="18442" name="Rectangle 6">
            <a:extLst>
              <a:ext uri="{FF2B5EF4-FFF2-40B4-BE49-F238E27FC236}">
                <a16:creationId xmlns:a16="http://schemas.microsoft.com/office/drawing/2014/main" id="{8BDC66E5-4BCF-2445-AD8D-AF81F99EA4CF}"/>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3" name="Rectangle 6">
            <a:extLst>
              <a:ext uri="{FF2B5EF4-FFF2-40B4-BE49-F238E27FC236}">
                <a16:creationId xmlns:a16="http://schemas.microsoft.com/office/drawing/2014/main" id="{2CB84E72-2BD4-134C-B77C-EBC0518ED256}"/>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91" name="Text Box 4">
            <a:extLst>
              <a:ext uri="{FF2B5EF4-FFF2-40B4-BE49-F238E27FC236}">
                <a16:creationId xmlns:a16="http://schemas.microsoft.com/office/drawing/2014/main" id="{88A5560F-A6ED-FF46-8445-7DC22E42F710}"/>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p>
            <a:pPr eaLnBrk="1" hangingPunct="1">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en-US" sz="2000" b="1" dirty="0">
                <a:solidFill>
                  <a:srgbClr val="FFFFFF"/>
                </a:solidFill>
              </a:rPr>
            </a:br>
            <a:r>
              <a:rPr lang="en-US" sz="2000" b="1" dirty="0">
                <a:solidFill>
                  <a:srgbClr val="FFFFFF"/>
                </a:solidFill>
              </a:rPr>
              <a:t> </a:t>
            </a:r>
            <a:br>
              <a:rPr lang="en-US" sz="2000" b="1" dirty="0">
                <a:solidFill>
                  <a:srgbClr val="FFFFFF"/>
                </a:solidFill>
              </a:rPr>
            </a:br>
            <a:r>
              <a:rPr lang="en-US" sz="5200" b="1" dirty="0">
                <a:solidFill>
                  <a:srgbClr val="FFFFFF"/>
                </a:solidFill>
                <a:effectLst>
                  <a:outerShdw blurRad="38100" dist="38100" dir="2700000" algn="tl">
                    <a:srgbClr val="000000">
                      <a:alpha val="43137"/>
                    </a:srgbClr>
                  </a:outerShdw>
                </a:effectLst>
                <a:latin typeface="Arial" pitchFamily="34" charset="0"/>
                <a:cs typeface="Arial" pitchFamily="34" charset="0"/>
              </a:rPr>
              <a:t>Session 1</a:t>
            </a:r>
          </a:p>
        </p:txBody>
      </p:sp>
      <p:sp>
        <p:nvSpPr>
          <p:cNvPr id="2" name="Text Box 5">
            <a:extLst>
              <a:ext uri="{FF2B5EF4-FFF2-40B4-BE49-F238E27FC236}">
                <a16:creationId xmlns:a16="http://schemas.microsoft.com/office/drawing/2014/main" id="{2854A157-DB5B-E643-ACEF-9B7B3DF21F3A}"/>
              </a:ext>
            </a:extLst>
          </p:cNvPr>
          <p:cNvSpPr txBox="1">
            <a:spLocks noChangeArrowheads="1"/>
          </p:cNvSpPr>
          <p:nvPr/>
        </p:nvSpPr>
        <p:spPr bwMode="auto">
          <a:xfrm>
            <a:off x="746125" y="1524000"/>
            <a:ext cx="3749675" cy="304800"/>
          </a:xfrm>
          <a:prstGeom prst="rect">
            <a:avLst/>
          </a:prstGeom>
          <a:noFill/>
          <a:ln w="9525">
            <a:noFill/>
            <a:round/>
            <a:headEnd/>
            <a:tailEnd/>
          </a:ln>
        </p:spPr>
        <p:txBody>
          <a:bodyPr/>
          <a:lstStyle/>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dirty="0">
                <a:solidFill>
                  <a:schemeClr val="tx1">
                    <a:lumMod val="95000"/>
                    <a:lumOff val="5000"/>
                  </a:schemeClr>
                </a:solidFill>
                <a:latin typeface="Arial" pitchFamily="34" charset="0"/>
                <a:ea typeface="ＭＳ Ｐゴシック" pitchFamily="34" charset="-128"/>
                <a:cs typeface="Arial" pitchFamily="34" charset="0"/>
              </a:rPr>
              <a:t>Audience: Long Term Care - RNs &amp; LPNs</a:t>
            </a:r>
          </a:p>
          <a:p>
            <a:pPr eaLnBrk="1" hangingPunct="1">
              <a:spcBef>
                <a:spcPts val="800"/>
              </a:spcBef>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chemeClr val="tx2"/>
              </a:solidFill>
              <a:ea typeface="ＭＳ Ｐゴシック" pitchFamily="34" charset="-128"/>
            </a:endParaRPr>
          </a:p>
        </p:txBody>
      </p:sp>
      <p:sp>
        <p:nvSpPr>
          <p:cNvPr id="18446" name="Moon 33">
            <a:extLst>
              <a:ext uri="{FF2B5EF4-FFF2-40B4-BE49-F238E27FC236}">
                <a16:creationId xmlns:a16="http://schemas.microsoft.com/office/drawing/2014/main" id="{90C9CCCA-DA3F-7B41-8A02-129492695197}"/>
              </a:ext>
            </a:extLst>
          </p:cNvPr>
          <p:cNvSpPr>
            <a:spLocks noChangeArrowheads="1"/>
          </p:cNvSpPr>
          <p:nvPr/>
        </p:nvSpPr>
        <p:spPr bwMode="auto">
          <a:xfrm rot="-2400000">
            <a:off x="565150" y="5389563"/>
            <a:ext cx="228600" cy="457200"/>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5" name="Text Box 7">
            <a:extLst>
              <a:ext uri="{FF2B5EF4-FFF2-40B4-BE49-F238E27FC236}">
                <a16:creationId xmlns:a16="http://schemas.microsoft.com/office/drawing/2014/main" id="{999B75C2-69BF-9844-8464-35D0C050A419}"/>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defTabSz="914400" eaLnBrk="1" fontAlgn="auto" hangingPunct="1">
              <a:spcBef>
                <a:spcPts val="0"/>
              </a:spcBef>
              <a:spcAft>
                <a:spcPts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altLang="ja-JP" sz="1800" b="1" kern="0" dirty="0">
                <a:solidFill>
                  <a:srgbClr val="FFFFFF"/>
                </a:solidFill>
                <a:effectLst>
                  <a:outerShdw blurRad="38100" dist="38100" dir="2700000" algn="tl">
                    <a:srgbClr val="000000">
                      <a:alpha val="43137"/>
                    </a:srgbClr>
                  </a:outerShdw>
                </a:effectLst>
              </a:rPr>
              <a:t>Brushing Up on Mouth Care</a:t>
            </a:r>
            <a:r>
              <a:rPr lang="fr-FR"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t>
            </a:r>
            <a:br>
              <a:rPr lang="en-US" altLang="ja-JP"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br>
            <a:r>
              <a:rPr lang="en-US" altLang="ja-JP" sz="1800" b="1" kern="0" dirty="0">
                <a:solidFill>
                  <a:srgbClr val="FFFFFF"/>
                </a:solidFill>
                <a:effectLst>
                  <a:outerShdw blurRad="38100" dist="38100" dir="2700000" algn="tl">
                    <a:srgbClr val="000000">
                      <a:alpha val="43137"/>
                    </a:srgbClr>
                  </a:outerShdw>
                </a:effectLst>
              </a:rPr>
              <a:t> Education Series</a:t>
            </a:r>
            <a:endParaRPr lang="en-US" sz="1800" b="1" kern="0" dirty="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EE8B5DF-FACB-A54A-8591-54267A2C101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299" name="Rounded Rectangle 20">
            <a:extLst>
              <a:ext uri="{FF2B5EF4-FFF2-40B4-BE49-F238E27FC236}">
                <a16:creationId xmlns:a16="http://schemas.microsoft.com/office/drawing/2014/main" id="{E8047A78-43B8-BE49-8FAE-CFC8DA341EB0}"/>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5300" name="Rectangle 6">
            <a:extLst>
              <a:ext uri="{FF2B5EF4-FFF2-40B4-BE49-F238E27FC236}">
                <a16:creationId xmlns:a16="http://schemas.microsoft.com/office/drawing/2014/main" id="{FAA1C588-26BF-F147-9FFA-AD50137EB981}"/>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301" name="Rectangle 6">
            <a:extLst>
              <a:ext uri="{FF2B5EF4-FFF2-40B4-BE49-F238E27FC236}">
                <a16:creationId xmlns:a16="http://schemas.microsoft.com/office/drawing/2014/main" id="{D09723AA-EC1A-DF45-9B14-025C17273C23}"/>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302" name="Rectangle 6">
            <a:extLst>
              <a:ext uri="{FF2B5EF4-FFF2-40B4-BE49-F238E27FC236}">
                <a16:creationId xmlns:a16="http://schemas.microsoft.com/office/drawing/2014/main" id="{CF7A6B89-36D7-2A40-A917-E51152E7E83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303" name="Rectangle 3">
            <a:extLst>
              <a:ext uri="{FF2B5EF4-FFF2-40B4-BE49-F238E27FC236}">
                <a16:creationId xmlns:a16="http://schemas.microsoft.com/office/drawing/2014/main" id="{2E8862B6-3179-7B45-87BE-91B378B62CA8}"/>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304" name="Rounded Rectangle 18">
            <a:extLst>
              <a:ext uri="{FF2B5EF4-FFF2-40B4-BE49-F238E27FC236}">
                <a16:creationId xmlns:a16="http://schemas.microsoft.com/office/drawing/2014/main" id="{79BCB4B3-3DC0-EB46-8AA7-8BF11215874A}"/>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5305" name="Rectangle 6">
            <a:extLst>
              <a:ext uri="{FF2B5EF4-FFF2-40B4-BE49-F238E27FC236}">
                <a16:creationId xmlns:a16="http://schemas.microsoft.com/office/drawing/2014/main" id="{8FC54B2A-E18C-4843-AF20-FE3C13AED944}"/>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9468" name="Text Box 3">
            <a:extLst>
              <a:ext uri="{FF2B5EF4-FFF2-40B4-BE49-F238E27FC236}">
                <a16:creationId xmlns:a16="http://schemas.microsoft.com/office/drawing/2014/main" id="{6BED78D9-4AFB-6749-BD7B-7921314E1F9A}"/>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Annual Oral Health Assessment</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Tool Overview (OHAT)</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5307" name="Rectangle 4">
            <a:extLst>
              <a:ext uri="{FF2B5EF4-FFF2-40B4-BE49-F238E27FC236}">
                <a16:creationId xmlns:a16="http://schemas.microsoft.com/office/drawing/2014/main" id="{92A60795-4B71-994C-91A2-620B604610D7}"/>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308" name="Text Box 2">
            <a:extLst>
              <a:ext uri="{FF2B5EF4-FFF2-40B4-BE49-F238E27FC236}">
                <a16:creationId xmlns:a16="http://schemas.microsoft.com/office/drawing/2014/main" id="{B85AD2D8-E73D-1947-90FF-15A2CC232E01}"/>
              </a:ext>
            </a:extLst>
          </p:cNvPr>
          <p:cNvSpPr txBox="1">
            <a:spLocks noChangeArrowheads="1"/>
          </p:cNvSpPr>
          <p:nvPr/>
        </p:nvSpPr>
        <p:spPr bwMode="auto">
          <a:xfrm>
            <a:off x="1219200" y="1981200"/>
            <a:ext cx="640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1pPr>
            <a:lvl2pPr marL="738188" indent="-28098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700"/>
              </a:spcBef>
              <a:buFont typeface="Verdana" panose="020B0604030504040204" pitchFamily="34" charset="0"/>
              <a:buChar char="•"/>
            </a:pPr>
            <a:r>
              <a:rPr lang="en-US" altLang="en-US" sz="2800" b="1">
                <a:solidFill>
                  <a:srgbClr val="000000"/>
                </a:solidFill>
                <a:latin typeface="Arial" panose="020B0604020202020204" pitchFamily="34" charset="0"/>
                <a:cs typeface="Arial" panose="020B0604020202020204" pitchFamily="34" charset="0"/>
              </a:rPr>
              <a:t>WHO?</a:t>
            </a:r>
            <a:r>
              <a:rPr lang="en-US" altLang="en-US" sz="2800">
                <a:solidFill>
                  <a:srgbClr val="000000"/>
                </a:solidFill>
                <a:latin typeface="Arial" panose="020B0604020202020204" pitchFamily="34" charset="0"/>
                <a:cs typeface="Arial" panose="020B0604020202020204" pitchFamily="34" charset="0"/>
              </a:rPr>
              <a:t> </a:t>
            </a:r>
            <a:br>
              <a:rPr lang="en-US" altLang="en-US">
                <a:solidFill>
                  <a:srgbClr val="000000"/>
                </a:solidFill>
                <a:latin typeface="Arial" panose="020B0604020202020204" pitchFamily="34" charset="0"/>
                <a:cs typeface="Arial" panose="020B0604020202020204" pitchFamily="34" charset="0"/>
              </a:rPr>
            </a:br>
            <a:r>
              <a:rPr lang="en-US" altLang="en-US" sz="300">
                <a:solidFill>
                  <a:srgbClr val="000000"/>
                </a:solidFill>
                <a:latin typeface="Arial" panose="020B0604020202020204" pitchFamily="34" charset="0"/>
                <a:cs typeface="Arial" panose="020B0604020202020204" pitchFamily="34" charset="0"/>
              </a:rPr>
              <a:t> </a:t>
            </a:r>
            <a:br>
              <a:rPr lang="en-US" altLang="en-US">
                <a:solidFill>
                  <a:srgbClr val="000000"/>
                </a:solidFill>
                <a:latin typeface="Arial" panose="020B0604020202020204" pitchFamily="34" charset="0"/>
                <a:cs typeface="Arial" panose="020B0604020202020204" pitchFamily="34" charset="0"/>
              </a:rPr>
            </a:br>
            <a:r>
              <a:rPr lang="en-US" altLang="en-US">
                <a:solidFill>
                  <a:srgbClr val="000000"/>
                </a:solidFill>
                <a:latin typeface="Arial" panose="020B0604020202020204" pitchFamily="34" charset="0"/>
                <a:cs typeface="Arial" panose="020B0604020202020204" pitchFamily="34" charset="0"/>
              </a:rPr>
              <a:t>RN or LPN</a:t>
            </a:r>
            <a:br>
              <a:rPr lang="en-US" altLang="en-US">
                <a:solidFill>
                  <a:srgbClr val="000000"/>
                </a:solidFill>
                <a:latin typeface="Arial" panose="020B0604020202020204" pitchFamily="34" charset="0"/>
                <a:cs typeface="Arial" panose="020B0604020202020204" pitchFamily="34" charset="0"/>
              </a:rPr>
            </a:br>
            <a:endParaRPr lang="en-US" altLang="en-US">
              <a:solidFill>
                <a:srgbClr val="000000"/>
              </a:solidFill>
              <a:latin typeface="Arial" panose="020B0604020202020204" pitchFamily="34" charset="0"/>
              <a:cs typeface="Arial" panose="020B0604020202020204" pitchFamily="34" charset="0"/>
            </a:endParaRPr>
          </a:p>
          <a:p>
            <a:pPr eaLnBrk="1" hangingPunct="1">
              <a:lnSpc>
                <a:spcPct val="90000"/>
              </a:lnSpc>
              <a:spcBef>
                <a:spcPts val="700"/>
              </a:spcBef>
              <a:buFont typeface="Verdana" panose="020B0604030504040204" pitchFamily="34" charset="0"/>
              <a:buChar char="•"/>
            </a:pPr>
            <a:r>
              <a:rPr lang="en-US" altLang="en-US" sz="2800" b="1">
                <a:solidFill>
                  <a:srgbClr val="000000"/>
                </a:solidFill>
                <a:latin typeface="Arial" panose="020B0604020202020204" pitchFamily="34" charset="0"/>
                <a:cs typeface="Arial" panose="020B0604020202020204" pitchFamily="34" charset="0"/>
              </a:rPr>
              <a:t>WHEN?</a:t>
            </a:r>
            <a:r>
              <a:rPr lang="en-US" altLang="en-US" sz="2800">
                <a:solidFill>
                  <a:srgbClr val="000000"/>
                </a:solidFill>
                <a:latin typeface="Arial" panose="020B0604020202020204" pitchFamily="34" charset="0"/>
                <a:cs typeface="Arial" panose="020B0604020202020204" pitchFamily="34" charset="0"/>
              </a:rPr>
              <a:t> </a:t>
            </a:r>
            <a:br>
              <a:rPr lang="en-US" altLang="en-US">
                <a:solidFill>
                  <a:srgbClr val="000000"/>
                </a:solidFill>
                <a:latin typeface="Arial" panose="020B0604020202020204" pitchFamily="34" charset="0"/>
                <a:cs typeface="Arial" panose="020B0604020202020204" pitchFamily="34" charset="0"/>
              </a:rPr>
            </a:br>
            <a:endParaRPr lang="en-US" altLang="en-US" sz="300">
              <a:solidFill>
                <a:srgbClr val="000000"/>
              </a:solidFill>
              <a:latin typeface="Arial" panose="020B0604020202020204" pitchFamily="34" charset="0"/>
              <a:cs typeface="Arial" panose="020B0604020202020204" pitchFamily="34" charset="0"/>
            </a:endParaRPr>
          </a:p>
          <a:p>
            <a:pPr lvl="1" eaLnBrk="1" hangingPunct="1">
              <a:lnSpc>
                <a:spcPct val="90000"/>
              </a:lnSpc>
              <a:spcBef>
                <a:spcPts val="600"/>
              </a:spcBef>
              <a:buFont typeface="Verdana" panose="020B0604030504040204" pitchFamily="34" charset="0"/>
              <a:buChar char="–"/>
            </a:pPr>
            <a:r>
              <a:rPr lang="en-US" altLang="en-US">
                <a:solidFill>
                  <a:srgbClr val="000000"/>
                </a:solidFill>
                <a:latin typeface="Arial" panose="020B0604020202020204" pitchFamily="34" charset="0"/>
                <a:cs typeface="Arial" panose="020B0604020202020204" pitchFamily="34" charset="0"/>
              </a:rPr>
              <a:t>within 3 weeks of admission and annually thereafter </a:t>
            </a:r>
            <a:br>
              <a:rPr lang="en-US" altLang="en-US">
                <a:solidFill>
                  <a:srgbClr val="000000"/>
                </a:solidFill>
                <a:latin typeface="Arial" panose="020B0604020202020204" pitchFamily="34" charset="0"/>
                <a:cs typeface="Arial" panose="020B0604020202020204" pitchFamily="34" charset="0"/>
              </a:rPr>
            </a:br>
            <a:endParaRPr lang="en-US" altLang="en-US">
              <a:solidFill>
                <a:srgbClr val="000000"/>
              </a:solidFill>
              <a:latin typeface="Arial" panose="020B0604020202020204" pitchFamily="34" charset="0"/>
              <a:cs typeface="Arial" panose="020B0604020202020204" pitchFamily="34" charset="0"/>
            </a:endParaRPr>
          </a:p>
          <a:p>
            <a:pPr eaLnBrk="1" hangingPunct="1">
              <a:lnSpc>
                <a:spcPct val="90000"/>
              </a:lnSpc>
              <a:spcBef>
                <a:spcPts val="700"/>
              </a:spcBef>
              <a:buFont typeface="Verdana" panose="020B0604030504040204" pitchFamily="34" charset="0"/>
              <a:buChar char="•"/>
            </a:pPr>
            <a:r>
              <a:rPr lang="en-US" altLang="en-US" sz="2800" b="1">
                <a:solidFill>
                  <a:srgbClr val="000000"/>
                </a:solidFill>
                <a:latin typeface="Arial" panose="020B0604020202020204" pitchFamily="34" charset="0"/>
                <a:cs typeface="Arial" panose="020B0604020202020204" pitchFamily="34" charset="0"/>
              </a:rPr>
              <a:t>WHAT?</a:t>
            </a:r>
            <a:r>
              <a:rPr lang="en-US" altLang="en-US" sz="2800">
                <a:solidFill>
                  <a:srgbClr val="000000"/>
                </a:solidFill>
                <a:latin typeface="Arial" panose="020B0604020202020204" pitchFamily="34" charset="0"/>
                <a:cs typeface="Arial" panose="020B0604020202020204" pitchFamily="34" charset="0"/>
              </a:rPr>
              <a:t> </a:t>
            </a:r>
            <a:br>
              <a:rPr lang="en-US" altLang="en-US">
                <a:solidFill>
                  <a:srgbClr val="000000"/>
                </a:solidFill>
                <a:latin typeface="Arial" panose="020B0604020202020204" pitchFamily="34" charset="0"/>
                <a:cs typeface="Arial" panose="020B0604020202020204" pitchFamily="34" charset="0"/>
              </a:rPr>
            </a:br>
            <a:endParaRPr lang="en-US" altLang="en-US" sz="300">
              <a:solidFill>
                <a:srgbClr val="000000"/>
              </a:solidFill>
              <a:latin typeface="Arial" panose="020B0604020202020204" pitchFamily="34" charset="0"/>
              <a:cs typeface="Arial" panose="020B0604020202020204" pitchFamily="34" charset="0"/>
            </a:endParaRPr>
          </a:p>
          <a:p>
            <a:pPr lvl="1" eaLnBrk="1" hangingPunct="1">
              <a:lnSpc>
                <a:spcPct val="90000"/>
              </a:lnSpc>
              <a:spcBef>
                <a:spcPts val="600"/>
              </a:spcBef>
              <a:buFont typeface="Helvetica Neue" panose="02000503000000020004" pitchFamily="2" charset="0"/>
              <a:buChar char="–"/>
            </a:pPr>
            <a:r>
              <a:rPr lang="en-US" altLang="en-US">
                <a:solidFill>
                  <a:srgbClr val="000000"/>
                </a:solidFill>
                <a:latin typeface="Arial" panose="020B0604020202020204" pitchFamily="34" charset="0"/>
                <a:cs typeface="Arial" panose="020B0604020202020204" pitchFamily="34" charset="0"/>
              </a:rPr>
              <a:t>a validated tool </a:t>
            </a:r>
          </a:p>
          <a:p>
            <a:pPr lvl="1" eaLnBrk="1" hangingPunct="1">
              <a:lnSpc>
                <a:spcPct val="90000"/>
              </a:lnSpc>
              <a:spcBef>
                <a:spcPts val="600"/>
              </a:spcBef>
              <a:buFont typeface="Verdana" panose="020B0604030504040204" pitchFamily="34" charset="0"/>
              <a:buChar char="–"/>
            </a:pPr>
            <a:r>
              <a:rPr lang="en-US" altLang="en-US">
                <a:solidFill>
                  <a:srgbClr val="000000"/>
                </a:solidFill>
                <a:latin typeface="Arial" panose="020B0604020202020204" pitchFamily="34" charset="0"/>
                <a:cs typeface="Arial" panose="020B0604020202020204" pitchFamily="34" charset="0"/>
              </a:rPr>
              <a:t>provides guidance to care planning</a:t>
            </a:r>
          </a:p>
          <a:p>
            <a:pPr eaLnBrk="1" hangingPunct="1">
              <a:lnSpc>
                <a:spcPct val="90000"/>
              </a:lnSpc>
              <a:spcBef>
                <a:spcPts val="600"/>
              </a:spcBef>
              <a:buClrTx/>
              <a:buFontTx/>
              <a:buNone/>
            </a:pPr>
            <a:endParaRPr lang="en-US" altLang="en-US">
              <a:solidFill>
                <a:srgbClr val="000000"/>
              </a:solidFill>
              <a:latin typeface="Arial" panose="020B0604020202020204" pitchFamily="34" charset="0"/>
              <a:cs typeface="Arial" panose="020B0604020202020204" pitchFamily="34" charset="0"/>
            </a:endParaRPr>
          </a:p>
        </p:txBody>
      </p:sp>
      <p:sp>
        <p:nvSpPr>
          <p:cNvPr id="55309" name="Text Box 7">
            <a:extLst>
              <a:ext uri="{FF2B5EF4-FFF2-40B4-BE49-F238E27FC236}">
                <a16:creationId xmlns:a16="http://schemas.microsoft.com/office/drawing/2014/main" id="{C7F1165F-8A50-0840-9A54-EF9F6E98D4BA}"/>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2194DB5-110F-CC43-B4FD-825675CD024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47" name="Rounded Rectangle 20">
            <a:extLst>
              <a:ext uri="{FF2B5EF4-FFF2-40B4-BE49-F238E27FC236}">
                <a16:creationId xmlns:a16="http://schemas.microsoft.com/office/drawing/2014/main" id="{17720314-22E3-064D-A124-436D9CFD3A7E}"/>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7348" name="Rectangle 6">
            <a:extLst>
              <a:ext uri="{FF2B5EF4-FFF2-40B4-BE49-F238E27FC236}">
                <a16:creationId xmlns:a16="http://schemas.microsoft.com/office/drawing/2014/main" id="{98722ACE-D401-2A45-893F-69BF1C4D92DF}"/>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49" name="Rectangle 6">
            <a:extLst>
              <a:ext uri="{FF2B5EF4-FFF2-40B4-BE49-F238E27FC236}">
                <a16:creationId xmlns:a16="http://schemas.microsoft.com/office/drawing/2014/main" id="{3BDCBFE1-3277-0243-B9DA-B9E86A6E91E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50" name="Rectangle 6">
            <a:extLst>
              <a:ext uri="{FF2B5EF4-FFF2-40B4-BE49-F238E27FC236}">
                <a16:creationId xmlns:a16="http://schemas.microsoft.com/office/drawing/2014/main" id="{4DDD45A7-4827-9E4A-9C9C-2AFB576E12C5}"/>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51" name="Rectangle 3">
            <a:extLst>
              <a:ext uri="{FF2B5EF4-FFF2-40B4-BE49-F238E27FC236}">
                <a16:creationId xmlns:a16="http://schemas.microsoft.com/office/drawing/2014/main" id="{2E115E88-2489-454B-ABF4-385E82972515}"/>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52" name="Rounded Rectangle 16">
            <a:extLst>
              <a:ext uri="{FF2B5EF4-FFF2-40B4-BE49-F238E27FC236}">
                <a16:creationId xmlns:a16="http://schemas.microsoft.com/office/drawing/2014/main" id="{800AD445-A296-0E4E-BD0F-A8F93B089E5A}"/>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7353" name="Rectangle 6">
            <a:extLst>
              <a:ext uri="{FF2B5EF4-FFF2-40B4-BE49-F238E27FC236}">
                <a16:creationId xmlns:a16="http://schemas.microsoft.com/office/drawing/2014/main" id="{4D9CE50C-7C98-8B40-B588-9CCD8A8F8CCF}"/>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492" name="Text Box 3">
            <a:extLst>
              <a:ext uri="{FF2B5EF4-FFF2-40B4-BE49-F238E27FC236}">
                <a16:creationId xmlns:a16="http://schemas.microsoft.com/office/drawing/2014/main" id="{6B821F79-3A70-0345-9C4A-2B4C3A3DEF19}"/>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Annual Oral Health Assessment</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Tool Overview (OHAT)</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7355" name="Rectangle 4">
            <a:extLst>
              <a:ext uri="{FF2B5EF4-FFF2-40B4-BE49-F238E27FC236}">
                <a16:creationId xmlns:a16="http://schemas.microsoft.com/office/drawing/2014/main" id="{7C41E8C4-C261-414B-B8AB-1C9CCD5ABA28}"/>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57356" name="Picture 1">
            <a:extLst>
              <a:ext uri="{FF2B5EF4-FFF2-40B4-BE49-F238E27FC236}">
                <a16:creationId xmlns:a16="http://schemas.microsoft.com/office/drawing/2014/main" id="{6D6804EF-BFF8-A046-89EE-724D9AC0B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9436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57" name="Text Box 7">
            <a:extLst>
              <a:ext uri="{FF2B5EF4-FFF2-40B4-BE49-F238E27FC236}">
                <a16:creationId xmlns:a16="http://schemas.microsoft.com/office/drawing/2014/main" id="{81240FCD-F2D0-F841-88E1-0DA774BC542E}"/>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14C6116-9C2A-FC4C-83FF-60BD5CE60708}"/>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395" name="Rounded Rectangle 20">
            <a:extLst>
              <a:ext uri="{FF2B5EF4-FFF2-40B4-BE49-F238E27FC236}">
                <a16:creationId xmlns:a16="http://schemas.microsoft.com/office/drawing/2014/main" id="{F8320249-9E86-8C42-BD22-10E677A6FB90}"/>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9396" name="Rectangle 6">
            <a:extLst>
              <a:ext uri="{FF2B5EF4-FFF2-40B4-BE49-F238E27FC236}">
                <a16:creationId xmlns:a16="http://schemas.microsoft.com/office/drawing/2014/main" id="{8F8833DA-0AE2-034B-B2BC-DFDCC261AAF3}"/>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397" name="Rectangle 6">
            <a:extLst>
              <a:ext uri="{FF2B5EF4-FFF2-40B4-BE49-F238E27FC236}">
                <a16:creationId xmlns:a16="http://schemas.microsoft.com/office/drawing/2014/main" id="{A0902E27-2AFA-F741-BE8F-D5472856A302}"/>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398" name="Rectangle 6">
            <a:extLst>
              <a:ext uri="{FF2B5EF4-FFF2-40B4-BE49-F238E27FC236}">
                <a16:creationId xmlns:a16="http://schemas.microsoft.com/office/drawing/2014/main" id="{BC739282-8242-5442-94AE-1AD55C4BC281}"/>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399" name="Rectangle 3">
            <a:extLst>
              <a:ext uri="{FF2B5EF4-FFF2-40B4-BE49-F238E27FC236}">
                <a16:creationId xmlns:a16="http://schemas.microsoft.com/office/drawing/2014/main" id="{DB8E5108-7717-9946-8B3E-98CB9AABD40A}"/>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400" name="Rounded Rectangle 16">
            <a:extLst>
              <a:ext uri="{FF2B5EF4-FFF2-40B4-BE49-F238E27FC236}">
                <a16:creationId xmlns:a16="http://schemas.microsoft.com/office/drawing/2014/main" id="{AF01AD38-F17E-4A45-8E25-590036E60CB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9401" name="Rectangle 6">
            <a:extLst>
              <a:ext uri="{FF2B5EF4-FFF2-40B4-BE49-F238E27FC236}">
                <a16:creationId xmlns:a16="http://schemas.microsoft.com/office/drawing/2014/main" id="{D45DC669-B3E1-1644-A4AC-3703571F7F28}"/>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1516" name="Text Box 3">
            <a:extLst>
              <a:ext uri="{FF2B5EF4-FFF2-40B4-BE49-F238E27FC236}">
                <a16:creationId xmlns:a16="http://schemas.microsoft.com/office/drawing/2014/main" id="{20BAF548-3CC3-B042-AD29-671C4B72AE03}"/>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Annual Oral Health Assessment</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Using the OHAT</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9403" name="Rectangle 4">
            <a:extLst>
              <a:ext uri="{FF2B5EF4-FFF2-40B4-BE49-F238E27FC236}">
                <a16:creationId xmlns:a16="http://schemas.microsoft.com/office/drawing/2014/main" id="{A8C675BE-B423-6543-925F-0FD40AC28F89}"/>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404" name="Text Box 7">
            <a:extLst>
              <a:ext uri="{FF2B5EF4-FFF2-40B4-BE49-F238E27FC236}">
                <a16:creationId xmlns:a16="http://schemas.microsoft.com/office/drawing/2014/main" id="{43DFFF6B-1162-504B-9166-F0CCBAE7F08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grpSp>
        <p:nvGrpSpPr>
          <p:cNvPr id="59405" name="Group 1">
            <a:extLst>
              <a:ext uri="{FF2B5EF4-FFF2-40B4-BE49-F238E27FC236}">
                <a16:creationId xmlns:a16="http://schemas.microsoft.com/office/drawing/2014/main" id="{049A089E-85DE-194A-8DEC-0F9845932D36}"/>
              </a:ext>
            </a:extLst>
          </p:cNvPr>
          <p:cNvGrpSpPr>
            <a:grpSpLocks/>
          </p:cNvGrpSpPr>
          <p:nvPr/>
        </p:nvGrpSpPr>
        <p:grpSpPr bwMode="auto">
          <a:xfrm>
            <a:off x="1714500" y="3121025"/>
            <a:ext cx="7124700" cy="1527175"/>
            <a:chOff x="1714500" y="2588029"/>
            <a:chExt cx="7124700" cy="1526771"/>
          </a:xfrm>
        </p:grpSpPr>
        <p:sp>
          <p:nvSpPr>
            <p:cNvPr id="59408" name="Rounded Rectangle 28">
              <a:extLst>
                <a:ext uri="{FF2B5EF4-FFF2-40B4-BE49-F238E27FC236}">
                  <a16:creationId xmlns:a16="http://schemas.microsoft.com/office/drawing/2014/main" id="{0E12E824-C75F-8245-A6C1-8995977FC324}"/>
                </a:ext>
              </a:extLst>
            </p:cNvPr>
            <p:cNvSpPr>
              <a:spLocks noChangeArrowheads="1"/>
            </p:cNvSpPr>
            <p:nvPr/>
          </p:nvSpPr>
          <p:spPr bwMode="auto">
            <a:xfrm>
              <a:off x="1714500" y="2589245"/>
              <a:ext cx="7124700" cy="12192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59409" name="Rectangle 2">
              <a:extLst>
                <a:ext uri="{FF2B5EF4-FFF2-40B4-BE49-F238E27FC236}">
                  <a16:creationId xmlns:a16="http://schemas.microsoft.com/office/drawing/2014/main" id="{72359BD4-B22D-C04D-A538-326ED2C79C34}"/>
                </a:ext>
              </a:extLst>
            </p:cNvPr>
            <p:cNvSpPr>
              <a:spLocks noChangeArrowheads="1"/>
            </p:cNvSpPr>
            <p:nvPr/>
          </p:nvSpPr>
          <p:spPr bwMode="auto">
            <a:xfrm>
              <a:off x="1714500" y="2895600"/>
              <a:ext cx="6896100" cy="1219200"/>
            </a:xfrm>
            <a:prstGeom prst="rect">
              <a:avLst/>
            </a:prstGeom>
            <a:solidFill>
              <a:srgbClr val="FDE4B1"/>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9410" name="Rectangle 2">
              <a:extLst>
                <a:ext uri="{FF2B5EF4-FFF2-40B4-BE49-F238E27FC236}">
                  <a16:creationId xmlns:a16="http://schemas.microsoft.com/office/drawing/2014/main" id="{D821E49F-B788-D14A-B74F-DCF8A6D623E6}"/>
                </a:ext>
              </a:extLst>
            </p:cNvPr>
            <p:cNvSpPr>
              <a:spLocks noChangeArrowheads="1"/>
            </p:cNvSpPr>
            <p:nvPr/>
          </p:nvSpPr>
          <p:spPr bwMode="auto">
            <a:xfrm>
              <a:off x="8382000" y="2588029"/>
              <a:ext cx="457200" cy="1521489"/>
            </a:xfrm>
            <a:prstGeom prst="rect">
              <a:avLst/>
            </a:prstGeom>
            <a:solidFill>
              <a:srgbClr val="DF8725"/>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pic>
        <p:nvPicPr>
          <p:cNvPr id="59406" name="Picture 10" descr="I:\AHPRC\AHPRC WEB\zource\projects\oral-health\oral-health-continuing-care\Video\educational videos\DVD5.png">
            <a:extLst>
              <a:ext uri="{FF2B5EF4-FFF2-40B4-BE49-F238E27FC236}">
                <a16:creationId xmlns:a16="http://schemas.microsoft.com/office/drawing/2014/main" id="{A15179F8-3772-FA4E-A743-CDB8258ED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429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Text Box 2">
            <a:extLst>
              <a:ext uri="{FF2B5EF4-FFF2-40B4-BE49-F238E27FC236}">
                <a16:creationId xmlns:a16="http://schemas.microsoft.com/office/drawing/2014/main" id="{106E6DA3-3D4E-8B43-8C13-CBCEE47D31AC}"/>
              </a:ext>
            </a:extLst>
          </p:cNvPr>
          <p:cNvSpPr txBox="1">
            <a:spLocks noChangeArrowheads="1"/>
          </p:cNvSpPr>
          <p:nvPr/>
        </p:nvSpPr>
        <p:spPr bwMode="auto">
          <a:xfrm>
            <a:off x="2781300" y="3495675"/>
            <a:ext cx="548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Verdana" panose="020B060403050404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Verdana" panose="020B060403050404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Verdana" panose="020B060403050404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9pPr>
          </a:lstStyle>
          <a:p>
            <a:pPr eaLnBrk="1" hangingPunct="1">
              <a:lnSpc>
                <a:spcPct val="90000"/>
              </a:lnSpc>
              <a:spcBef>
                <a:spcPct val="0"/>
              </a:spcBef>
              <a:buClrTx/>
            </a:pPr>
            <a:r>
              <a:rPr lang="en-US" altLang="en-US" sz="2400" b="1">
                <a:latin typeface="Arial" panose="020B0604020202020204" pitchFamily="34" charset="0"/>
                <a:cs typeface="Arial" panose="020B0604020202020204" pitchFamily="34" charset="0"/>
              </a:rPr>
              <a:t>DVD 5</a:t>
            </a:r>
            <a:br>
              <a:rPr lang="en-US" altLang="en-US" sz="2400" b="1">
                <a:latin typeface="Arial" panose="020B0604020202020204" pitchFamily="34" charset="0"/>
                <a:cs typeface="Arial" panose="020B0604020202020204" pitchFamily="34" charset="0"/>
              </a:rPr>
            </a:br>
            <a:r>
              <a:rPr lang="en-CA" altLang="en-US" sz="2400" b="1">
                <a:latin typeface="Arial" panose="020B0604020202020204" pitchFamily="34" charset="0"/>
                <a:cs typeface="Arial" panose="020B0604020202020204" pitchFamily="34" charset="0"/>
                <a:hlinkClick r:id="rId4" tooltip="Click to play!"/>
              </a:rPr>
              <a:t>How to use the OHAT</a:t>
            </a:r>
            <a:r>
              <a:rPr lang="en-CA" altLang="en-US" sz="2400" b="1">
                <a:latin typeface="Arial" panose="020B0604020202020204" pitchFamily="34" charset="0"/>
                <a:cs typeface="Arial" panose="020B0604020202020204" pitchFamily="34" charset="0"/>
              </a:rPr>
              <a:t> </a:t>
            </a:r>
            <a:r>
              <a:rPr lang="en-US" altLang="en-US" sz="1800" b="1">
                <a:latin typeface="Arial" panose="020B0604020202020204" pitchFamily="34" charset="0"/>
                <a:cs typeface="Arial" panose="020B0604020202020204" pitchFamily="34" charset="0"/>
              </a:rPr>
              <a:t>(runs 4:59)</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BB68483-68F9-3249-A58B-8F5393063EE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43" name="Rounded Rectangle 20">
            <a:extLst>
              <a:ext uri="{FF2B5EF4-FFF2-40B4-BE49-F238E27FC236}">
                <a16:creationId xmlns:a16="http://schemas.microsoft.com/office/drawing/2014/main" id="{7BCE2397-1CAF-4E45-B727-54FBE9F51D11}"/>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1444" name="Rectangle 6">
            <a:extLst>
              <a:ext uri="{FF2B5EF4-FFF2-40B4-BE49-F238E27FC236}">
                <a16:creationId xmlns:a16="http://schemas.microsoft.com/office/drawing/2014/main" id="{F2481EBD-4087-FF48-9A66-CA50480D023D}"/>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45" name="Rectangle 6">
            <a:extLst>
              <a:ext uri="{FF2B5EF4-FFF2-40B4-BE49-F238E27FC236}">
                <a16:creationId xmlns:a16="http://schemas.microsoft.com/office/drawing/2014/main" id="{AD258FAD-646F-2C41-88A4-99DB9C31D98F}"/>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46" name="Rectangle 6">
            <a:extLst>
              <a:ext uri="{FF2B5EF4-FFF2-40B4-BE49-F238E27FC236}">
                <a16:creationId xmlns:a16="http://schemas.microsoft.com/office/drawing/2014/main" id="{B2962760-2054-194E-81F4-CA02BE64653B}"/>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47" name="Rectangle 3">
            <a:extLst>
              <a:ext uri="{FF2B5EF4-FFF2-40B4-BE49-F238E27FC236}">
                <a16:creationId xmlns:a16="http://schemas.microsoft.com/office/drawing/2014/main" id="{4C428701-C362-FC45-8C34-4C9F19BF93BD}"/>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48" name="Rounded Rectangle 16">
            <a:extLst>
              <a:ext uri="{FF2B5EF4-FFF2-40B4-BE49-F238E27FC236}">
                <a16:creationId xmlns:a16="http://schemas.microsoft.com/office/drawing/2014/main" id="{B4DC7AF0-315E-444B-85AD-BC7155168EFD}"/>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1449" name="Rectangle 6">
            <a:extLst>
              <a:ext uri="{FF2B5EF4-FFF2-40B4-BE49-F238E27FC236}">
                <a16:creationId xmlns:a16="http://schemas.microsoft.com/office/drawing/2014/main" id="{D0065087-7136-0347-B406-3B17F8B44D8F}"/>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1516" name="Text Box 3">
            <a:extLst>
              <a:ext uri="{FF2B5EF4-FFF2-40B4-BE49-F238E27FC236}">
                <a16:creationId xmlns:a16="http://schemas.microsoft.com/office/drawing/2014/main" id="{20BAF548-3CC3-B042-AD29-671C4B72AE03}"/>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Annual Oral Health Assessment</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Using the OHAT</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1451" name="Rectangle 4">
            <a:extLst>
              <a:ext uri="{FF2B5EF4-FFF2-40B4-BE49-F238E27FC236}">
                <a16:creationId xmlns:a16="http://schemas.microsoft.com/office/drawing/2014/main" id="{411F4C02-7AFE-D546-B636-5C47BA5ADE58}"/>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52" name="Text Box 7">
            <a:extLst>
              <a:ext uri="{FF2B5EF4-FFF2-40B4-BE49-F238E27FC236}">
                <a16:creationId xmlns:a16="http://schemas.microsoft.com/office/drawing/2014/main" id="{7AD0F299-E7BA-B94A-AF77-1C9A166AE5F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grpSp>
        <p:nvGrpSpPr>
          <p:cNvPr id="61453" name="Group 1">
            <a:extLst>
              <a:ext uri="{FF2B5EF4-FFF2-40B4-BE49-F238E27FC236}">
                <a16:creationId xmlns:a16="http://schemas.microsoft.com/office/drawing/2014/main" id="{CA451389-1F79-9F41-883C-CD303E2B2B3C}"/>
              </a:ext>
            </a:extLst>
          </p:cNvPr>
          <p:cNvGrpSpPr>
            <a:grpSpLocks/>
          </p:cNvGrpSpPr>
          <p:nvPr/>
        </p:nvGrpSpPr>
        <p:grpSpPr bwMode="auto">
          <a:xfrm>
            <a:off x="1714500" y="3121025"/>
            <a:ext cx="7124700" cy="1527175"/>
            <a:chOff x="1714500" y="2588029"/>
            <a:chExt cx="7124700" cy="1526771"/>
          </a:xfrm>
        </p:grpSpPr>
        <p:sp>
          <p:nvSpPr>
            <p:cNvPr id="61456" name="Rounded Rectangle 28">
              <a:extLst>
                <a:ext uri="{FF2B5EF4-FFF2-40B4-BE49-F238E27FC236}">
                  <a16:creationId xmlns:a16="http://schemas.microsoft.com/office/drawing/2014/main" id="{C5EFB25B-0DC3-DF47-B3C9-296046942A17}"/>
                </a:ext>
              </a:extLst>
            </p:cNvPr>
            <p:cNvSpPr>
              <a:spLocks noChangeArrowheads="1"/>
            </p:cNvSpPr>
            <p:nvPr/>
          </p:nvSpPr>
          <p:spPr bwMode="auto">
            <a:xfrm>
              <a:off x="1714500" y="2589245"/>
              <a:ext cx="7124700" cy="12192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1457" name="Rectangle 2">
              <a:extLst>
                <a:ext uri="{FF2B5EF4-FFF2-40B4-BE49-F238E27FC236}">
                  <a16:creationId xmlns:a16="http://schemas.microsoft.com/office/drawing/2014/main" id="{EF58895E-2704-744E-ABF2-DD9C402EEB1F}"/>
                </a:ext>
              </a:extLst>
            </p:cNvPr>
            <p:cNvSpPr>
              <a:spLocks noChangeArrowheads="1"/>
            </p:cNvSpPr>
            <p:nvPr/>
          </p:nvSpPr>
          <p:spPr bwMode="auto">
            <a:xfrm>
              <a:off x="1714500" y="2895600"/>
              <a:ext cx="6896100" cy="1219200"/>
            </a:xfrm>
            <a:prstGeom prst="rect">
              <a:avLst/>
            </a:prstGeom>
            <a:solidFill>
              <a:srgbClr val="FDE4B1"/>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58" name="Rectangle 2">
              <a:extLst>
                <a:ext uri="{FF2B5EF4-FFF2-40B4-BE49-F238E27FC236}">
                  <a16:creationId xmlns:a16="http://schemas.microsoft.com/office/drawing/2014/main" id="{412391B1-4895-A349-A88E-7CECA96DF240}"/>
                </a:ext>
              </a:extLst>
            </p:cNvPr>
            <p:cNvSpPr>
              <a:spLocks noChangeArrowheads="1"/>
            </p:cNvSpPr>
            <p:nvPr/>
          </p:nvSpPr>
          <p:spPr bwMode="auto">
            <a:xfrm>
              <a:off x="8382000" y="2588029"/>
              <a:ext cx="457200" cy="1521489"/>
            </a:xfrm>
            <a:prstGeom prst="rect">
              <a:avLst/>
            </a:prstGeom>
            <a:solidFill>
              <a:srgbClr val="DF8725"/>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pic>
        <p:nvPicPr>
          <p:cNvPr id="61454" name="Picture 10" descr="I:\AHPRC\AHPRC WEB\zource\projects\oral-health\oral-health-continuing-care\Video\educational videos\DVD5.png">
            <a:extLst>
              <a:ext uri="{FF2B5EF4-FFF2-40B4-BE49-F238E27FC236}">
                <a16:creationId xmlns:a16="http://schemas.microsoft.com/office/drawing/2014/main" id="{1D7899E2-B994-CE4B-8F8D-5B28C55A2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429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5" name="Text Box 2">
            <a:extLst>
              <a:ext uri="{FF2B5EF4-FFF2-40B4-BE49-F238E27FC236}">
                <a16:creationId xmlns:a16="http://schemas.microsoft.com/office/drawing/2014/main" id="{AA4C4385-E442-D14A-9CE4-D3E92BAA1522}"/>
              </a:ext>
            </a:extLst>
          </p:cNvPr>
          <p:cNvSpPr txBox="1">
            <a:spLocks noChangeArrowheads="1"/>
          </p:cNvSpPr>
          <p:nvPr/>
        </p:nvSpPr>
        <p:spPr bwMode="auto">
          <a:xfrm>
            <a:off x="2781300" y="3495675"/>
            <a:ext cx="548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Verdana" panose="020B060403050404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Verdana" panose="020B060403050404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Verdana" panose="020B060403050404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9pPr>
          </a:lstStyle>
          <a:p>
            <a:pPr eaLnBrk="1" hangingPunct="1">
              <a:lnSpc>
                <a:spcPct val="90000"/>
              </a:lnSpc>
              <a:spcBef>
                <a:spcPct val="0"/>
              </a:spcBef>
              <a:buClrTx/>
            </a:pPr>
            <a:r>
              <a:rPr lang="en-US" altLang="en-US" sz="2400" b="1">
                <a:latin typeface="Arial" panose="020B0604020202020204" pitchFamily="34" charset="0"/>
                <a:cs typeface="Arial" panose="020B0604020202020204" pitchFamily="34" charset="0"/>
              </a:rPr>
              <a:t>DVD 5</a:t>
            </a:r>
            <a:br>
              <a:rPr lang="en-US" altLang="en-US" sz="2400" b="1">
                <a:latin typeface="Arial" panose="020B0604020202020204" pitchFamily="34" charset="0"/>
                <a:cs typeface="Arial" panose="020B0604020202020204" pitchFamily="34" charset="0"/>
              </a:rPr>
            </a:br>
            <a:r>
              <a:rPr lang="en-CA" altLang="en-US" sz="2400" b="1">
                <a:latin typeface="Arial" panose="020B0604020202020204" pitchFamily="34" charset="0"/>
                <a:cs typeface="Arial" panose="020B0604020202020204" pitchFamily="34" charset="0"/>
                <a:hlinkClick r:id="rId4" tooltip="Click to play!"/>
              </a:rPr>
              <a:t>The OHAT</a:t>
            </a:r>
            <a:r>
              <a:rPr lang="en-CA" altLang="en-US" sz="2400" b="1">
                <a:latin typeface="Arial" panose="020B0604020202020204" pitchFamily="34" charset="0"/>
                <a:cs typeface="Arial" panose="020B0604020202020204" pitchFamily="34" charset="0"/>
              </a:rPr>
              <a:t> </a:t>
            </a:r>
            <a:r>
              <a:rPr lang="en-US" altLang="en-US" sz="1800" b="1">
                <a:latin typeface="Arial" panose="020B0604020202020204" pitchFamily="34" charset="0"/>
                <a:cs typeface="Arial" panose="020B0604020202020204" pitchFamily="34" charset="0"/>
              </a:rPr>
              <a:t>(runs 16:03)</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7C954562-2923-CA4C-89AD-60199B063568}"/>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3490" name="Rounded Rectangle 20">
            <a:extLst>
              <a:ext uri="{FF2B5EF4-FFF2-40B4-BE49-F238E27FC236}">
                <a16:creationId xmlns:a16="http://schemas.microsoft.com/office/drawing/2014/main" id="{5FA44AE5-894D-B148-9C4F-C41F423F4BB5}"/>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3491" name="Rectangle 6">
            <a:extLst>
              <a:ext uri="{FF2B5EF4-FFF2-40B4-BE49-F238E27FC236}">
                <a16:creationId xmlns:a16="http://schemas.microsoft.com/office/drawing/2014/main" id="{4E0D7857-BCE8-C640-A35A-B401FA54941E}"/>
              </a:ext>
            </a:extLst>
          </p:cNvPr>
          <p:cNvSpPr>
            <a:spLocks noChangeArrowheads="1"/>
          </p:cNvSpPr>
          <p:nvPr/>
        </p:nvSpPr>
        <p:spPr bwMode="auto">
          <a:xfrm>
            <a:off x="304800" y="0"/>
            <a:ext cx="7696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3492" name="Rounded Rectangle 14">
            <a:extLst>
              <a:ext uri="{FF2B5EF4-FFF2-40B4-BE49-F238E27FC236}">
                <a16:creationId xmlns:a16="http://schemas.microsoft.com/office/drawing/2014/main" id="{2EF47104-6143-2147-871B-D57077663142}"/>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3493" name="Rectangle 4">
            <a:extLst>
              <a:ext uri="{FF2B5EF4-FFF2-40B4-BE49-F238E27FC236}">
                <a16:creationId xmlns:a16="http://schemas.microsoft.com/office/drawing/2014/main" id="{1AA06FBA-0855-0748-BA30-C61DF21DF8A7}"/>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3494" name="Rectangle 6">
            <a:extLst>
              <a:ext uri="{FF2B5EF4-FFF2-40B4-BE49-F238E27FC236}">
                <a16:creationId xmlns:a16="http://schemas.microsoft.com/office/drawing/2014/main" id="{EA11EDDA-1264-7E44-9C2C-4251F60919D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3495" name="Text Box 7">
            <a:extLst>
              <a:ext uri="{FF2B5EF4-FFF2-40B4-BE49-F238E27FC236}">
                <a16:creationId xmlns:a16="http://schemas.microsoft.com/office/drawing/2014/main" id="{D0C2EE55-351B-CF41-8BBC-588E637A8DA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
        <p:nvSpPr>
          <p:cNvPr id="63496" name="Rectangle 3">
            <a:extLst>
              <a:ext uri="{FF2B5EF4-FFF2-40B4-BE49-F238E27FC236}">
                <a16:creationId xmlns:a16="http://schemas.microsoft.com/office/drawing/2014/main" id="{CC98748C-64F5-864B-86D5-2A8500188BFC}"/>
              </a:ext>
            </a:extLst>
          </p:cNvPr>
          <p:cNvSpPr>
            <a:spLocks noChangeArrowheads="1"/>
          </p:cNvSpPr>
          <p:nvPr/>
        </p:nvSpPr>
        <p:spPr bwMode="auto">
          <a:xfrm>
            <a:off x="304800" y="1295400"/>
            <a:ext cx="8839200" cy="38862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 name="Text Box 2">
            <a:extLst>
              <a:ext uri="{FF2B5EF4-FFF2-40B4-BE49-F238E27FC236}">
                <a16:creationId xmlns:a16="http://schemas.microsoft.com/office/drawing/2014/main" id="{E4441156-B563-884E-ACB1-65CA4CC0AAD5}"/>
              </a:ext>
            </a:extLst>
          </p:cNvPr>
          <p:cNvSpPr txBox="1">
            <a:spLocks noChangeArrowheads="1"/>
          </p:cNvSpPr>
          <p:nvPr/>
        </p:nvSpPr>
        <p:spPr bwMode="auto">
          <a:xfrm>
            <a:off x="990600" y="2133600"/>
            <a:ext cx="3886200" cy="2103438"/>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500" b="1" dirty="0">
                <a:effectLst>
                  <a:outerShdw blurRad="38100" dist="38100" dir="2700000" algn="tl">
                    <a:srgbClr val="000000">
                      <a:alpha val="43137"/>
                    </a:srgbClr>
                  </a:outerShdw>
                </a:effectLst>
                <a:latin typeface="Arial" pitchFamily="34" charset="0"/>
                <a:cs typeface="Arial" pitchFamily="34" charset="0"/>
              </a:rPr>
              <a:t>Oral Care Planning </a:t>
            </a:r>
          </a:p>
        </p:txBody>
      </p:sp>
      <p:sp>
        <p:nvSpPr>
          <p:cNvPr id="63498" name="Rectangle 6">
            <a:extLst>
              <a:ext uri="{FF2B5EF4-FFF2-40B4-BE49-F238E27FC236}">
                <a16:creationId xmlns:a16="http://schemas.microsoft.com/office/drawing/2014/main" id="{CD99EAF0-19E2-DA47-A6B7-B13B05C8EB51}"/>
              </a:ext>
            </a:extLst>
          </p:cNvPr>
          <p:cNvSpPr>
            <a:spLocks noChangeArrowheads="1"/>
          </p:cNvSpPr>
          <p:nvPr/>
        </p:nvSpPr>
        <p:spPr bwMode="auto">
          <a:xfrm>
            <a:off x="304800" y="5029200"/>
            <a:ext cx="8839200" cy="152400"/>
          </a:xfrm>
          <a:prstGeom prst="rect">
            <a:avLst/>
          </a:prstGeom>
          <a:solidFill>
            <a:srgbClr val="1E2A5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63499" name="Picture 14" descr="DSC_0023.jpg">
            <a:extLst>
              <a:ext uri="{FF2B5EF4-FFF2-40B4-BE49-F238E27FC236}">
                <a16:creationId xmlns:a16="http://schemas.microsoft.com/office/drawing/2014/main" id="{B462B191-655D-D746-A0EC-C4EFB6D84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44713"/>
            <a:ext cx="3048000" cy="2046287"/>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AA69BFB-5227-1343-9014-2BE7B84362F1}"/>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39" name="Rounded Rectangle 20">
            <a:extLst>
              <a:ext uri="{FF2B5EF4-FFF2-40B4-BE49-F238E27FC236}">
                <a16:creationId xmlns:a16="http://schemas.microsoft.com/office/drawing/2014/main" id="{F88109B1-1618-2E45-8E2C-BECDCFFDA931}"/>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5540" name="Rectangle 6">
            <a:extLst>
              <a:ext uri="{FF2B5EF4-FFF2-40B4-BE49-F238E27FC236}">
                <a16:creationId xmlns:a16="http://schemas.microsoft.com/office/drawing/2014/main" id="{E508BBCE-1DB8-6443-ABD0-5A94C58FE449}"/>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1" name="Rectangle 6">
            <a:extLst>
              <a:ext uri="{FF2B5EF4-FFF2-40B4-BE49-F238E27FC236}">
                <a16:creationId xmlns:a16="http://schemas.microsoft.com/office/drawing/2014/main" id="{D350B9E9-0A3C-8D44-B82C-859602B4D936}"/>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2" name="Rectangle 6">
            <a:extLst>
              <a:ext uri="{FF2B5EF4-FFF2-40B4-BE49-F238E27FC236}">
                <a16:creationId xmlns:a16="http://schemas.microsoft.com/office/drawing/2014/main" id="{FB45F705-304B-484B-8290-0F44F7EC5670}"/>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3" name="Rectangle 3">
            <a:extLst>
              <a:ext uri="{FF2B5EF4-FFF2-40B4-BE49-F238E27FC236}">
                <a16:creationId xmlns:a16="http://schemas.microsoft.com/office/drawing/2014/main" id="{064E7969-0999-E640-B7FC-C11A26125E50}"/>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4" name="Rounded Rectangle 28">
            <a:extLst>
              <a:ext uri="{FF2B5EF4-FFF2-40B4-BE49-F238E27FC236}">
                <a16:creationId xmlns:a16="http://schemas.microsoft.com/office/drawing/2014/main" id="{E9E9421E-1B27-A944-94E3-2206B4FA6C19}"/>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5545" name="Rectangle 6">
            <a:extLst>
              <a:ext uri="{FF2B5EF4-FFF2-40B4-BE49-F238E27FC236}">
                <a16:creationId xmlns:a16="http://schemas.microsoft.com/office/drawing/2014/main" id="{64574EAC-4BB6-4A4A-A884-421D13EA6F20}"/>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2540" name="Text Box 3">
            <a:extLst>
              <a:ext uri="{FF2B5EF4-FFF2-40B4-BE49-F238E27FC236}">
                <a16:creationId xmlns:a16="http://schemas.microsoft.com/office/drawing/2014/main" id="{B9C733A9-718A-B34E-B16F-D3EFF09F8F76}"/>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Care Planning</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Tool Overview </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5547" name="Rectangle 4">
            <a:extLst>
              <a:ext uri="{FF2B5EF4-FFF2-40B4-BE49-F238E27FC236}">
                <a16:creationId xmlns:a16="http://schemas.microsoft.com/office/drawing/2014/main" id="{14723A24-6A92-3143-81C9-52DDEF67D5DE}"/>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8" name="Text Box 2">
            <a:extLst>
              <a:ext uri="{FF2B5EF4-FFF2-40B4-BE49-F238E27FC236}">
                <a16:creationId xmlns:a16="http://schemas.microsoft.com/office/drawing/2014/main" id="{B5C8AE5B-D746-8A40-976B-6AD57F92351C}"/>
              </a:ext>
            </a:extLst>
          </p:cNvPr>
          <p:cNvSpPr txBox="1">
            <a:spLocks noChangeArrowheads="1"/>
          </p:cNvSpPr>
          <p:nvPr/>
        </p:nvSpPr>
        <p:spPr bwMode="auto">
          <a:xfrm>
            <a:off x="11430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1pPr>
            <a:lvl2pPr marL="738188" indent="-28098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700"/>
              </a:spcBef>
              <a:buFont typeface="Verdana" panose="020B0604030504040204" pitchFamily="34" charset="0"/>
              <a:buChar char="•"/>
            </a:pPr>
            <a:r>
              <a:rPr lang="en-US" altLang="en-US" sz="3200" b="1">
                <a:solidFill>
                  <a:srgbClr val="000000"/>
                </a:solidFill>
                <a:latin typeface="Arial" panose="020B0604020202020204" pitchFamily="34" charset="0"/>
                <a:cs typeface="Arial" panose="020B0604020202020204" pitchFamily="34" charset="0"/>
              </a:rPr>
              <a:t>WHO?</a:t>
            </a:r>
            <a:r>
              <a:rPr lang="en-US" altLang="en-US" sz="3200">
                <a:solidFill>
                  <a:srgbClr val="000000"/>
                </a:solidFill>
                <a:latin typeface="Arial" panose="020B0604020202020204" pitchFamily="34" charset="0"/>
                <a:cs typeface="Arial" panose="020B0604020202020204" pitchFamily="34" charset="0"/>
              </a:rPr>
              <a:t> </a:t>
            </a:r>
          </a:p>
          <a:p>
            <a:pPr lvl="1" eaLnBrk="1" hangingPunct="1">
              <a:lnSpc>
                <a:spcPct val="90000"/>
              </a:lnSpc>
              <a:spcBef>
                <a:spcPts val="600"/>
              </a:spcBef>
              <a:buFont typeface="Verdana" panose="020B0604030504040204" pitchFamily="34" charset="0"/>
              <a:buChar char="–"/>
            </a:pPr>
            <a:r>
              <a:rPr lang="en-US" altLang="en-US" sz="2800">
                <a:solidFill>
                  <a:srgbClr val="000000"/>
                </a:solidFill>
                <a:latin typeface="Arial" panose="020B0604020202020204" pitchFamily="34" charset="0"/>
                <a:cs typeface="Arial" panose="020B0604020202020204" pitchFamily="34" charset="0"/>
              </a:rPr>
              <a:t>RN or LPN</a:t>
            </a:r>
            <a:br>
              <a:rPr lang="en-US" altLang="en-US" sz="2800">
                <a:solidFill>
                  <a:srgbClr val="000000"/>
                </a:solidFill>
                <a:latin typeface="Arial" panose="020B0604020202020204" pitchFamily="34" charset="0"/>
                <a:cs typeface="Arial" panose="020B0604020202020204" pitchFamily="34" charset="0"/>
              </a:rPr>
            </a:br>
            <a:endParaRPr lang="en-US" altLang="en-US" sz="1000">
              <a:solidFill>
                <a:srgbClr val="000000"/>
              </a:solidFill>
              <a:latin typeface="Arial" panose="020B0604020202020204" pitchFamily="34" charset="0"/>
              <a:cs typeface="Arial" panose="020B0604020202020204" pitchFamily="34" charset="0"/>
            </a:endParaRPr>
          </a:p>
          <a:p>
            <a:pPr eaLnBrk="1" hangingPunct="1">
              <a:lnSpc>
                <a:spcPct val="90000"/>
              </a:lnSpc>
              <a:spcBef>
                <a:spcPts val="700"/>
              </a:spcBef>
              <a:buFont typeface="Verdana" panose="020B0604030504040204" pitchFamily="34" charset="0"/>
              <a:buChar char="•"/>
            </a:pPr>
            <a:r>
              <a:rPr lang="en-US" altLang="en-US" sz="3200" b="1">
                <a:solidFill>
                  <a:srgbClr val="000000"/>
                </a:solidFill>
                <a:latin typeface="Arial" panose="020B0604020202020204" pitchFamily="34" charset="0"/>
                <a:cs typeface="Arial" panose="020B0604020202020204" pitchFamily="34" charset="0"/>
              </a:rPr>
              <a:t>WHEN?</a:t>
            </a:r>
            <a:r>
              <a:rPr lang="en-US" altLang="en-US" sz="3200">
                <a:solidFill>
                  <a:srgbClr val="000000"/>
                </a:solidFill>
                <a:latin typeface="Arial" panose="020B0604020202020204" pitchFamily="34" charset="0"/>
                <a:cs typeface="Arial" panose="020B0604020202020204" pitchFamily="34" charset="0"/>
              </a:rPr>
              <a:t> </a:t>
            </a:r>
          </a:p>
          <a:p>
            <a:pPr lvl="1" eaLnBrk="1" hangingPunct="1">
              <a:lnSpc>
                <a:spcPct val="90000"/>
              </a:lnSpc>
              <a:spcBef>
                <a:spcPts val="600"/>
              </a:spcBef>
              <a:buFont typeface="Verdana" panose="020B0604030504040204" pitchFamily="34" charset="0"/>
              <a:buChar char="–"/>
            </a:pPr>
            <a:r>
              <a:rPr lang="en-US" altLang="en-US" sz="2800">
                <a:solidFill>
                  <a:srgbClr val="000000"/>
                </a:solidFill>
                <a:latin typeface="Arial" panose="020B0604020202020204" pitchFamily="34" charset="0"/>
                <a:cs typeface="Arial" panose="020B0604020202020204" pitchFamily="34" charset="0"/>
              </a:rPr>
              <a:t>Reviewed and updated each time an Oral Health Assessment is completed</a:t>
            </a:r>
            <a:br>
              <a:rPr lang="en-US" altLang="en-US" sz="2800">
                <a:solidFill>
                  <a:srgbClr val="000000"/>
                </a:solidFill>
                <a:latin typeface="Arial" panose="020B0604020202020204" pitchFamily="34" charset="0"/>
                <a:cs typeface="Arial" panose="020B0604020202020204" pitchFamily="34" charset="0"/>
              </a:rPr>
            </a:br>
            <a:endParaRPr lang="en-US" altLang="en-US" sz="1000">
              <a:solidFill>
                <a:srgbClr val="000000"/>
              </a:solidFill>
              <a:latin typeface="Arial" panose="020B0604020202020204" pitchFamily="34" charset="0"/>
              <a:cs typeface="Arial" panose="020B0604020202020204" pitchFamily="34" charset="0"/>
            </a:endParaRPr>
          </a:p>
          <a:p>
            <a:pPr eaLnBrk="1" hangingPunct="1">
              <a:lnSpc>
                <a:spcPct val="90000"/>
              </a:lnSpc>
              <a:spcBef>
                <a:spcPts val="700"/>
              </a:spcBef>
              <a:buFont typeface="Verdana" panose="020B0604030504040204" pitchFamily="34" charset="0"/>
              <a:buChar char="•"/>
            </a:pPr>
            <a:r>
              <a:rPr lang="en-US" altLang="en-US" sz="3200" b="1">
                <a:solidFill>
                  <a:srgbClr val="000000"/>
                </a:solidFill>
                <a:latin typeface="Arial" panose="020B0604020202020204" pitchFamily="34" charset="0"/>
                <a:cs typeface="Arial" panose="020B0604020202020204" pitchFamily="34" charset="0"/>
              </a:rPr>
              <a:t>WHAT?</a:t>
            </a:r>
            <a:r>
              <a:rPr lang="en-US" altLang="en-US" sz="3200">
                <a:solidFill>
                  <a:srgbClr val="000000"/>
                </a:solidFill>
                <a:latin typeface="Arial" panose="020B0604020202020204" pitchFamily="34" charset="0"/>
                <a:cs typeface="Arial" panose="020B0604020202020204" pitchFamily="34" charset="0"/>
              </a:rPr>
              <a:t> </a:t>
            </a:r>
          </a:p>
          <a:p>
            <a:pPr lvl="1" eaLnBrk="1" hangingPunct="1">
              <a:lnSpc>
                <a:spcPct val="90000"/>
              </a:lnSpc>
              <a:spcBef>
                <a:spcPts val="600"/>
              </a:spcBef>
              <a:buFont typeface="Helvetica Neue" panose="02000503000000020004" pitchFamily="2" charset="0"/>
              <a:buChar char="–"/>
            </a:pPr>
            <a:r>
              <a:rPr lang="en-US" altLang="en-US" sz="2800">
                <a:solidFill>
                  <a:srgbClr val="000000"/>
                </a:solidFill>
                <a:latin typeface="Arial" panose="020B0604020202020204" pitchFamily="34" charset="0"/>
                <a:cs typeface="Arial" panose="020B0604020202020204" pitchFamily="34" charset="0"/>
              </a:rPr>
              <a:t>A tool that provides guidance to oral care planning</a:t>
            </a:r>
          </a:p>
          <a:p>
            <a:pPr eaLnBrk="1" hangingPunct="1">
              <a:lnSpc>
                <a:spcPct val="90000"/>
              </a:lnSpc>
              <a:spcBef>
                <a:spcPts val="600"/>
              </a:spcBef>
              <a:buClrTx/>
              <a:buFontTx/>
              <a:buNone/>
            </a:pPr>
            <a:endParaRPr lang="en-US" altLang="en-US">
              <a:solidFill>
                <a:srgbClr val="000000"/>
              </a:solidFill>
            </a:endParaRPr>
          </a:p>
        </p:txBody>
      </p:sp>
      <p:sp>
        <p:nvSpPr>
          <p:cNvPr id="65549" name="Text Box 7">
            <a:extLst>
              <a:ext uri="{FF2B5EF4-FFF2-40B4-BE49-F238E27FC236}">
                <a16:creationId xmlns:a16="http://schemas.microsoft.com/office/drawing/2014/main" id="{C72FFD6C-1A29-C54B-B982-BC04C3F69864}"/>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82E2257-2F57-304C-A7C2-E546F231E12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7587" name="Rounded Rectangle 20">
            <a:extLst>
              <a:ext uri="{FF2B5EF4-FFF2-40B4-BE49-F238E27FC236}">
                <a16:creationId xmlns:a16="http://schemas.microsoft.com/office/drawing/2014/main" id="{D6718B2D-FE42-304B-B2CB-FF19D86E893A}"/>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7588" name="Rectangle 6">
            <a:extLst>
              <a:ext uri="{FF2B5EF4-FFF2-40B4-BE49-F238E27FC236}">
                <a16:creationId xmlns:a16="http://schemas.microsoft.com/office/drawing/2014/main" id="{2FE4C58B-5C83-384C-A546-86150AE212A2}"/>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7589" name="Rectangle 6">
            <a:extLst>
              <a:ext uri="{FF2B5EF4-FFF2-40B4-BE49-F238E27FC236}">
                <a16:creationId xmlns:a16="http://schemas.microsoft.com/office/drawing/2014/main" id="{43C94E05-AF62-454B-A0C9-74AA755BD42C}"/>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7590" name="Rectangle 6">
            <a:extLst>
              <a:ext uri="{FF2B5EF4-FFF2-40B4-BE49-F238E27FC236}">
                <a16:creationId xmlns:a16="http://schemas.microsoft.com/office/drawing/2014/main" id="{7C27DC9D-907E-174C-806A-101E2636626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7591" name="Rectangle 3">
            <a:extLst>
              <a:ext uri="{FF2B5EF4-FFF2-40B4-BE49-F238E27FC236}">
                <a16:creationId xmlns:a16="http://schemas.microsoft.com/office/drawing/2014/main" id="{46B3A063-9220-F64B-AAE5-52F841B76AAC}"/>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7592" name="Rounded Rectangle 18">
            <a:extLst>
              <a:ext uri="{FF2B5EF4-FFF2-40B4-BE49-F238E27FC236}">
                <a16:creationId xmlns:a16="http://schemas.microsoft.com/office/drawing/2014/main" id="{8A626320-97F0-1645-9533-1DB62B773DB8}"/>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7593" name="Rectangle 6">
            <a:extLst>
              <a:ext uri="{FF2B5EF4-FFF2-40B4-BE49-F238E27FC236}">
                <a16:creationId xmlns:a16="http://schemas.microsoft.com/office/drawing/2014/main" id="{0C528B78-EA1C-1741-AFF9-33795D74ADDC}"/>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3564" name="Text Box 3">
            <a:extLst>
              <a:ext uri="{FF2B5EF4-FFF2-40B4-BE49-F238E27FC236}">
                <a16:creationId xmlns:a16="http://schemas.microsoft.com/office/drawing/2014/main" id="{AC77F6E7-B049-8945-A7E2-3C2350AB2EA0}"/>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Care Planning</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Tool Overview </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7595" name="Rectangle 4">
            <a:extLst>
              <a:ext uri="{FF2B5EF4-FFF2-40B4-BE49-F238E27FC236}">
                <a16:creationId xmlns:a16="http://schemas.microsoft.com/office/drawing/2014/main" id="{788F4B69-02AA-714B-982F-EBDA132429C2}"/>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67596" name="Picture 16" descr="oralhygienecareplan.png">
            <a:extLst>
              <a:ext uri="{FF2B5EF4-FFF2-40B4-BE49-F238E27FC236}">
                <a16:creationId xmlns:a16="http://schemas.microsoft.com/office/drawing/2014/main" id="{FA73D74F-FAE2-2C49-BCCD-D47738FDDF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14513"/>
            <a:ext cx="58674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Text Box 7">
            <a:extLst>
              <a:ext uri="{FF2B5EF4-FFF2-40B4-BE49-F238E27FC236}">
                <a16:creationId xmlns:a16="http://schemas.microsoft.com/office/drawing/2014/main" id="{5F5DC8D6-DF6E-0F41-B066-A0972BBAEF7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044CA0D-C027-F947-A44C-1FE5047E271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35" name="Rounded Rectangle 20">
            <a:extLst>
              <a:ext uri="{FF2B5EF4-FFF2-40B4-BE49-F238E27FC236}">
                <a16:creationId xmlns:a16="http://schemas.microsoft.com/office/drawing/2014/main" id="{F9FFEDE9-CFBD-9041-A51A-8484B0F39473}"/>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9636" name="Rectangle 6">
            <a:extLst>
              <a:ext uri="{FF2B5EF4-FFF2-40B4-BE49-F238E27FC236}">
                <a16:creationId xmlns:a16="http://schemas.microsoft.com/office/drawing/2014/main" id="{1948AD25-7761-9440-9350-F589336A20B3}"/>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37" name="Rectangle 6">
            <a:extLst>
              <a:ext uri="{FF2B5EF4-FFF2-40B4-BE49-F238E27FC236}">
                <a16:creationId xmlns:a16="http://schemas.microsoft.com/office/drawing/2014/main" id="{F62A73A3-9743-1642-AB44-F5044F0F6ADC}"/>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38" name="Rectangle 6">
            <a:extLst>
              <a:ext uri="{FF2B5EF4-FFF2-40B4-BE49-F238E27FC236}">
                <a16:creationId xmlns:a16="http://schemas.microsoft.com/office/drawing/2014/main" id="{D0A1F208-59A5-204C-9C82-59EB61C5B067}"/>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39" name="Rectangle 3">
            <a:extLst>
              <a:ext uri="{FF2B5EF4-FFF2-40B4-BE49-F238E27FC236}">
                <a16:creationId xmlns:a16="http://schemas.microsoft.com/office/drawing/2014/main" id="{A8DC1AD4-5C9C-E746-8EAA-FEEFB48E5F9F}"/>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40" name="Rounded Rectangle 16">
            <a:extLst>
              <a:ext uri="{FF2B5EF4-FFF2-40B4-BE49-F238E27FC236}">
                <a16:creationId xmlns:a16="http://schemas.microsoft.com/office/drawing/2014/main" id="{B0046E58-063E-C64B-9DEB-4EBB1F2AF2C3}"/>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9641" name="Rectangle 6">
            <a:extLst>
              <a:ext uri="{FF2B5EF4-FFF2-40B4-BE49-F238E27FC236}">
                <a16:creationId xmlns:a16="http://schemas.microsoft.com/office/drawing/2014/main" id="{84E2F04B-9B99-7943-AF91-CA73FE41F602}"/>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4588" name="Text Box 3">
            <a:extLst>
              <a:ext uri="{FF2B5EF4-FFF2-40B4-BE49-F238E27FC236}">
                <a16:creationId xmlns:a16="http://schemas.microsoft.com/office/drawing/2014/main" id="{8C12878F-D673-9745-94CA-94BACAB47E91}"/>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Care Planning</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Providing Oral Care</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9643" name="Rectangle 4">
            <a:extLst>
              <a:ext uri="{FF2B5EF4-FFF2-40B4-BE49-F238E27FC236}">
                <a16:creationId xmlns:a16="http://schemas.microsoft.com/office/drawing/2014/main" id="{2788A9E5-C4E3-EE47-BA36-9E03E53A6D8E}"/>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44" name="Text Box 7">
            <a:extLst>
              <a:ext uri="{FF2B5EF4-FFF2-40B4-BE49-F238E27FC236}">
                <a16:creationId xmlns:a16="http://schemas.microsoft.com/office/drawing/2014/main" id="{05665DFB-5E31-994B-8F0C-003BC20BABF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grpSp>
        <p:nvGrpSpPr>
          <p:cNvPr id="69645" name="Group 1">
            <a:extLst>
              <a:ext uri="{FF2B5EF4-FFF2-40B4-BE49-F238E27FC236}">
                <a16:creationId xmlns:a16="http://schemas.microsoft.com/office/drawing/2014/main" id="{6DBCFE2C-C5C6-3842-875C-1B3CF11D299C}"/>
              </a:ext>
            </a:extLst>
          </p:cNvPr>
          <p:cNvGrpSpPr>
            <a:grpSpLocks/>
          </p:cNvGrpSpPr>
          <p:nvPr/>
        </p:nvGrpSpPr>
        <p:grpSpPr bwMode="auto">
          <a:xfrm>
            <a:off x="1714500" y="3121025"/>
            <a:ext cx="7124700" cy="1527175"/>
            <a:chOff x="1714500" y="2588029"/>
            <a:chExt cx="7124700" cy="1526771"/>
          </a:xfrm>
        </p:grpSpPr>
        <p:sp>
          <p:nvSpPr>
            <p:cNvPr id="69648" name="Rounded Rectangle 28">
              <a:extLst>
                <a:ext uri="{FF2B5EF4-FFF2-40B4-BE49-F238E27FC236}">
                  <a16:creationId xmlns:a16="http://schemas.microsoft.com/office/drawing/2014/main" id="{D8D17355-B5F8-4545-83B4-A3D3EB38B0D3}"/>
                </a:ext>
              </a:extLst>
            </p:cNvPr>
            <p:cNvSpPr>
              <a:spLocks noChangeArrowheads="1"/>
            </p:cNvSpPr>
            <p:nvPr/>
          </p:nvSpPr>
          <p:spPr bwMode="auto">
            <a:xfrm>
              <a:off x="1714500" y="2589245"/>
              <a:ext cx="7124700" cy="12192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69649" name="Rectangle 2">
              <a:extLst>
                <a:ext uri="{FF2B5EF4-FFF2-40B4-BE49-F238E27FC236}">
                  <a16:creationId xmlns:a16="http://schemas.microsoft.com/office/drawing/2014/main" id="{312C8932-1F95-144A-975D-1937C66B3722}"/>
                </a:ext>
              </a:extLst>
            </p:cNvPr>
            <p:cNvSpPr>
              <a:spLocks noChangeArrowheads="1"/>
            </p:cNvSpPr>
            <p:nvPr/>
          </p:nvSpPr>
          <p:spPr bwMode="auto">
            <a:xfrm>
              <a:off x="1714500" y="2895600"/>
              <a:ext cx="6896100" cy="1219200"/>
            </a:xfrm>
            <a:prstGeom prst="rect">
              <a:avLst/>
            </a:prstGeom>
            <a:solidFill>
              <a:srgbClr val="FDE4B1"/>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9650" name="Rectangle 2">
              <a:extLst>
                <a:ext uri="{FF2B5EF4-FFF2-40B4-BE49-F238E27FC236}">
                  <a16:creationId xmlns:a16="http://schemas.microsoft.com/office/drawing/2014/main" id="{57B71D7F-F990-D54B-8EC4-F894439A6B63}"/>
                </a:ext>
              </a:extLst>
            </p:cNvPr>
            <p:cNvSpPr>
              <a:spLocks noChangeArrowheads="1"/>
            </p:cNvSpPr>
            <p:nvPr/>
          </p:nvSpPr>
          <p:spPr bwMode="auto">
            <a:xfrm>
              <a:off x="8382000" y="2588029"/>
              <a:ext cx="457200" cy="1521489"/>
            </a:xfrm>
            <a:prstGeom prst="rect">
              <a:avLst/>
            </a:prstGeom>
            <a:solidFill>
              <a:srgbClr val="DF8725"/>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pic>
        <p:nvPicPr>
          <p:cNvPr id="69646" name="Picture 10" descr="I:\AHPRC\AHPRC WEB\zource\projects\oral-health\oral-health-continuing-care\Video\educational videos\DVD5.png">
            <a:extLst>
              <a:ext uri="{FF2B5EF4-FFF2-40B4-BE49-F238E27FC236}">
                <a16:creationId xmlns:a16="http://schemas.microsoft.com/office/drawing/2014/main" id="{9583D2B5-DF42-224F-89AC-6EA6670BF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429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7" name="Text Box 2">
            <a:extLst>
              <a:ext uri="{FF2B5EF4-FFF2-40B4-BE49-F238E27FC236}">
                <a16:creationId xmlns:a16="http://schemas.microsoft.com/office/drawing/2014/main" id="{8AAA7ABF-EC09-D24F-BE84-5992A5F77A8D}"/>
              </a:ext>
            </a:extLst>
          </p:cNvPr>
          <p:cNvSpPr txBox="1">
            <a:spLocks noChangeArrowheads="1"/>
          </p:cNvSpPr>
          <p:nvPr/>
        </p:nvSpPr>
        <p:spPr bwMode="auto">
          <a:xfrm>
            <a:off x="2781300" y="3495675"/>
            <a:ext cx="548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Verdana" panose="020B060403050404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Verdana" panose="020B060403050404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Verdana" panose="020B060403050404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Verdana" panose="020B0604030504040204" pitchFamily="34" charset="0"/>
                <a:ea typeface="MS PGothic" panose="020B0600070205080204" pitchFamily="34" charset="-128"/>
              </a:defRPr>
            </a:lvl9pPr>
          </a:lstStyle>
          <a:p>
            <a:pPr eaLnBrk="1" hangingPunct="1">
              <a:lnSpc>
                <a:spcPct val="90000"/>
              </a:lnSpc>
              <a:spcBef>
                <a:spcPct val="0"/>
              </a:spcBef>
              <a:buClrTx/>
            </a:pPr>
            <a:r>
              <a:rPr lang="en-US" altLang="en-US" sz="2400" b="1">
                <a:latin typeface="Arial" panose="020B0604020202020204" pitchFamily="34" charset="0"/>
                <a:cs typeface="Arial" panose="020B0604020202020204" pitchFamily="34" charset="0"/>
              </a:rPr>
              <a:t>DVD 5</a:t>
            </a:r>
            <a:br>
              <a:rPr lang="en-US" altLang="en-US" sz="2400" b="1">
                <a:latin typeface="Arial" panose="020B0604020202020204" pitchFamily="34" charset="0"/>
                <a:cs typeface="Arial" panose="020B0604020202020204" pitchFamily="34" charset="0"/>
              </a:rPr>
            </a:br>
            <a:r>
              <a:rPr lang="en-CA" altLang="en-US" sz="2400" b="1">
                <a:latin typeface="Arial" panose="020B0604020202020204" pitchFamily="34" charset="0"/>
                <a:cs typeface="Arial" panose="020B0604020202020204" pitchFamily="34" charset="0"/>
                <a:hlinkClick r:id="rId4" tooltip="Click to play!"/>
              </a:rPr>
              <a:t>Oral Hygiene Care Planning Tool</a:t>
            </a:r>
            <a:r>
              <a:rPr lang="en-CA" altLang="en-US" sz="2400" b="1">
                <a:latin typeface="Arial" panose="020B0604020202020204" pitchFamily="34" charset="0"/>
                <a:cs typeface="Arial" panose="020B0604020202020204" pitchFamily="34" charset="0"/>
              </a:rPr>
              <a:t> </a:t>
            </a:r>
          </a:p>
          <a:p>
            <a:pPr eaLnBrk="1" hangingPunct="1">
              <a:lnSpc>
                <a:spcPct val="90000"/>
              </a:lnSpc>
              <a:spcBef>
                <a:spcPct val="0"/>
              </a:spcBef>
              <a:buClrTx/>
            </a:pPr>
            <a:endParaRPr lang="en-CA" altLang="en-US" sz="500" b="1">
              <a:latin typeface="Arial" panose="020B0604020202020204" pitchFamily="34" charset="0"/>
              <a:cs typeface="Arial" panose="020B0604020202020204" pitchFamily="34" charset="0"/>
            </a:endParaRPr>
          </a:p>
          <a:p>
            <a:pPr eaLnBrk="1" hangingPunct="1">
              <a:lnSpc>
                <a:spcPct val="90000"/>
              </a:lnSpc>
              <a:spcBef>
                <a:spcPct val="0"/>
              </a:spcBef>
              <a:buClrTx/>
            </a:pPr>
            <a:r>
              <a:rPr lang="en-US" altLang="en-US" sz="1800" b="1">
                <a:latin typeface="Arial" panose="020B0604020202020204" pitchFamily="34" charset="0"/>
                <a:cs typeface="Arial" panose="020B0604020202020204" pitchFamily="34" charset="0"/>
              </a:rPr>
              <a:t>(runs 4:13)</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493D21D-0F1F-D545-BD2C-16D1BD3A7B2E}"/>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683" name="Rounded Rectangle 20">
            <a:extLst>
              <a:ext uri="{FF2B5EF4-FFF2-40B4-BE49-F238E27FC236}">
                <a16:creationId xmlns:a16="http://schemas.microsoft.com/office/drawing/2014/main" id="{0C2D580D-A3AE-6A42-8342-CD4F9BB5143F}"/>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1684" name="Rectangle 6">
            <a:extLst>
              <a:ext uri="{FF2B5EF4-FFF2-40B4-BE49-F238E27FC236}">
                <a16:creationId xmlns:a16="http://schemas.microsoft.com/office/drawing/2014/main" id="{73FCBB85-FB7E-AB45-AE96-DA6BCAE01FE7}"/>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685" name="Rectangle 6">
            <a:extLst>
              <a:ext uri="{FF2B5EF4-FFF2-40B4-BE49-F238E27FC236}">
                <a16:creationId xmlns:a16="http://schemas.microsoft.com/office/drawing/2014/main" id="{1F159136-00CF-C549-A6CE-B728CD2E6F4F}"/>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686" name="Rectangle 6">
            <a:extLst>
              <a:ext uri="{FF2B5EF4-FFF2-40B4-BE49-F238E27FC236}">
                <a16:creationId xmlns:a16="http://schemas.microsoft.com/office/drawing/2014/main" id="{2FD31376-E7DE-6B4E-A221-CE1CCECBF156}"/>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687" name="Rectangle 3">
            <a:extLst>
              <a:ext uri="{FF2B5EF4-FFF2-40B4-BE49-F238E27FC236}">
                <a16:creationId xmlns:a16="http://schemas.microsoft.com/office/drawing/2014/main" id="{BD657EA7-AF2C-254C-B5E6-D80E5C88D206}"/>
              </a:ext>
            </a:extLst>
          </p:cNvPr>
          <p:cNvSpPr>
            <a:spLocks noChangeArrowheads="1"/>
          </p:cNvSpPr>
          <p:nvPr/>
        </p:nvSpPr>
        <p:spPr bwMode="auto">
          <a:xfrm>
            <a:off x="304800" y="228600"/>
            <a:ext cx="8839200" cy="990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688" name="Rounded Rectangle 16">
            <a:extLst>
              <a:ext uri="{FF2B5EF4-FFF2-40B4-BE49-F238E27FC236}">
                <a16:creationId xmlns:a16="http://schemas.microsoft.com/office/drawing/2014/main" id="{27C3AD45-F761-6341-9402-7901F61DC26B}"/>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1689" name="Rectangle 6">
            <a:extLst>
              <a:ext uri="{FF2B5EF4-FFF2-40B4-BE49-F238E27FC236}">
                <a16:creationId xmlns:a16="http://schemas.microsoft.com/office/drawing/2014/main" id="{2AD76AD9-8BC8-844C-B16C-9F1857D83F00}"/>
              </a:ext>
            </a:extLst>
          </p:cNvPr>
          <p:cNvSpPr>
            <a:spLocks noChangeArrowheads="1"/>
          </p:cNvSpPr>
          <p:nvPr/>
        </p:nvSpPr>
        <p:spPr bwMode="auto">
          <a:xfrm>
            <a:off x="609600" y="1447800"/>
            <a:ext cx="8229600" cy="1981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5612" name="Text Box 3">
            <a:extLst>
              <a:ext uri="{FF2B5EF4-FFF2-40B4-BE49-F238E27FC236}">
                <a16:creationId xmlns:a16="http://schemas.microsoft.com/office/drawing/2014/main" id="{25989603-CD67-FE4D-A80C-359E6E20B447}"/>
              </a:ext>
            </a:extLst>
          </p:cNvPr>
          <p:cNvSpPr txBox="1">
            <a:spLocks noChangeArrowheads="1"/>
          </p:cNvSpPr>
          <p:nvPr/>
        </p:nvSpPr>
        <p:spPr bwMode="auto">
          <a:xfrm>
            <a:off x="838200" y="3048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Case Study</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71691" name="Rectangle 4">
            <a:extLst>
              <a:ext uri="{FF2B5EF4-FFF2-40B4-BE49-F238E27FC236}">
                <a16:creationId xmlns:a16="http://schemas.microsoft.com/office/drawing/2014/main" id="{27A6FC42-F497-1548-A959-7D19117634DF}"/>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692" name="TextBox 22">
            <a:extLst>
              <a:ext uri="{FF2B5EF4-FFF2-40B4-BE49-F238E27FC236}">
                <a16:creationId xmlns:a16="http://schemas.microsoft.com/office/drawing/2014/main" id="{71DD888A-D7C2-A145-861A-042F47BF4704}"/>
              </a:ext>
            </a:extLst>
          </p:cNvPr>
          <p:cNvSpPr txBox="1">
            <a:spLocks noChangeArrowheads="1"/>
          </p:cNvSpPr>
          <p:nvPr/>
        </p:nvSpPr>
        <p:spPr bwMode="auto">
          <a:xfrm>
            <a:off x="1143000" y="1697038"/>
            <a:ext cx="74676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0">
            <a:spAutoFit/>
          </a:bodyPr>
          <a:lstStyle/>
          <a:p>
            <a:pPr>
              <a:lnSpc>
                <a:spcPts val="3000"/>
              </a:lnSpc>
              <a:buClr>
                <a:srgbClr val="000000"/>
              </a:buClr>
              <a:buSzPct val="100000"/>
              <a:buFont typeface="Times New Roman" panose="02020603050405020304" pitchFamily="18" charset="0"/>
              <a:buNone/>
            </a:pPr>
            <a:r>
              <a:rPr lang="en-US" altLang="en-US">
                <a:solidFill>
                  <a:srgbClr val="000000"/>
                </a:solidFill>
                <a:latin typeface="Arial" panose="020B0604020202020204" pitchFamily="34" charset="0"/>
                <a:cs typeface="Arial" panose="020B0604020202020204" pitchFamily="34" charset="0"/>
              </a:rPr>
              <a:t>Mrs. Fraser is an 81 year old woman who has been living on her own for the past 5 years. </a:t>
            </a:r>
          </a:p>
          <a:p>
            <a:pPr>
              <a:buClr>
                <a:srgbClr val="000000"/>
              </a:buClr>
              <a:buSzPct val="100000"/>
              <a:buFont typeface="Times New Roman" panose="02020603050405020304" pitchFamily="18" charset="0"/>
              <a:buNone/>
            </a:pPr>
            <a:r>
              <a:rPr lang="en-US" altLang="en-US" sz="1000">
                <a:solidFill>
                  <a:srgbClr val="000000"/>
                </a:solidFill>
                <a:latin typeface="Arial" panose="020B0604020202020204" pitchFamily="34" charset="0"/>
                <a:cs typeface="Arial" panose="020B0604020202020204" pitchFamily="34" charset="0"/>
              </a:rPr>
              <a:t>.</a:t>
            </a:r>
          </a:p>
          <a:p>
            <a:pPr>
              <a:lnSpc>
                <a:spcPts val="3000"/>
              </a:lnSpc>
              <a:buClr>
                <a:srgbClr val="000000"/>
              </a:buClr>
              <a:buSzPct val="100000"/>
              <a:buFont typeface="Times New Roman" panose="02020603050405020304" pitchFamily="18" charset="0"/>
              <a:buNone/>
            </a:pPr>
            <a:r>
              <a:rPr lang="en-US" altLang="en-US">
                <a:solidFill>
                  <a:srgbClr val="000000"/>
                </a:solidFill>
                <a:latin typeface="Arial" panose="020B0604020202020204" pitchFamily="34" charset="0"/>
                <a:cs typeface="Arial" panose="020B0604020202020204" pitchFamily="34" charset="0"/>
              </a:rPr>
              <a:t>She has entered your care facility because of advanced Parkinson’s disease.  </a:t>
            </a:r>
          </a:p>
          <a:p>
            <a:pPr>
              <a:buClr>
                <a:srgbClr val="000000"/>
              </a:buClr>
              <a:buSzPct val="100000"/>
              <a:buFont typeface="Times New Roman" panose="02020603050405020304" pitchFamily="18" charset="0"/>
              <a:buNone/>
            </a:pPr>
            <a:r>
              <a:rPr lang="en-US" altLang="en-US" sz="1000">
                <a:solidFill>
                  <a:srgbClr val="000000"/>
                </a:solidFill>
                <a:latin typeface="Arial" panose="020B0604020202020204" pitchFamily="34" charset="0"/>
                <a:cs typeface="Arial" panose="020B0604020202020204" pitchFamily="34" charset="0"/>
              </a:rPr>
              <a:t> </a:t>
            </a:r>
          </a:p>
          <a:p>
            <a:pPr>
              <a:buClr>
                <a:srgbClr val="000000"/>
              </a:buClr>
              <a:buSzPct val="100000"/>
              <a:buFont typeface="Times New Roman" panose="02020603050405020304" pitchFamily="18" charset="0"/>
              <a:buNone/>
            </a:pPr>
            <a:r>
              <a:rPr lang="en-US" altLang="en-US">
                <a:solidFill>
                  <a:srgbClr val="000000"/>
                </a:solidFill>
                <a:latin typeface="Arial" panose="020B0604020202020204" pitchFamily="34" charset="0"/>
                <a:cs typeface="Arial" panose="020B0604020202020204" pitchFamily="34" charset="0"/>
              </a:rPr>
              <a:t>She is eating a modified diet, having complained,  “My teeth are loose and they hurt when I eat something hard or chewy”. </a:t>
            </a:r>
            <a:br>
              <a:rPr lang="en-US" altLang="en-US">
                <a:solidFill>
                  <a:srgbClr val="000000"/>
                </a:solidFill>
                <a:latin typeface="Arial" panose="020B0604020202020204" pitchFamily="34" charset="0"/>
                <a:cs typeface="Arial" panose="020B0604020202020204" pitchFamily="34" charset="0"/>
              </a:rPr>
            </a:br>
            <a:br>
              <a:rPr lang="en-US" altLang="en-US" sz="1000">
                <a:solidFill>
                  <a:srgbClr val="000000"/>
                </a:solidFill>
                <a:latin typeface="Arial" panose="020B0604020202020204" pitchFamily="34" charset="0"/>
                <a:cs typeface="Arial" panose="020B0604020202020204" pitchFamily="34" charset="0"/>
              </a:rPr>
            </a:br>
            <a:r>
              <a:rPr lang="en-US" altLang="en-US">
                <a:solidFill>
                  <a:srgbClr val="000000"/>
                </a:solidFill>
                <a:latin typeface="Arial" panose="020B0604020202020204" pitchFamily="34" charset="0"/>
                <a:cs typeface="Arial" panose="020B0604020202020204" pitchFamily="34" charset="0"/>
              </a:rPr>
              <a:t>She mostly wears her upper denture.  </a:t>
            </a:r>
            <a:br>
              <a:rPr lang="en-US" altLang="en-US">
                <a:solidFill>
                  <a:srgbClr val="000000"/>
                </a:solidFill>
                <a:latin typeface="Arial" panose="020B0604020202020204" pitchFamily="34" charset="0"/>
                <a:cs typeface="Arial" panose="020B0604020202020204" pitchFamily="34" charset="0"/>
              </a:rPr>
            </a:br>
            <a:br>
              <a:rPr lang="en-US" altLang="en-US" sz="1000">
                <a:solidFill>
                  <a:srgbClr val="000000"/>
                </a:solidFill>
                <a:latin typeface="Arial" panose="020B0604020202020204" pitchFamily="34" charset="0"/>
                <a:cs typeface="Arial" panose="020B0604020202020204" pitchFamily="34" charset="0"/>
              </a:rPr>
            </a:br>
            <a:r>
              <a:rPr lang="en-US" altLang="en-US">
                <a:solidFill>
                  <a:srgbClr val="000000"/>
                </a:solidFill>
                <a:latin typeface="Arial" panose="020B0604020202020204" pitchFamily="34" charset="0"/>
                <a:cs typeface="Arial" panose="020B0604020202020204" pitchFamily="34" charset="0"/>
              </a:rPr>
              <a:t>She puts her lower partial denture in rarely and only when socializing.</a:t>
            </a:r>
            <a:endParaRPr lang="en-US" altLang="en-US">
              <a:latin typeface="Arial" panose="020B0604020202020204" pitchFamily="34" charset="0"/>
              <a:cs typeface="Arial" panose="020B0604020202020204" pitchFamily="34" charset="0"/>
            </a:endParaRPr>
          </a:p>
        </p:txBody>
      </p:sp>
      <p:sp>
        <p:nvSpPr>
          <p:cNvPr id="71693" name="Text Box 7">
            <a:extLst>
              <a:ext uri="{FF2B5EF4-FFF2-40B4-BE49-F238E27FC236}">
                <a16:creationId xmlns:a16="http://schemas.microsoft.com/office/drawing/2014/main" id="{793D699E-8076-624D-AC5D-3B26CD40861E}"/>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84615A12-E5B3-B54D-9A43-A5717A5DEE49}"/>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3730" name="Rounded Rectangle 20">
            <a:extLst>
              <a:ext uri="{FF2B5EF4-FFF2-40B4-BE49-F238E27FC236}">
                <a16:creationId xmlns:a16="http://schemas.microsoft.com/office/drawing/2014/main" id="{22292019-4728-2E45-AD16-D96E66002659}"/>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3731" name="Rectangle 6">
            <a:extLst>
              <a:ext uri="{FF2B5EF4-FFF2-40B4-BE49-F238E27FC236}">
                <a16:creationId xmlns:a16="http://schemas.microsoft.com/office/drawing/2014/main" id="{D4F831B0-21F5-784A-A413-FB9C33E3110F}"/>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3732" name="Rectangle 6">
            <a:extLst>
              <a:ext uri="{FF2B5EF4-FFF2-40B4-BE49-F238E27FC236}">
                <a16:creationId xmlns:a16="http://schemas.microsoft.com/office/drawing/2014/main" id="{03A61015-8EC4-CB4A-B17A-5527AEF05AB5}"/>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3733" name="Rectangle 6">
            <a:extLst>
              <a:ext uri="{FF2B5EF4-FFF2-40B4-BE49-F238E27FC236}">
                <a16:creationId xmlns:a16="http://schemas.microsoft.com/office/drawing/2014/main" id="{DB4DBA45-434E-584C-B5B8-CAA80F10BCE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3734" name="Rectangle 3">
            <a:extLst>
              <a:ext uri="{FF2B5EF4-FFF2-40B4-BE49-F238E27FC236}">
                <a16:creationId xmlns:a16="http://schemas.microsoft.com/office/drawing/2014/main" id="{C6B0010A-5AF9-DF40-AB9E-BCD7D3C21276}"/>
              </a:ext>
            </a:extLst>
          </p:cNvPr>
          <p:cNvSpPr>
            <a:spLocks noChangeArrowheads="1"/>
          </p:cNvSpPr>
          <p:nvPr/>
        </p:nvSpPr>
        <p:spPr bwMode="auto">
          <a:xfrm>
            <a:off x="304800" y="228600"/>
            <a:ext cx="8839200" cy="990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3735" name="Rounded Rectangle 16">
            <a:extLst>
              <a:ext uri="{FF2B5EF4-FFF2-40B4-BE49-F238E27FC236}">
                <a16:creationId xmlns:a16="http://schemas.microsoft.com/office/drawing/2014/main" id="{4B1C0D46-14BC-5C42-BB0D-DFE9D60F9029}"/>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3736" name="Rectangle 6">
            <a:extLst>
              <a:ext uri="{FF2B5EF4-FFF2-40B4-BE49-F238E27FC236}">
                <a16:creationId xmlns:a16="http://schemas.microsoft.com/office/drawing/2014/main" id="{8E4679ED-785E-3C45-AE3D-BCE852A70A4D}"/>
              </a:ext>
            </a:extLst>
          </p:cNvPr>
          <p:cNvSpPr>
            <a:spLocks noChangeArrowheads="1"/>
          </p:cNvSpPr>
          <p:nvPr/>
        </p:nvSpPr>
        <p:spPr bwMode="auto">
          <a:xfrm>
            <a:off x="609600" y="1447800"/>
            <a:ext cx="8229600" cy="1981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5612" name="Text Box 3">
            <a:extLst>
              <a:ext uri="{FF2B5EF4-FFF2-40B4-BE49-F238E27FC236}">
                <a16:creationId xmlns:a16="http://schemas.microsoft.com/office/drawing/2014/main" id="{C04A18E4-6526-9249-82BF-983548FC42DC}"/>
              </a:ext>
            </a:extLst>
          </p:cNvPr>
          <p:cNvSpPr txBox="1">
            <a:spLocks noChangeArrowheads="1"/>
          </p:cNvSpPr>
          <p:nvPr/>
        </p:nvSpPr>
        <p:spPr bwMode="auto">
          <a:xfrm>
            <a:off x="838200" y="3048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Case Study</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73738" name="Rectangle 4">
            <a:extLst>
              <a:ext uri="{FF2B5EF4-FFF2-40B4-BE49-F238E27FC236}">
                <a16:creationId xmlns:a16="http://schemas.microsoft.com/office/drawing/2014/main" id="{90A18A41-B031-EC49-99B4-CAB56A238914}"/>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73739" name="Picture 4" descr="highcaries1">
            <a:extLst>
              <a:ext uri="{FF2B5EF4-FFF2-40B4-BE49-F238E27FC236}">
                <a16:creationId xmlns:a16="http://schemas.microsoft.com/office/drawing/2014/main" id="{56EED8DA-6540-E343-A426-C2B3D6D0D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3297238" cy="2192338"/>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3740" name="Picture 7" descr="highcaries2">
            <a:extLst>
              <a:ext uri="{FF2B5EF4-FFF2-40B4-BE49-F238E27FC236}">
                <a16:creationId xmlns:a16="http://schemas.microsoft.com/office/drawing/2014/main" id="{2722948B-92A1-5C46-BD18-237EA7DB3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006850"/>
            <a:ext cx="3241675" cy="215582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3741" name="Picture 8" descr="highcaries6">
            <a:extLst>
              <a:ext uri="{FF2B5EF4-FFF2-40B4-BE49-F238E27FC236}">
                <a16:creationId xmlns:a16="http://schemas.microsoft.com/office/drawing/2014/main" id="{0E6F970C-DDF7-BE47-B725-62C3207C0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1600200"/>
            <a:ext cx="3306763" cy="22002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3742" name="Picture 9" descr="highcaries7">
            <a:extLst>
              <a:ext uri="{FF2B5EF4-FFF2-40B4-BE49-F238E27FC236}">
                <a16:creationId xmlns:a16="http://schemas.microsoft.com/office/drawing/2014/main" id="{E2323B0A-52EF-CE46-97FD-B656079559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725" y="4005263"/>
            <a:ext cx="3306763" cy="2166937"/>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73743" name="Text Box 7">
            <a:extLst>
              <a:ext uri="{FF2B5EF4-FFF2-40B4-BE49-F238E27FC236}">
                <a16:creationId xmlns:a16="http://schemas.microsoft.com/office/drawing/2014/main" id="{FF74559F-FB82-7E40-BF9F-E4A83A65EF6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22EED4D0-9E50-6E40-B9EB-04E6700CFE23}"/>
              </a:ext>
            </a:extLst>
          </p:cNvPr>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20483" name="Picture 3" descr="guide-infographic.jpg">
            <a:extLst>
              <a:ext uri="{FF2B5EF4-FFF2-40B4-BE49-F238E27FC236}">
                <a16:creationId xmlns:a16="http://schemas.microsoft.com/office/drawing/2014/main" id="{C1BAB839-CE6D-2F47-904B-04A0CBACE1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0025"/>
            <a:ext cx="86741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20D6C7E9-FD3E-5E4F-BAB2-0E7EEED72F6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5778" name="Rounded Rectangle 20">
            <a:extLst>
              <a:ext uri="{FF2B5EF4-FFF2-40B4-BE49-F238E27FC236}">
                <a16:creationId xmlns:a16="http://schemas.microsoft.com/office/drawing/2014/main" id="{FFD863DB-B254-B84E-A754-AFF0C4DE282E}"/>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5779" name="Rectangle 6">
            <a:extLst>
              <a:ext uri="{FF2B5EF4-FFF2-40B4-BE49-F238E27FC236}">
                <a16:creationId xmlns:a16="http://schemas.microsoft.com/office/drawing/2014/main" id="{446F4755-302C-1044-8330-3BF785C609B9}"/>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5780" name="Rectangle 6">
            <a:extLst>
              <a:ext uri="{FF2B5EF4-FFF2-40B4-BE49-F238E27FC236}">
                <a16:creationId xmlns:a16="http://schemas.microsoft.com/office/drawing/2014/main" id="{8ACEF161-9D32-A549-B761-FFB7C0F3233D}"/>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5781" name="Rectangle 6">
            <a:extLst>
              <a:ext uri="{FF2B5EF4-FFF2-40B4-BE49-F238E27FC236}">
                <a16:creationId xmlns:a16="http://schemas.microsoft.com/office/drawing/2014/main" id="{881C1D3C-10BB-1546-8BC6-9FB3CA66875E}"/>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5782" name="Rectangle 3">
            <a:extLst>
              <a:ext uri="{FF2B5EF4-FFF2-40B4-BE49-F238E27FC236}">
                <a16:creationId xmlns:a16="http://schemas.microsoft.com/office/drawing/2014/main" id="{4E4A62C9-5305-5A4E-ACED-AD15B689AF94}"/>
              </a:ext>
            </a:extLst>
          </p:cNvPr>
          <p:cNvSpPr>
            <a:spLocks noChangeArrowheads="1"/>
          </p:cNvSpPr>
          <p:nvPr/>
        </p:nvSpPr>
        <p:spPr bwMode="auto">
          <a:xfrm>
            <a:off x="304800" y="228600"/>
            <a:ext cx="8839200" cy="990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5783" name="Rounded Rectangle 16">
            <a:extLst>
              <a:ext uri="{FF2B5EF4-FFF2-40B4-BE49-F238E27FC236}">
                <a16:creationId xmlns:a16="http://schemas.microsoft.com/office/drawing/2014/main" id="{3596AAD2-EE68-B549-BE27-C0F11C25D667}"/>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5784" name="Rectangle 6">
            <a:extLst>
              <a:ext uri="{FF2B5EF4-FFF2-40B4-BE49-F238E27FC236}">
                <a16:creationId xmlns:a16="http://schemas.microsoft.com/office/drawing/2014/main" id="{A245B62D-DCF7-124B-BE19-A84913034E78}"/>
              </a:ext>
            </a:extLst>
          </p:cNvPr>
          <p:cNvSpPr>
            <a:spLocks noChangeArrowheads="1"/>
          </p:cNvSpPr>
          <p:nvPr/>
        </p:nvSpPr>
        <p:spPr bwMode="auto">
          <a:xfrm>
            <a:off x="609600" y="1447800"/>
            <a:ext cx="8229600" cy="1981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5612" name="Text Box 3">
            <a:extLst>
              <a:ext uri="{FF2B5EF4-FFF2-40B4-BE49-F238E27FC236}">
                <a16:creationId xmlns:a16="http://schemas.microsoft.com/office/drawing/2014/main" id="{A5E80148-2389-E54C-AA37-1FFF416ABBB1}"/>
              </a:ext>
            </a:extLst>
          </p:cNvPr>
          <p:cNvSpPr txBox="1">
            <a:spLocks noChangeArrowheads="1"/>
          </p:cNvSpPr>
          <p:nvPr/>
        </p:nvSpPr>
        <p:spPr bwMode="auto">
          <a:xfrm>
            <a:off x="838200" y="3048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Case Study</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75786" name="Rectangle 4">
            <a:extLst>
              <a:ext uri="{FF2B5EF4-FFF2-40B4-BE49-F238E27FC236}">
                <a16:creationId xmlns:a16="http://schemas.microsoft.com/office/drawing/2014/main" id="{D5895F5F-D5A6-9E4A-85D4-DA7428C8EF9B}"/>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75787" name="Picture 28" descr="highcaries3">
            <a:extLst>
              <a:ext uri="{FF2B5EF4-FFF2-40B4-BE49-F238E27FC236}">
                <a16:creationId xmlns:a16="http://schemas.microsoft.com/office/drawing/2014/main" id="{C4FB161F-0DCC-2A44-A115-E9C9BD3B8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86200"/>
            <a:ext cx="3027363" cy="2014538"/>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5788" name="Picture 32" descr="highcaries9">
            <a:extLst>
              <a:ext uri="{FF2B5EF4-FFF2-40B4-BE49-F238E27FC236}">
                <a16:creationId xmlns:a16="http://schemas.microsoft.com/office/drawing/2014/main" id="{45CA7AEC-8442-A746-8CFD-4DC3498A3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3027363" cy="2014538"/>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75789" name="Text Box 7">
            <a:extLst>
              <a:ext uri="{FF2B5EF4-FFF2-40B4-BE49-F238E27FC236}">
                <a16:creationId xmlns:a16="http://schemas.microsoft.com/office/drawing/2014/main" id="{AAEDE0DF-50B5-8844-B1AA-86667F7C5EF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pic>
        <p:nvPicPr>
          <p:cNvPr id="75790" name="Picture 21" descr="DentureBottom.jpg">
            <a:extLst>
              <a:ext uri="{FF2B5EF4-FFF2-40B4-BE49-F238E27FC236}">
                <a16:creationId xmlns:a16="http://schemas.microsoft.com/office/drawing/2014/main" id="{A22B9E15-3F0A-F94A-BE2E-6760D298FF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50" y="1806575"/>
            <a:ext cx="1646238"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5791" name="Picture 22" descr="DentureTop.jpg">
            <a:extLst>
              <a:ext uri="{FF2B5EF4-FFF2-40B4-BE49-F238E27FC236}">
                <a16:creationId xmlns:a16="http://schemas.microsoft.com/office/drawing/2014/main" id="{E12D449A-BAEA-254B-9F65-421783E20C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38425" y="1806575"/>
            <a:ext cx="1616075"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5792" name="Picture 23" descr="PartialBottom.jpg">
            <a:extLst>
              <a:ext uri="{FF2B5EF4-FFF2-40B4-BE49-F238E27FC236}">
                <a16:creationId xmlns:a16="http://schemas.microsoft.com/office/drawing/2014/main" id="{E9FE0300-BCB8-5648-BAB8-AA1DF354E89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2938" y="1806575"/>
            <a:ext cx="2009775"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5793" name="Picture 24" descr="PartialTop.jpg">
            <a:extLst>
              <a:ext uri="{FF2B5EF4-FFF2-40B4-BE49-F238E27FC236}">
                <a16:creationId xmlns:a16="http://schemas.microsoft.com/office/drawing/2014/main" id="{D37C34B5-5CD0-6D4A-B0FA-124044102AB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61150" y="1806575"/>
            <a:ext cx="2025650"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24A9DFF0-7B08-BC46-B79B-115836AA57E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7826" name="Rounded Rectangle 20">
            <a:extLst>
              <a:ext uri="{FF2B5EF4-FFF2-40B4-BE49-F238E27FC236}">
                <a16:creationId xmlns:a16="http://schemas.microsoft.com/office/drawing/2014/main" id="{23038B3B-5806-E64C-9A57-94B78991AA1C}"/>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7827" name="Rectangle 6">
            <a:extLst>
              <a:ext uri="{FF2B5EF4-FFF2-40B4-BE49-F238E27FC236}">
                <a16:creationId xmlns:a16="http://schemas.microsoft.com/office/drawing/2014/main" id="{C013994C-E41A-3744-B636-99B37378A2C0}"/>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7828" name="Rectangle 6">
            <a:extLst>
              <a:ext uri="{FF2B5EF4-FFF2-40B4-BE49-F238E27FC236}">
                <a16:creationId xmlns:a16="http://schemas.microsoft.com/office/drawing/2014/main" id="{92117111-9E26-B94F-97EA-4183A276956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7829" name="Rectangle 6">
            <a:extLst>
              <a:ext uri="{FF2B5EF4-FFF2-40B4-BE49-F238E27FC236}">
                <a16:creationId xmlns:a16="http://schemas.microsoft.com/office/drawing/2014/main" id="{15E41F9C-9DDE-5F4D-B1D6-676B5901EA21}"/>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7830" name="Rectangle 3">
            <a:extLst>
              <a:ext uri="{FF2B5EF4-FFF2-40B4-BE49-F238E27FC236}">
                <a16:creationId xmlns:a16="http://schemas.microsoft.com/office/drawing/2014/main" id="{BBF2809A-047F-B842-960A-9CEFD37780F8}"/>
              </a:ext>
            </a:extLst>
          </p:cNvPr>
          <p:cNvSpPr>
            <a:spLocks noChangeArrowheads="1"/>
          </p:cNvSpPr>
          <p:nvPr/>
        </p:nvSpPr>
        <p:spPr bwMode="auto">
          <a:xfrm>
            <a:off x="304800" y="228600"/>
            <a:ext cx="8839200" cy="990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7831" name="Rounded Rectangle 16">
            <a:extLst>
              <a:ext uri="{FF2B5EF4-FFF2-40B4-BE49-F238E27FC236}">
                <a16:creationId xmlns:a16="http://schemas.microsoft.com/office/drawing/2014/main" id="{15978F06-D0C9-E14C-AA49-02C0AEB7164F}"/>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7832" name="Rectangle 6">
            <a:extLst>
              <a:ext uri="{FF2B5EF4-FFF2-40B4-BE49-F238E27FC236}">
                <a16:creationId xmlns:a16="http://schemas.microsoft.com/office/drawing/2014/main" id="{739E063B-5EE9-4746-8E5F-844DA8EFC862}"/>
              </a:ext>
            </a:extLst>
          </p:cNvPr>
          <p:cNvSpPr>
            <a:spLocks noChangeArrowheads="1"/>
          </p:cNvSpPr>
          <p:nvPr/>
        </p:nvSpPr>
        <p:spPr bwMode="auto">
          <a:xfrm>
            <a:off x="609600" y="1447800"/>
            <a:ext cx="8229600" cy="1981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5612" name="Text Box 3">
            <a:extLst>
              <a:ext uri="{FF2B5EF4-FFF2-40B4-BE49-F238E27FC236}">
                <a16:creationId xmlns:a16="http://schemas.microsoft.com/office/drawing/2014/main" id="{2410282E-DC7D-CB4C-A39B-1036B01B19BC}"/>
              </a:ext>
            </a:extLst>
          </p:cNvPr>
          <p:cNvSpPr txBox="1">
            <a:spLocks noChangeArrowheads="1"/>
          </p:cNvSpPr>
          <p:nvPr/>
        </p:nvSpPr>
        <p:spPr bwMode="auto">
          <a:xfrm>
            <a:off x="838200" y="3048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Case Study - Debrief</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77834" name="Rectangle 4">
            <a:extLst>
              <a:ext uri="{FF2B5EF4-FFF2-40B4-BE49-F238E27FC236}">
                <a16:creationId xmlns:a16="http://schemas.microsoft.com/office/drawing/2014/main" id="{36CF3F3B-D46B-6A4D-8FCF-96E7A44D7D4A}"/>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77835" name="Picture 4" descr="highcaries1">
            <a:extLst>
              <a:ext uri="{FF2B5EF4-FFF2-40B4-BE49-F238E27FC236}">
                <a16:creationId xmlns:a16="http://schemas.microsoft.com/office/drawing/2014/main" id="{BA1FA699-0495-7A43-B1FF-3325F4F41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3297238" cy="2192338"/>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7836" name="Picture 7" descr="highcaries2">
            <a:extLst>
              <a:ext uri="{FF2B5EF4-FFF2-40B4-BE49-F238E27FC236}">
                <a16:creationId xmlns:a16="http://schemas.microsoft.com/office/drawing/2014/main" id="{028168BB-A90C-E64A-B07F-0A162CA31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006850"/>
            <a:ext cx="3241675" cy="215582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7837" name="Picture 8" descr="highcaries6">
            <a:extLst>
              <a:ext uri="{FF2B5EF4-FFF2-40B4-BE49-F238E27FC236}">
                <a16:creationId xmlns:a16="http://schemas.microsoft.com/office/drawing/2014/main" id="{C5611922-FC3F-9540-AA03-6A9247775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1600200"/>
            <a:ext cx="3306763" cy="22002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7838" name="Picture 9" descr="highcaries7">
            <a:extLst>
              <a:ext uri="{FF2B5EF4-FFF2-40B4-BE49-F238E27FC236}">
                <a16:creationId xmlns:a16="http://schemas.microsoft.com/office/drawing/2014/main" id="{4875A164-E074-5E4A-BA07-FF88EBC724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725" y="4005263"/>
            <a:ext cx="3306763" cy="2166937"/>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77839" name="Text Box 8">
            <a:extLst>
              <a:ext uri="{FF2B5EF4-FFF2-40B4-BE49-F238E27FC236}">
                <a16:creationId xmlns:a16="http://schemas.microsoft.com/office/drawing/2014/main" id="{A4627BF1-28E8-1D45-BABF-533C6D5948D1}"/>
              </a:ext>
            </a:extLst>
          </p:cNvPr>
          <p:cNvSpPr txBox="1">
            <a:spLocks noChangeArrowheads="1"/>
          </p:cNvSpPr>
          <p:nvPr/>
        </p:nvSpPr>
        <p:spPr bwMode="auto">
          <a:xfrm>
            <a:off x="1219200" y="160020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1</a:t>
            </a:r>
          </a:p>
        </p:txBody>
      </p:sp>
      <p:sp>
        <p:nvSpPr>
          <p:cNvPr id="77840" name="Text Box 13">
            <a:extLst>
              <a:ext uri="{FF2B5EF4-FFF2-40B4-BE49-F238E27FC236}">
                <a16:creationId xmlns:a16="http://schemas.microsoft.com/office/drawing/2014/main" id="{67C102F8-99D6-6941-BB3D-2F766BF33597}"/>
              </a:ext>
            </a:extLst>
          </p:cNvPr>
          <p:cNvSpPr txBox="1">
            <a:spLocks noChangeArrowheads="1"/>
          </p:cNvSpPr>
          <p:nvPr/>
        </p:nvSpPr>
        <p:spPr bwMode="auto">
          <a:xfrm>
            <a:off x="4876800" y="160020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2</a:t>
            </a:r>
          </a:p>
        </p:txBody>
      </p:sp>
      <p:sp>
        <p:nvSpPr>
          <p:cNvPr id="77841" name="Text Box 8">
            <a:extLst>
              <a:ext uri="{FF2B5EF4-FFF2-40B4-BE49-F238E27FC236}">
                <a16:creationId xmlns:a16="http://schemas.microsoft.com/office/drawing/2014/main" id="{F62A9A49-2653-3845-8EE3-B41E78F7056B}"/>
              </a:ext>
            </a:extLst>
          </p:cNvPr>
          <p:cNvSpPr txBox="1">
            <a:spLocks noChangeArrowheads="1"/>
          </p:cNvSpPr>
          <p:nvPr/>
        </p:nvSpPr>
        <p:spPr bwMode="auto">
          <a:xfrm>
            <a:off x="1219200" y="400685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3</a:t>
            </a:r>
          </a:p>
        </p:txBody>
      </p:sp>
      <p:sp>
        <p:nvSpPr>
          <p:cNvPr id="77842" name="Text Box 13">
            <a:extLst>
              <a:ext uri="{FF2B5EF4-FFF2-40B4-BE49-F238E27FC236}">
                <a16:creationId xmlns:a16="http://schemas.microsoft.com/office/drawing/2014/main" id="{87CDF3C9-DBD1-9045-AD8B-A1FD596DA93D}"/>
              </a:ext>
            </a:extLst>
          </p:cNvPr>
          <p:cNvSpPr txBox="1">
            <a:spLocks noChangeArrowheads="1"/>
          </p:cNvSpPr>
          <p:nvPr/>
        </p:nvSpPr>
        <p:spPr bwMode="auto">
          <a:xfrm>
            <a:off x="4876800" y="400685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4</a:t>
            </a:r>
          </a:p>
        </p:txBody>
      </p:sp>
      <p:sp>
        <p:nvSpPr>
          <p:cNvPr id="77843" name="Text Box 7">
            <a:extLst>
              <a:ext uri="{FF2B5EF4-FFF2-40B4-BE49-F238E27FC236}">
                <a16:creationId xmlns:a16="http://schemas.microsoft.com/office/drawing/2014/main" id="{48A22A41-4B37-9C44-9985-DB8E8747B9AB}"/>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A87101AD-6A20-8D44-95ED-5832CF9CDC6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9874" name="Rounded Rectangle 20">
            <a:extLst>
              <a:ext uri="{FF2B5EF4-FFF2-40B4-BE49-F238E27FC236}">
                <a16:creationId xmlns:a16="http://schemas.microsoft.com/office/drawing/2014/main" id="{11C9332D-A23D-B249-AACA-D56AC79EE747}"/>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9875" name="Rectangle 6">
            <a:extLst>
              <a:ext uri="{FF2B5EF4-FFF2-40B4-BE49-F238E27FC236}">
                <a16:creationId xmlns:a16="http://schemas.microsoft.com/office/drawing/2014/main" id="{4AC9A1DD-3AFA-FB4C-873A-E5D38F438992}"/>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9876" name="Rectangle 6">
            <a:extLst>
              <a:ext uri="{FF2B5EF4-FFF2-40B4-BE49-F238E27FC236}">
                <a16:creationId xmlns:a16="http://schemas.microsoft.com/office/drawing/2014/main" id="{7A9D0C93-DDFE-1A46-99FC-9C82B4D554A6}"/>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9877" name="Rectangle 6">
            <a:extLst>
              <a:ext uri="{FF2B5EF4-FFF2-40B4-BE49-F238E27FC236}">
                <a16:creationId xmlns:a16="http://schemas.microsoft.com/office/drawing/2014/main" id="{6F7CE955-3104-4E4F-9705-2305315E3A5F}"/>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9878" name="Rectangle 3">
            <a:extLst>
              <a:ext uri="{FF2B5EF4-FFF2-40B4-BE49-F238E27FC236}">
                <a16:creationId xmlns:a16="http://schemas.microsoft.com/office/drawing/2014/main" id="{EB1F4EE6-D21F-E240-B3A4-051DF93D2E63}"/>
              </a:ext>
            </a:extLst>
          </p:cNvPr>
          <p:cNvSpPr>
            <a:spLocks noChangeArrowheads="1"/>
          </p:cNvSpPr>
          <p:nvPr/>
        </p:nvSpPr>
        <p:spPr bwMode="auto">
          <a:xfrm>
            <a:off x="304800" y="228600"/>
            <a:ext cx="8839200" cy="990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9879" name="Rounded Rectangle 16">
            <a:extLst>
              <a:ext uri="{FF2B5EF4-FFF2-40B4-BE49-F238E27FC236}">
                <a16:creationId xmlns:a16="http://schemas.microsoft.com/office/drawing/2014/main" id="{76A9C675-0B3A-8E4E-81BF-6CC9DEF52E14}"/>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79880" name="Rectangle 6">
            <a:extLst>
              <a:ext uri="{FF2B5EF4-FFF2-40B4-BE49-F238E27FC236}">
                <a16:creationId xmlns:a16="http://schemas.microsoft.com/office/drawing/2014/main" id="{28C24548-088F-9D41-9100-D16B086D1952}"/>
              </a:ext>
            </a:extLst>
          </p:cNvPr>
          <p:cNvSpPr>
            <a:spLocks noChangeArrowheads="1"/>
          </p:cNvSpPr>
          <p:nvPr/>
        </p:nvSpPr>
        <p:spPr bwMode="auto">
          <a:xfrm>
            <a:off x="609600" y="1447800"/>
            <a:ext cx="8229600" cy="1981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5612" name="Text Box 3">
            <a:extLst>
              <a:ext uri="{FF2B5EF4-FFF2-40B4-BE49-F238E27FC236}">
                <a16:creationId xmlns:a16="http://schemas.microsoft.com/office/drawing/2014/main" id="{D26940D0-686C-C74E-B7D3-3C769C6AA4F9}"/>
              </a:ext>
            </a:extLst>
          </p:cNvPr>
          <p:cNvSpPr txBox="1">
            <a:spLocks noChangeArrowheads="1"/>
          </p:cNvSpPr>
          <p:nvPr/>
        </p:nvSpPr>
        <p:spPr bwMode="auto">
          <a:xfrm>
            <a:off x="838200" y="3048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Case Study - Debrief</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79882" name="Rectangle 4">
            <a:extLst>
              <a:ext uri="{FF2B5EF4-FFF2-40B4-BE49-F238E27FC236}">
                <a16:creationId xmlns:a16="http://schemas.microsoft.com/office/drawing/2014/main" id="{D5F117BA-5BE8-3D45-8A1F-C038ED145018}"/>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79883" name="Picture 28" descr="highcaries3">
            <a:extLst>
              <a:ext uri="{FF2B5EF4-FFF2-40B4-BE49-F238E27FC236}">
                <a16:creationId xmlns:a16="http://schemas.microsoft.com/office/drawing/2014/main" id="{FC5FCCD8-D307-6142-A508-A0324B74D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86200"/>
            <a:ext cx="3027363" cy="2014538"/>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9884" name="Picture 32" descr="highcaries9">
            <a:extLst>
              <a:ext uri="{FF2B5EF4-FFF2-40B4-BE49-F238E27FC236}">
                <a16:creationId xmlns:a16="http://schemas.microsoft.com/office/drawing/2014/main" id="{15145EA0-DB68-054F-A452-B1D8AE8BD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3027363" cy="2014538"/>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79885" name="Text Box 7">
            <a:extLst>
              <a:ext uri="{FF2B5EF4-FFF2-40B4-BE49-F238E27FC236}">
                <a16:creationId xmlns:a16="http://schemas.microsoft.com/office/drawing/2014/main" id="{17481739-790E-3A49-9D5A-5ED132031DB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pic>
        <p:nvPicPr>
          <p:cNvPr id="79886" name="Picture 21" descr="DentureBottom.jpg">
            <a:extLst>
              <a:ext uri="{FF2B5EF4-FFF2-40B4-BE49-F238E27FC236}">
                <a16:creationId xmlns:a16="http://schemas.microsoft.com/office/drawing/2014/main" id="{E2812C58-9FCD-CB45-826E-CD05785C34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50" y="1806575"/>
            <a:ext cx="1646238"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9887" name="Picture 22" descr="DentureTop.jpg">
            <a:extLst>
              <a:ext uri="{FF2B5EF4-FFF2-40B4-BE49-F238E27FC236}">
                <a16:creationId xmlns:a16="http://schemas.microsoft.com/office/drawing/2014/main" id="{677D07BF-5AC8-2642-861E-C03F7CC257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38425" y="1806575"/>
            <a:ext cx="1616075"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9888" name="Picture 23" descr="PartialBottom.jpg">
            <a:extLst>
              <a:ext uri="{FF2B5EF4-FFF2-40B4-BE49-F238E27FC236}">
                <a16:creationId xmlns:a16="http://schemas.microsoft.com/office/drawing/2014/main" id="{DDAE189F-15F2-0948-AB45-1EE779BDE15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2938" y="1806575"/>
            <a:ext cx="2009775"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79889" name="Picture 24" descr="PartialTop.jpg">
            <a:extLst>
              <a:ext uri="{FF2B5EF4-FFF2-40B4-BE49-F238E27FC236}">
                <a16:creationId xmlns:a16="http://schemas.microsoft.com/office/drawing/2014/main" id="{33821539-86DE-904D-9F64-F921EAAAD31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61150" y="1806575"/>
            <a:ext cx="2025650" cy="1539875"/>
          </a:xfrm>
          <a:prstGeom prst="rect">
            <a:avLst/>
          </a:prstGeom>
          <a:noFill/>
          <a:ln w="3810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79890" name="Text Box 8">
            <a:extLst>
              <a:ext uri="{FF2B5EF4-FFF2-40B4-BE49-F238E27FC236}">
                <a16:creationId xmlns:a16="http://schemas.microsoft.com/office/drawing/2014/main" id="{0BD0629B-A825-0843-B7F6-BE9AE07F38B0}"/>
              </a:ext>
            </a:extLst>
          </p:cNvPr>
          <p:cNvSpPr txBox="1">
            <a:spLocks noChangeArrowheads="1"/>
          </p:cNvSpPr>
          <p:nvPr/>
        </p:nvSpPr>
        <p:spPr bwMode="auto">
          <a:xfrm>
            <a:off x="838200" y="172085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5</a:t>
            </a:r>
          </a:p>
        </p:txBody>
      </p:sp>
      <p:sp>
        <p:nvSpPr>
          <p:cNvPr id="79891" name="Text Box 13">
            <a:extLst>
              <a:ext uri="{FF2B5EF4-FFF2-40B4-BE49-F238E27FC236}">
                <a16:creationId xmlns:a16="http://schemas.microsoft.com/office/drawing/2014/main" id="{CDAC8924-6DB9-A34D-9F16-74E660AB1E0C}"/>
              </a:ext>
            </a:extLst>
          </p:cNvPr>
          <p:cNvSpPr txBox="1">
            <a:spLocks noChangeArrowheads="1"/>
          </p:cNvSpPr>
          <p:nvPr/>
        </p:nvSpPr>
        <p:spPr bwMode="auto">
          <a:xfrm>
            <a:off x="4495800" y="172085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6</a:t>
            </a:r>
          </a:p>
        </p:txBody>
      </p:sp>
      <p:sp>
        <p:nvSpPr>
          <p:cNvPr id="79892" name="Text Box 8">
            <a:extLst>
              <a:ext uri="{FF2B5EF4-FFF2-40B4-BE49-F238E27FC236}">
                <a16:creationId xmlns:a16="http://schemas.microsoft.com/office/drawing/2014/main" id="{46527EFB-40EA-4E47-A194-A3713C62AEAE}"/>
              </a:ext>
            </a:extLst>
          </p:cNvPr>
          <p:cNvSpPr txBox="1">
            <a:spLocks noChangeArrowheads="1"/>
          </p:cNvSpPr>
          <p:nvPr/>
        </p:nvSpPr>
        <p:spPr bwMode="auto">
          <a:xfrm>
            <a:off x="1295400" y="381000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7</a:t>
            </a:r>
          </a:p>
        </p:txBody>
      </p:sp>
      <p:sp>
        <p:nvSpPr>
          <p:cNvPr id="79893" name="Text Box 13">
            <a:extLst>
              <a:ext uri="{FF2B5EF4-FFF2-40B4-BE49-F238E27FC236}">
                <a16:creationId xmlns:a16="http://schemas.microsoft.com/office/drawing/2014/main" id="{DEDE5218-0B60-BA48-B8AD-B3CFC82D9703}"/>
              </a:ext>
            </a:extLst>
          </p:cNvPr>
          <p:cNvSpPr txBox="1">
            <a:spLocks noChangeArrowheads="1"/>
          </p:cNvSpPr>
          <p:nvPr/>
        </p:nvSpPr>
        <p:spPr bwMode="auto">
          <a:xfrm>
            <a:off x="5105400" y="3810000"/>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sz="3600" b="1">
                <a:solidFill>
                  <a:srgbClr val="1E2A5E"/>
                </a:solidFill>
              </a:rPr>
              <a:t>8</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01704AAB-F6A2-594A-9FE2-9D7877B7F44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2" name="Rounded Rectangle 20">
            <a:extLst>
              <a:ext uri="{FF2B5EF4-FFF2-40B4-BE49-F238E27FC236}">
                <a16:creationId xmlns:a16="http://schemas.microsoft.com/office/drawing/2014/main" id="{D18EED8A-6A9E-BE42-9EB8-8DA66E36568E}"/>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81923" name="Rectangle 6">
            <a:extLst>
              <a:ext uri="{FF2B5EF4-FFF2-40B4-BE49-F238E27FC236}">
                <a16:creationId xmlns:a16="http://schemas.microsoft.com/office/drawing/2014/main" id="{1100ABF6-4005-0D47-9246-8DF3215F9BEF}"/>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4" name="Rectangle 6">
            <a:extLst>
              <a:ext uri="{FF2B5EF4-FFF2-40B4-BE49-F238E27FC236}">
                <a16:creationId xmlns:a16="http://schemas.microsoft.com/office/drawing/2014/main" id="{CCD8ED1F-67AE-FD4C-860C-E3E7B95F47B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5" name="Rectangle 6">
            <a:extLst>
              <a:ext uri="{FF2B5EF4-FFF2-40B4-BE49-F238E27FC236}">
                <a16:creationId xmlns:a16="http://schemas.microsoft.com/office/drawing/2014/main" id="{614B854E-B451-8848-BD7E-67CE3B5D0C5F}"/>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6" name="Rectangle 3">
            <a:extLst>
              <a:ext uri="{FF2B5EF4-FFF2-40B4-BE49-F238E27FC236}">
                <a16:creationId xmlns:a16="http://schemas.microsoft.com/office/drawing/2014/main" id="{E3CC34AC-5BDB-9F4C-A92F-1FF824DA9EFB}"/>
              </a:ext>
            </a:extLst>
          </p:cNvPr>
          <p:cNvSpPr>
            <a:spLocks noChangeArrowheads="1"/>
          </p:cNvSpPr>
          <p:nvPr/>
        </p:nvSpPr>
        <p:spPr bwMode="auto">
          <a:xfrm>
            <a:off x="304800" y="228600"/>
            <a:ext cx="8839200" cy="990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7" name="Rounded Rectangle 16">
            <a:extLst>
              <a:ext uri="{FF2B5EF4-FFF2-40B4-BE49-F238E27FC236}">
                <a16:creationId xmlns:a16="http://schemas.microsoft.com/office/drawing/2014/main" id="{1D021AE6-D98A-9C4B-9486-0052E24EDB9F}"/>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81928" name="Rectangle 6">
            <a:extLst>
              <a:ext uri="{FF2B5EF4-FFF2-40B4-BE49-F238E27FC236}">
                <a16:creationId xmlns:a16="http://schemas.microsoft.com/office/drawing/2014/main" id="{D918BF9D-D4D1-0D4D-B8E5-22D7A175697B}"/>
              </a:ext>
            </a:extLst>
          </p:cNvPr>
          <p:cNvSpPr>
            <a:spLocks noChangeArrowheads="1"/>
          </p:cNvSpPr>
          <p:nvPr/>
        </p:nvSpPr>
        <p:spPr bwMode="auto">
          <a:xfrm>
            <a:off x="609600" y="1447800"/>
            <a:ext cx="8229600" cy="1981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29" name="Text Box 7">
            <a:extLst>
              <a:ext uri="{FF2B5EF4-FFF2-40B4-BE49-F238E27FC236}">
                <a16:creationId xmlns:a16="http://schemas.microsoft.com/office/drawing/2014/main" id="{04748D72-5387-5541-8A74-AB5699EB8F70}"/>
              </a:ext>
            </a:extLst>
          </p:cNvPr>
          <p:cNvSpPr txBox="1">
            <a:spLocks noChangeArrowheads="1"/>
          </p:cNvSpPr>
          <p:nvPr/>
        </p:nvSpPr>
        <p:spPr bwMode="auto">
          <a:xfrm>
            <a:off x="8077200" y="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
        <p:nvSpPr>
          <p:cNvPr id="35" name="Text Box 3">
            <a:extLst>
              <a:ext uri="{FF2B5EF4-FFF2-40B4-BE49-F238E27FC236}">
                <a16:creationId xmlns:a16="http://schemas.microsoft.com/office/drawing/2014/main" id="{3848BFB4-E3EB-3447-952E-4B6E0C59AF81}"/>
              </a:ext>
            </a:extLst>
          </p:cNvPr>
          <p:cNvSpPr txBox="1">
            <a:spLocks noChangeArrowheads="1"/>
          </p:cNvSpPr>
          <p:nvPr/>
        </p:nvSpPr>
        <p:spPr bwMode="auto">
          <a:xfrm>
            <a:off x="838200" y="3048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Case Study</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81931" name="Rectangle 4">
            <a:extLst>
              <a:ext uri="{FF2B5EF4-FFF2-40B4-BE49-F238E27FC236}">
                <a16:creationId xmlns:a16="http://schemas.microsoft.com/office/drawing/2014/main" id="{82C89351-BACF-9049-AD1E-36906650C44C}"/>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81932" name="Picture 7" descr="CaseStudy_OHAT_Session1">
            <a:extLst>
              <a:ext uri="{FF2B5EF4-FFF2-40B4-BE49-F238E27FC236}">
                <a16:creationId xmlns:a16="http://schemas.microsoft.com/office/drawing/2014/main" id="{11A0E37B-B9F5-DA42-8160-80242A15B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50" t="3844" r="1981" b="5179"/>
          <a:stretch>
            <a:fillRect/>
          </a:stretch>
        </p:blipFill>
        <p:spPr bwMode="auto">
          <a:xfrm>
            <a:off x="1600200" y="1524000"/>
            <a:ext cx="61722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3" name="Oval 9">
            <a:extLst>
              <a:ext uri="{FF2B5EF4-FFF2-40B4-BE49-F238E27FC236}">
                <a16:creationId xmlns:a16="http://schemas.microsoft.com/office/drawing/2014/main" id="{F9E4D8F9-6B83-594B-8E5B-808C3E8B6004}"/>
              </a:ext>
            </a:extLst>
          </p:cNvPr>
          <p:cNvSpPr>
            <a:spLocks noChangeArrowheads="1"/>
          </p:cNvSpPr>
          <p:nvPr/>
        </p:nvSpPr>
        <p:spPr bwMode="auto">
          <a:xfrm>
            <a:off x="2214563" y="2133600"/>
            <a:ext cx="1039812" cy="330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54" name="Oval 10">
            <a:extLst>
              <a:ext uri="{FF2B5EF4-FFF2-40B4-BE49-F238E27FC236}">
                <a16:creationId xmlns:a16="http://schemas.microsoft.com/office/drawing/2014/main" id="{BFF3673B-9FDA-4E4B-818D-3347CDBF17AB}"/>
              </a:ext>
            </a:extLst>
          </p:cNvPr>
          <p:cNvSpPr>
            <a:spLocks noChangeArrowheads="1"/>
          </p:cNvSpPr>
          <p:nvPr/>
        </p:nvSpPr>
        <p:spPr bwMode="auto">
          <a:xfrm>
            <a:off x="2214563" y="2362200"/>
            <a:ext cx="1039812" cy="330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55" name="Oval 11">
            <a:extLst>
              <a:ext uri="{FF2B5EF4-FFF2-40B4-BE49-F238E27FC236}">
                <a16:creationId xmlns:a16="http://schemas.microsoft.com/office/drawing/2014/main" id="{F1912618-19AD-C248-A9C8-61B367EDFE38}"/>
              </a:ext>
            </a:extLst>
          </p:cNvPr>
          <p:cNvSpPr>
            <a:spLocks noChangeArrowheads="1"/>
          </p:cNvSpPr>
          <p:nvPr/>
        </p:nvSpPr>
        <p:spPr bwMode="auto">
          <a:xfrm>
            <a:off x="3105150" y="2606675"/>
            <a:ext cx="1481138" cy="51752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57" name="Oval 13">
            <a:extLst>
              <a:ext uri="{FF2B5EF4-FFF2-40B4-BE49-F238E27FC236}">
                <a16:creationId xmlns:a16="http://schemas.microsoft.com/office/drawing/2014/main" id="{D244048C-5C51-2046-9705-2227875230DB}"/>
              </a:ext>
            </a:extLst>
          </p:cNvPr>
          <p:cNvSpPr>
            <a:spLocks noChangeArrowheads="1"/>
          </p:cNvSpPr>
          <p:nvPr/>
        </p:nvSpPr>
        <p:spPr bwMode="auto">
          <a:xfrm>
            <a:off x="2185988" y="3048000"/>
            <a:ext cx="1090612" cy="4953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58" name="Oval 14">
            <a:extLst>
              <a:ext uri="{FF2B5EF4-FFF2-40B4-BE49-F238E27FC236}">
                <a16:creationId xmlns:a16="http://schemas.microsoft.com/office/drawing/2014/main" id="{28243620-8E85-FC41-B503-544D5A79348B}"/>
              </a:ext>
            </a:extLst>
          </p:cNvPr>
          <p:cNvSpPr>
            <a:spLocks noChangeArrowheads="1"/>
          </p:cNvSpPr>
          <p:nvPr/>
        </p:nvSpPr>
        <p:spPr bwMode="auto">
          <a:xfrm>
            <a:off x="3105150" y="3429000"/>
            <a:ext cx="1481138" cy="51752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60" name="Oval 16">
            <a:extLst>
              <a:ext uri="{FF2B5EF4-FFF2-40B4-BE49-F238E27FC236}">
                <a16:creationId xmlns:a16="http://schemas.microsoft.com/office/drawing/2014/main" id="{324F9D40-A499-5348-AFAC-EF541AA1ED8E}"/>
              </a:ext>
            </a:extLst>
          </p:cNvPr>
          <p:cNvSpPr>
            <a:spLocks noChangeArrowheads="1"/>
          </p:cNvSpPr>
          <p:nvPr/>
        </p:nvSpPr>
        <p:spPr bwMode="auto">
          <a:xfrm>
            <a:off x="3082925" y="3768725"/>
            <a:ext cx="1533525" cy="57467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61" name="Oval 17">
            <a:extLst>
              <a:ext uri="{FF2B5EF4-FFF2-40B4-BE49-F238E27FC236}">
                <a16:creationId xmlns:a16="http://schemas.microsoft.com/office/drawing/2014/main" id="{E248CF54-0F05-1041-B149-60DA7742C047}"/>
              </a:ext>
            </a:extLst>
          </p:cNvPr>
          <p:cNvSpPr>
            <a:spLocks noChangeArrowheads="1"/>
          </p:cNvSpPr>
          <p:nvPr/>
        </p:nvSpPr>
        <p:spPr bwMode="auto">
          <a:xfrm>
            <a:off x="3060700" y="4267200"/>
            <a:ext cx="1587500" cy="57467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62" name="Oval 18">
            <a:extLst>
              <a:ext uri="{FF2B5EF4-FFF2-40B4-BE49-F238E27FC236}">
                <a16:creationId xmlns:a16="http://schemas.microsoft.com/office/drawing/2014/main" id="{20AC5D0C-2183-7744-9A99-7D4973C1D432}"/>
              </a:ext>
            </a:extLst>
          </p:cNvPr>
          <p:cNvSpPr>
            <a:spLocks noChangeArrowheads="1"/>
          </p:cNvSpPr>
          <p:nvPr/>
        </p:nvSpPr>
        <p:spPr bwMode="auto">
          <a:xfrm>
            <a:off x="3060700" y="4724400"/>
            <a:ext cx="1587500" cy="57467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8563" name="Text Box 19">
            <a:extLst>
              <a:ext uri="{FF2B5EF4-FFF2-40B4-BE49-F238E27FC236}">
                <a16:creationId xmlns:a16="http://schemas.microsoft.com/office/drawing/2014/main" id="{4EA3AD4E-2E32-4943-B163-EE3289909F9E}"/>
              </a:ext>
            </a:extLst>
          </p:cNvPr>
          <p:cNvSpPr txBox="1">
            <a:spLocks noChangeArrowheads="1"/>
          </p:cNvSpPr>
          <p:nvPr/>
        </p:nvSpPr>
        <p:spPr bwMode="auto">
          <a:xfrm>
            <a:off x="6019800" y="51816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en-US" altLang="en-US">
                <a:solidFill>
                  <a:srgbClr val="CC0000"/>
                </a:solidFill>
              </a:rPr>
              <a:t>x</a:t>
            </a:r>
          </a:p>
        </p:txBody>
      </p:sp>
      <p:sp>
        <p:nvSpPr>
          <p:cNvPr id="108565" name="Text Box 21">
            <a:extLst>
              <a:ext uri="{FF2B5EF4-FFF2-40B4-BE49-F238E27FC236}">
                <a16:creationId xmlns:a16="http://schemas.microsoft.com/office/drawing/2014/main" id="{C094818A-6D1A-A74F-9D5F-9E0939619AAB}"/>
              </a:ext>
            </a:extLst>
          </p:cNvPr>
          <p:cNvSpPr txBox="1">
            <a:spLocks noChangeArrowheads="1"/>
          </p:cNvSpPr>
          <p:nvPr/>
        </p:nvSpPr>
        <p:spPr bwMode="auto">
          <a:xfrm>
            <a:off x="6096000" y="2209800"/>
            <a:ext cx="304800" cy="214313"/>
          </a:xfrm>
          <a:prstGeom prst="rect">
            <a:avLst/>
          </a:prstGeom>
          <a:solidFill>
            <a:schemeClr val="bg1">
              <a:lumMod val="95000"/>
            </a:schemeClr>
          </a:solidFill>
          <a:ln>
            <a:noFill/>
          </a:ln>
        </p:spPr>
        <p:txBody>
          <a:bodyPr>
            <a:spAutoFit/>
          </a:bodyPr>
          <a:lstStyle/>
          <a:p>
            <a:pPr>
              <a:spcBef>
                <a:spcPct val="50000"/>
              </a:spcBef>
              <a:buClr>
                <a:srgbClr val="000000"/>
              </a:buClr>
              <a:buSzPct val="100000"/>
              <a:buFont typeface="Times New Roman" charset="0"/>
              <a:buNone/>
              <a:defRPr/>
            </a:pPr>
            <a:endParaRPr lang="en-US" sz="800">
              <a:latin typeface="Verdana" charset="0"/>
              <a:ea typeface="ＭＳ Ｐゴシック" charset="0"/>
              <a:cs typeface="ＭＳ Ｐゴシック" charset="0"/>
            </a:endParaRPr>
          </a:p>
        </p:txBody>
      </p:sp>
      <p:sp>
        <p:nvSpPr>
          <p:cNvPr id="108566" name="Text Box 22">
            <a:extLst>
              <a:ext uri="{FF2B5EF4-FFF2-40B4-BE49-F238E27FC236}">
                <a16:creationId xmlns:a16="http://schemas.microsoft.com/office/drawing/2014/main" id="{F24F33A9-F75E-E841-9831-40B7B34C2975}"/>
              </a:ext>
            </a:extLst>
          </p:cNvPr>
          <p:cNvSpPr txBox="1">
            <a:spLocks noChangeArrowheads="1"/>
          </p:cNvSpPr>
          <p:nvPr/>
        </p:nvSpPr>
        <p:spPr bwMode="auto">
          <a:xfrm>
            <a:off x="6096000" y="2438400"/>
            <a:ext cx="304800" cy="214313"/>
          </a:xfrm>
          <a:prstGeom prst="rect">
            <a:avLst/>
          </a:prstGeom>
          <a:solidFill>
            <a:schemeClr val="bg1">
              <a:lumMod val="95000"/>
            </a:schemeClr>
          </a:solidFill>
          <a:ln>
            <a:noFill/>
          </a:ln>
        </p:spPr>
        <p:txBody>
          <a:bodyPr>
            <a:spAutoFit/>
          </a:bodyPr>
          <a:lstStyle/>
          <a:p>
            <a:pPr>
              <a:spcBef>
                <a:spcPct val="50000"/>
              </a:spcBef>
              <a:buClr>
                <a:srgbClr val="000000"/>
              </a:buClr>
              <a:buSzPct val="100000"/>
              <a:buFont typeface="Times New Roman" charset="0"/>
              <a:buNone/>
              <a:defRPr/>
            </a:pPr>
            <a:endParaRPr lang="en-US" sz="800">
              <a:latin typeface="Verdana" charset="0"/>
              <a:ea typeface="ＭＳ Ｐゴシック" charset="0"/>
              <a:cs typeface="ＭＳ Ｐゴシック" charset="0"/>
            </a:endParaRPr>
          </a:p>
        </p:txBody>
      </p:sp>
      <p:sp>
        <p:nvSpPr>
          <p:cNvPr id="108567" name="Text Box 23">
            <a:extLst>
              <a:ext uri="{FF2B5EF4-FFF2-40B4-BE49-F238E27FC236}">
                <a16:creationId xmlns:a16="http://schemas.microsoft.com/office/drawing/2014/main" id="{51DD21BA-F1E7-E54B-9C82-C9C978576D5B}"/>
              </a:ext>
            </a:extLst>
          </p:cNvPr>
          <p:cNvSpPr txBox="1">
            <a:spLocks noChangeArrowheads="1"/>
          </p:cNvSpPr>
          <p:nvPr/>
        </p:nvSpPr>
        <p:spPr bwMode="auto">
          <a:xfrm>
            <a:off x="6096000" y="2743200"/>
            <a:ext cx="304800" cy="244475"/>
          </a:xfrm>
          <a:prstGeom prst="rect">
            <a:avLst/>
          </a:prstGeom>
          <a:solidFill>
            <a:schemeClr val="bg1">
              <a:lumMod val="95000"/>
            </a:schemeClr>
          </a:solidFill>
          <a:ln>
            <a:noFill/>
          </a:ln>
        </p:spPr>
        <p:txBody>
          <a:bodyPr>
            <a:spAutoFit/>
          </a:bodyPr>
          <a:lstStyle/>
          <a:p>
            <a:pPr>
              <a:spcBef>
                <a:spcPct val="50000"/>
              </a:spcBef>
              <a:buClr>
                <a:srgbClr val="000000"/>
              </a:buClr>
              <a:buSzPct val="100000"/>
              <a:buFont typeface="Times New Roman" charset="0"/>
              <a:buNone/>
              <a:defRPr/>
            </a:pPr>
            <a:endParaRPr lang="en-US" sz="1000">
              <a:latin typeface="Verdana" charset="0"/>
              <a:ea typeface="ＭＳ Ｐゴシック" charset="0"/>
              <a:cs typeface="ＭＳ Ｐゴシック" charset="0"/>
            </a:endParaRPr>
          </a:p>
        </p:txBody>
      </p:sp>
      <p:sp>
        <p:nvSpPr>
          <p:cNvPr id="108568" name="Text Box 24">
            <a:extLst>
              <a:ext uri="{FF2B5EF4-FFF2-40B4-BE49-F238E27FC236}">
                <a16:creationId xmlns:a16="http://schemas.microsoft.com/office/drawing/2014/main" id="{F57DA23D-698D-6949-B39F-552D431982AE}"/>
              </a:ext>
            </a:extLst>
          </p:cNvPr>
          <p:cNvSpPr txBox="1">
            <a:spLocks noChangeArrowheads="1"/>
          </p:cNvSpPr>
          <p:nvPr/>
        </p:nvSpPr>
        <p:spPr bwMode="auto">
          <a:xfrm>
            <a:off x="6096000" y="3200400"/>
            <a:ext cx="304800" cy="214313"/>
          </a:xfrm>
          <a:prstGeom prst="rect">
            <a:avLst/>
          </a:prstGeom>
          <a:solidFill>
            <a:schemeClr val="bg1">
              <a:lumMod val="95000"/>
            </a:schemeClr>
          </a:solidFill>
          <a:ln>
            <a:noFill/>
          </a:ln>
        </p:spPr>
        <p:txBody>
          <a:bodyPr>
            <a:spAutoFit/>
          </a:bodyPr>
          <a:lstStyle/>
          <a:p>
            <a:pPr>
              <a:spcBef>
                <a:spcPct val="50000"/>
              </a:spcBef>
              <a:buClr>
                <a:srgbClr val="000000"/>
              </a:buClr>
              <a:buSzPct val="100000"/>
              <a:buFont typeface="Times New Roman" charset="0"/>
              <a:buNone/>
              <a:defRPr/>
            </a:pPr>
            <a:endParaRPr lang="en-US" sz="800">
              <a:latin typeface="Verdana" charset="0"/>
              <a:ea typeface="ＭＳ Ｐゴシック" charset="0"/>
              <a:cs typeface="ＭＳ Ｐゴシック" charset="0"/>
            </a:endParaRPr>
          </a:p>
        </p:txBody>
      </p:sp>
      <p:sp>
        <p:nvSpPr>
          <p:cNvPr id="108569" name="Text Box 25">
            <a:extLst>
              <a:ext uri="{FF2B5EF4-FFF2-40B4-BE49-F238E27FC236}">
                <a16:creationId xmlns:a16="http://schemas.microsoft.com/office/drawing/2014/main" id="{F4947985-DE8C-DC48-B938-EB0197C852A1}"/>
              </a:ext>
            </a:extLst>
          </p:cNvPr>
          <p:cNvSpPr txBox="1">
            <a:spLocks noChangeArrowheads="1"/>
          </p:cNvSpPr>
          <p:nvPr/>
        </p:nvSpPr>
        <p:spPr bwMode="auto">
          <a:xfrm>
            <a:off x="6096000" y="3505200"/>
            <a:ext cx="304800" cy="2143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800"/>
          </a:p>
        </p:txBody>
      </p:sp>
      <p:sp>
        <p:nvSpPr>
          <p:cNvPr id="108570" name="Text Box 26">
            <a:extLst>
              <a:ext uri="{FF2B5EF4-FFF2-40B4-BE49-F238E27FC236}">
                <a16:creationId xmlns:a16="http://schemas.microsoft.com/office/drawing/2014/main" id="{2BE05CAC-6511-7449-84BC-29791F9D16E0}"/>
              </a:ext>
            </a:extLst>
          </p:cNvPr>
          <p:cNvSpPr txBox="1">
            <a:spLocks noChangeArrowheads="1"/>
          </p:cNvSpPr>
          <p:nvPr/>
        </p:nvSpPr>
        <p:spPr bwMode="auto">
          <a:xfrm>
            <a:off x="6096000" y="3886200"/>
            <a:ext cx="304800" cy="2143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800"/>
          </a:p>
        </p:txBody>
      </p:sp>
      <p:sp>
        <p:nvSpPr>
          <p:cNvPr id="108571" name="Text Box 27">
            <a:extLst>
              <a:ext uri="{FF2B5EF4-FFF2-40B4-BE49-F238E27FC236}">
                <a16:creationId xmlns:a16="http://schemas.microsoft.com/office/drawing/2014/main" id="{714AF5AB-3319-2D46-8B55-457CAC027ACD}"/>
              </a:ext>
            </a:extLst>
          </p:cNvPr>
          <p:cNvSpPr txBox="1">
            <a:spLocks noChangeArrowheads="1"/>
          </p:cNvSpPr>
          <p:nvPr/>
        </p:nvSpPr>
        <p:spPr bwMode="auto">
          <a:xfrm>
            <a:off x="6096000" y="4343400"/>
            <a:ext cx="304800" cy="2143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800"/>
          </a:p>
        </p:txBody>
      </p:sp>
      <p:sp>
        <p:nvSpPr>
          <p:cNvPr id="108572" name="Text Box 28">
            <a:extLst>
              <a:ext uri="{FF2B5EF4-FFF2-40B4-BE49-F238E27FC236}">
                <a16:creationId xmlns:a16="http://schemas.microsoft.com/office/drawing/2014/main" id="{A3A5C787-90D4-EC4D-A240-0EB77E041CFE}"/>
              </a:ext>
            </a:extLst>
          </p:cNvPr>
          <p:cNvSpPr txBox="1">
            <a:spLocks noChangeArrowheads="1"/>
          </p:cNvSpPr>
          <p:nvPr/>
        </p:nvSpPr>
        <p:spPr bwMode="auto">
          <a:xfrm>
            <a:off x="6096000" y="4800600"/>
            <a:ext cx="304800" cy="2143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800"/>
          </a:p>
        </p:txBody>
      </p:sp>
      <p:sp>
        <p:nvSpPr>
          <p:cNvPr id="108573" name="Text Box 29">
            <a:extLst>
              <a:ext uri="{FF2B5EF4-FFF2-40B4-BE49-F238E27FC236}">
                <a16:creationId xmlns:a16="http://schemas.microsoft.com/office/drawing/2014/main" id="{205609FB-2AB7-4A4F-8A48-40A2C37AE0FE}"/>
              </a:ext>
            </a:extLst>
          </p:cNvPr>
          <p:cNvSpPr txBox="1">
            <a:spLocks noChangeArrowheads="1"/>
          </p:cNvSpPr>
          <p:nvPr/>
        </p:nvSpPr>
        <p:spPr bwMode="auto">
          <a:xfrm>
            <a:off x="6477000" y="2667000"/>
            <a:ext cx="609600" cy="2159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800"/>
          </a:p>
        </p:txBody>
      </p:sp>
      <p:sp>
        <p:nvSpPr>
          <p:cNvPr id="108574" name="Text Box 30">
            <a:extLst>
              <a:ext uri="{FF2B5EF4-FFF2-40B4-BE49-F238E27FC236}">
                <a16:creationId xmlns:a16="http://schemas.microsoft.com/office/drawing/2014/main" id="{CEE55537-ED42-5545-A5EF-DA36C84F39CF}"/>
              </a:ext>
            </a:extLst>
          </p:cNvPr>
          <p:cNvSpPr txBox="1">
            <a:spLocks noChangeArrowheads="1"/>
          </p:cNvSpPr>
          <p:nvPr/>
        </p:nvSpPr>
        <p:spPr bwMode="auto">
          <a:xfrm>
            <a:off x="6477000" y="3505200"/>
            <a:ext cx="609600" cy="2159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800"/>
          </a:p>
        </p:txBody>
      </p:sp>
      <p:sp>
        <p:nvSpPr>
          <p:cNvPr id="108575" name="Text Box 31">
            <a:extLst>
              <a:ext uri="{FF2B5EF4-FFF2-40B4-BE49-F238E27FC236}">
                <a16:creationId xmlns:a16="http://schemas.microsoft.com/office/drawing/2014/main" id="{27A79848-9522-E449-9FC3-488696BDD893}"/>
              </a:ext>
            </a:extLst>
          </p:cNvPr>
          <p:cNvSpPr txBox="1">
            <a:spLocks noChangeArrowheads="1"/>
          </p:cNvSpPr>
          <p:nvPr/>
        </p:nvSpPr>
        <p:spPr bwMode="auto">
          <a:xfrm>
            <a:off x="6442075" y="3886200"/>
            <a:ext cx="679450" cy="1524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400"/>
          </a:p>
        </p:txBody>
      </p:sp>
      <p:sp>
        <p:nvSpPr>
          <p:cNvPr id="108576" name="Text Box 32">
            <a:extLst>
              <a:ext uri="{FF2B5EF4-FFF2-40B4-BE49-F238E27FC236}">
                <a16:creationId xmlns:a16="http://schemas.microsoft.com/office/drawing/2014/main" id="{6A0F5647-B17F-9E4B-BD65-38AD3E391DF9}"/>
              </a:ext>
            </a:extLst>
          </p:cNvPr>
          <p:cNvSpPr txBox="1">
            <a:spLocks noChangeArrowheads="1"/>
          </p:cNvSpPr>
          <p:nvPr/>
        </p:nvSpPr>
        <p:spPr bwMode="auto">
          <a:xfrm>
            <a:off x="6438900" y="4343400"/>
            <a:ext cx="685800" cy="1524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400"/>
          </a:p>
        </p:txBody>
      </p:sp>
      <p:sp>
        <p:nvSpPr>
          <p:cNvPr id="108577" name="Text Box 33">
            <a:extLst>
              <a:ext uri="{FF2B5EF4-FFF2-40B4-BE49-F238E27FC236}">
                <a16:creationId xmlns:a16="http://schemas.microsoft.com/office/drawing/2014/main" id="{1171D668-D7F6-D642-9B40-313791AB1E77}"/>
              </a:ext>
            </a:extLst>
          </p:cNvPr>
          <p:cNvSpPr txBox="1">
            <a:spLocks noChangeArrowheads="1"/>
          </p:cNvSpPr>
          <p:nvPr/>
        </p:nvSpPr>
        <p:spPr bwMode="auto">
          <a:xfrm>
            <a:off x="6438900" y="4800600"/>
            <a:ext cx="685800" cy="1524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buClr>
                <a:srgbClr val="000000"/>
              </a:buClr>
              <a:buSzPct val="100000"/>
              <a:buFont typeface="Times New Roman" panose="02020603050405020304" pitchFamily="18" charset="0"/>
              <a:buNone/>
            </a:pPr>
            <a:endParaRPr lang="en-US" altLang="en-US" sz="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856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856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856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5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5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856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55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0856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857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856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0857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57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856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08571"/>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857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85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0857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857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8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animBg="1"/>
      <p:bldP spid="108554" grpId="0" animBg="1"/>
      <p:bldP spid="108555" grpId="0" animBg="1"/>
      <p:bldP spid="108557" grpId="0" animBg="1"/>
      <p:bldP spid="108558" grpId="0" animBg="1"/>
      <p:bldP spid="108560" grpId="0" animBg="1"/>
      <p:bldP spid="108561" grpId="0" animBg="1"/>
      <p:bldP spid="108562" grpId="0" animBg="1"/>
      <p:bldP spid="108563" grpId="0"/>
      <p:bldP spid="108565" grpId="0" animBg="1"/>
      <p:bldP spid="108566" grpId="0" animBg="1"/>
      <p:bldP spid="108567" grpId="0" animBg="1"/>
      <p:bldP spid="108568" grpId="0" animBg="1"/>
      <p:bldP spid="108569" grpId="0" animBg="1"/>
      <p:bldP spid="108570" grpId="0" animBg="1"/>
      <p:bldP spid="108571" grpId="0" animBg="1"/>
      <p:bldP spid="108572" grpId="0" animBg="1"/>
      <p:bldP spid="108573" grpId="0" animBg="1"/>
      <p:bldP spid="108574" grpId="0" animBg="1"/>
      <p:bldP spid="108575" grpId="0" animBg="1"/>
      <p:bldP spid="108576" grpId="0" animBg="1"/>
      <p:bldP spid="1085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A7E1A87-FE0C-8D44-9488-0BCE5CABF3B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3971" name="Rounded Rectangle 20">
            <a:extLst>
              <a:ext uri="{FF2B5EF4-FFF2-40B4-BE49-F238E27FC236}">
                <a16:creationId xmlns:a16="http://schemas.microsoft.com/office/drawing/2014/main" id="{A8F1998E-344C-1C41-8DC2-632F8B57EDF9}"/>
              </a:ext>
            </a:extLst>
          </p:cNvPr>
          <p:cNvSpPr>
            <a:spLocks noChangeArrowheads="1"/>
          </p:cNvSpPr>
          <p:nvPr/>
        </p:nvSpPr>
        <p:spPr bwMode="auto">
          <a:xfrm>
            <a:off x="304800" y="2743200"/>
            <a:ext cx="8839200" cy="3810000"/>
          </a:xfrm>
          <a:prstGeom prst="roundRect">
            <a:avLst>
              <a:gd name="adj" fmla="val 16667"/>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83972" name="Rectangle 6">
            <a:extLst>
              <a:ext uri="{FF2B5EF4-FFF2-40B4-BE49-F238E27FC236}">
                <a16:creationId xmlns:a16="http://schemas.microsoft.com/office/drawing/2014/main" id="{B6A971DD-2B28-F14F-809C-BE02983E2022}"/>
              </a:ext>
            </a:extLst>
          </p:cNvPr>
          <p:cNvSpPr>
            <a:spLocks noChangeArrowheads="1"/>
          </p:cNvSpPr>
          <p:nvPr/>
        </p:nvSpPr>
        <p:spPr bwMode="auto">
          <a:xfrm>
            <a:off x="304800" y="1143000"/>
            <a:ext cx="8839200" cy="2209800"/>
          </a:xfrm>
          <a:prstGeom prst="rect">
            <a:avLst/>
          </a:prstGeom>
          <a:solidFill>
            <a:srgbClr val="FDE4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3973" name="Rectangle 6">
            <a:extLst>
              <a:ext uri="{FF2B5EF4-FFF2-40B4-BE49-F238E27FC236}">
                <a16:creationId xmlns:a16="http://schemas.microsoft.com/office/drawing/2014/main" id="{10D61BB4-15A1-714B-814C-1360D1FA3F02}"/>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3974" name="Rectangle 6">
            <a:extLst>
              <a:ext uri="{FF2B5EF4-FFF2-40B4-BE49-F238E27FC236}">
                <a16:creationId xmlns:a16="http://schemas.microsoft.com/office/drawing/2014/main" id="{721C015C-A865-4040-8752-BF0ACE0A05B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3975" name="Rectangle 3">
            <a:extLst>
              <a:ext uri="{FF2B5EF4-FFF2-40B4-BE49-F238E27FC236}">
                <a16:creationId xmlns:a16="http://schemas.microsoft.com/office/drawing/2014/main" id="{98CAE45C-79BB-2A46-B916-6FB74A05F2EC}"/>
              </a:ext>
            </a:extLst>
          </p:cNvPr>
          <p:cNvSpPr>
            <a:spLocks noChangeArrowheads="1"/>
          </p:cNvSpPr>
          <p:nvPr/>
        </p:nvSpPr>
        <p:spPr bwMode="auto">
          <a:xfrm>
            <a:off x="304800" y="228600"/>
            <a:ext cx="8839200" cy="1371600"/>
          </a:xfrm>
          <a:prstGeom prst="rect">
            <a:avLst/>
          </a:prstGeom>
          <a:solidFill>
            <a:srgbClr val="DF87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3976" name="Rounded Rectangle 44">
            <a:extLst>
              <a:ext uri="{FF2B5EF4-FFF2-40B4-BE49-F238E27FC236}">
                <a16:creationId xmlns:a16="http://schemas.microsoft.com/office/drawing/2014/main" id="{96423D6A-BF0D-3C4D-BF22-EC261705B1A0}"/>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83977" name="Rectangle 6">
            <a:extLst>
              <a:ext uri="{FF2B5EF4-FFF2-40B4-BE49-F238E27FC236}">
                <a16:creationId xmlns:a16="http://schemas.microsoft.com/office/drawing/2014/main" id="{4F15A807-E0E7-6943-AD9F-4EB6DC468D87}"/>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7660" name="Text Box 3">
            <a:extLst>
              <a:ext uri="{FF2B5EF4-FFF2-40B4-BE49-F238E27FC236}">
                <a16:creationId xmlns:a16="http://schemas.microsoft.com/office/drawing/2014/main" id="{193066FE-0917-BC49-B456-9AD85059AA12}"/>
              </a:ext>
            </a:extLst>
          </p:cNvPr>
          <p:cNvSpPr txBox="1">
            <a:spLocks noChangeArrowheads="1"/>
          </p:cNvSpPr>
          <p:nvPr/>
        </p:nvSpPr>
        <p:spPr bwMode="auto">
          <a:xfrm>
            <a:off x="838200" y="381000"/>
            <a:ext cx="77724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Oral Care Planning</a:t>
            </a:r>
            <a:endParaRPr lang="en-US" sz="38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83979" name="Rectangle 4">
            <a:extLst>
              <a:ext uri="{FF2B5EF4-FFF2-40B4-BE49-F238E27FC236}">
                <a16:creationId xmlns:a16="http://schemas.microsoft.com/office/drawing/2014/main" id="{4418F30F-CC9F-4343-A6F3-ECEAFE83D36E}"/>
              </a:ext>
            </a:extLst>
          </p:cNvPr>
          <p:cNvSpPr>
            <a:spLocks noChangeArrowheads="1"/>
          </p:cNvSpPr>
          <p:nvPr/>
        </p:nvSpPr>
        <p:spPr bwMode="auto">
          <a:xfrm>
            <a:off x="685800" y="1905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3980" name="Text Box 1">
            <a:extLst>
              <a:ext uri="{FF2B5EF4-FFF2-40B4-BE49-F238E27FC236}">
                <a16:creationId xmlns:a16="http://schemas.microsoft.com/office/drawing/2014/main" id="{0DAEBEC8-CFE6-A241-9160-CDDE5605C177}"/>
              </a:ext>
            </a:extLst>
          </p:cNvPr>
          <p:cNvSpPr txBox="1">
            <a:spLocks noChangeArrowheads="1"/>
          </p:cNvSpPr>
          <p:nvPr/>
        </p:nvSpPr>
        <p:spPr bwMode="auto">
          <a:xfrm>
            <a:off x="2209800" y="2667000"/>
            <a:ext cx="472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ctr" eaLnBrk="1" hangingPunct="1">
              <a:buClrTx/>
              <a:buFontTx/>
              <a:buNone/>
            </a:pPr>
            <a:r>
              <a:rPr lang="en-US" altLang="en-US" sz="4800" b="1">
                <a:solidFill>
                  <a:srgbClr val="000000"/>
                </a:solidFill>
                <a:latin typeface="Arial" panose="020B0604020202020204" pitchFamily="34" charset="0"/>
                <a:cs typeface="Arial" panose="020B0604020202020204" pitchFamily="34" charset="0"/>
              </a:rPr>
              <a:t>CASE STUDY DISCUSSION</a:t>
            </a:r>
          </a:p>
        </p:txBody>
      </p:sp>
      <p:sp>
        <p:nvSpPr>
          <p:cNvPr id="83981" name="Text Box 7">
            <a:extLst>
              <a:ext uri="{FF2B5EF4-FFF2-40B4-BE49-F238E27FC236}">
                <a16:creationId xmlns:a16="http://schemas.microsoft.com/office/drawing/2014/main" id="{918654A8-D1C7-214E-A605-85DCC00C5DC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21E1F44-7A76-0942-B44E-51E9D7ABFE0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19" name="Rounded Rectangle 20">
            <a:extLst>
              <a:ext uri="{FF2B5EF4-FFF2-40B4-BE49-F238E27FC236}">
                <a16:creationId xmlns:a16="http://schemas.microsoft.com/office/drawing/2014/main" id="{114E254B-A830-144F-83C5-87975BD8DA4D}"/>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86020" name="Rectangle 6">
            <a:extLst>
              <a:ext uri="{FF2B5EF4-FFF2-40B4-BE49-F238E27FC236}">
                <a16:creationId xmlns:a16="http://schemas.microsoft.com/office/drawing/2014/main" id="{DA794178-FCC7-9345-BD30-1F2D98DAE772}"/>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21" name="Rectangle 6">
            <a:extLst>
              <a:ext uri="{FF2B5EF4-FFF2-40B4-BE49-F238E27FC236}">
                <a16:creationId xmlns:a16="http://schemas.microsoft.com/office/drawing/2014/main" id="{9CE9C602-3697-9B4B-8594-CE122190661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22" name="Rectangle 6">
            <a:extLst>
              <a:ext uri="{FF2B5EF4-FFF2-40B4-BE49-F238E27FC236}">
                <a16:creationId xmlns:a16="http://schemas.microsoft.com/office/drawing/2014/main" id="{492810E8-35A3-2F4A-BA77-72AA1F4BDAFE}"/>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9" name="Text Box 3">
            <a:extLst>
              <a:ext uri="{FF2B5EF4-FFF2-40B4-BE49-F238E27FC236}">
                <a16:creationId xmlns:a16="http://schemas.microsoft.com/office/drawing/2014/main" id="{BF290DC8-515C-8B4D-A78B-78E8C8E02B94}"/>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Conclusions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86024" name="Rectangle 6">
            <a:extLst>
              <a:ext uri="{FF2B5EF4-FFF2-40B4-BE49-F238E27FC236}">
                <a16:creationId xmlns:a16="http://schemas.microsoft.com/office/drawing/2014/main" id="{69175F33-22D1-0A42-A6CC-E3BD461D9A14}"/>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6025" name="Text Box 2">
            <a:extLst>
              <a:ext uri="{FF2B5EF4-FFF2-40B4-BE49-F238E27FC236}">
                <a16:creationId xmlns:a16="http://schemas.microsoft.com/office/drawing/2014/main" id="{FB9A70DB-D270-534C-85D4-E0C0530603F8}"/>
              </a:ext>
            </a:extLst>
          </p:cNvPr>
          <p:cNvSpPr txBox="1">
            <a:spLocks noChangeArrowheads="1"/>
          </p:cNvSpPr>
          <p:nvPr/>
        </p:nvSpPr>
        <p:spPr bwMode="auto">
          <a:xfrm>
            <a:off x="9144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500"/>
              </a:spcBef>
              <a:buClrTx/>
              <a:buFontTx/>
              <a:buNone/>
            </a:pPr>
            <a:endParaRPr lang="en-US" altLang="en-US" b="1">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Oral health plays an important role in overall health</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It is important to monitor oral health and check for abnormalities DAILY</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Oral health should be </a:t>
            </a:r>
            <a:r>
              <a:rPr lang="en-US" altLang="en-US" u="sng">
                <a:solidFill>
                  <a:srgbClr val="000000"/>
                </a:solidFill>
                <a:latin typeface="Arial" panose="020B0604020202020204" pitchFamily="34" charset="0"/>
                <a:cs typeface="Arial" panose="020B0604020202020204" pitchFamily="34" charset="0"/>
              </a:rPr>
              <a:t>formally assessed</a:t>
            </a:r>
            <a:r>
              <a:rPr lang="en-US" altLang="en-US">
                <a:solidFill>
                  <a:srgbClr val="000000"/>
                </a:solidFill>
                <a:latin typeface="Arial" panose="020B0604020202020204" pitchFamily="34" charset="0"/>
                <a:cs typeface="Arial" panose="020B0604020202020204" pitchFamily="34" charset="0"/>
              </a:rPr>
              <a:t> and care plans updated annually</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All members of the care team have an important role to play to improve oral care</a:t>
            </a:r>
          </a:p>
          <a:p>
            <a:pPr eaLnBrk="1" hangingPunct="1">
              <a:lnSpc>
                <a:spcPct val="90000"/>
              </a:lnSpc>
              <a:spcBef>
                <a:spcPts val="600"/>
              </a:spcBef>
              <a:buClrTx/>
              <a:buFontTx/>
              <a:buNone/>
            </a:pPr>
            <a:endParaRPr lang="en-US" altLang="en-US">
              <a:solidFill>
                <a:srgbClr val="000000"/>
              </a:solidFill>
              <a:latin typeface="Arial" panose="020B0604020202020204" pitchFamily="34" charset="0"/>
              <a:cs typeface="Arial" panose="020B0604020202020204" pitchFamily="34" charset="0"/>
            </a:endParaRPr>
          </a:p>
          <a:p>
            <a:pPr eaLnBrk="1" hangingPunct="1">
              <a:lnSpc>
                <a:spcPct val="90000"/>
              </a:lnSpc>
              <a:spcBef>
                <a:spcPts val="600"/>
              </a:spcBef>
              <a:buClrTx/>
              <a:buFontTx/>
              <a:buNone/>
            </a:pPr>
            <a:endParaRPr lang="en-US" altLang="en-US">
              <a:solidFill>
                <a:srgbClr val="000000"/>
              </a:solidFill>
              <a:latin typeface="Arial" panose="020B0604020202020204" pitchFamily="34" charset="0"/>
              <a:cs typeface="Arial" panose="020B0604020202020204" pitchFamily="34" charset="0"/>
            </a:endParaRPr>
          </a:p>
        </p:txBody>
      </p:sp>
      <p:sp>
        <p:nvSpPr>
          <p:cNvPr id="86026" name="Text Box 3">
            <a:extLst>
              <a:ext uri="{FF2B5EF4-FFF2-40B4-BE49-F238E27FC236}">
                <a16:creationId xmlns:a16="http://schemas.microsoft.com/office/drawing/2014/main" id="{D09483AD-C8BD-8D42-A3CE-64A4E4647470}"/>
              </a:ext>
            </a:extLst>
          </p:cNvPr>
          <p:cNvSpPr txBox="1">
            <a:spLocks noChangeArrowheads="1"/>
          </p:cNvSpPr>
          <p:nvPr/>
        </p:nvSpPr>
        <p:spPr bwMode="auto">
          <a:xfrm>
            <a:off x="914400" y="1447800"/>
            <a:ext cx="723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3600" b="1">
                <a:solidFill>
                  <a:srgbClr val="000000"/>
                </a:solidFill>
                <a:latin typeface="Arial" panose="020B0604020202020204" pitchFamily="34" charset="0"/>
                <a:cs typeface="Arial" panose="020B0604020202020204" pitchFamily="34" charset="0"/>
              </a:rPr>
              <a:t>Take Home Messages</a:t>
            </a:r>
          </a:p>
        </p:txBody>
      </p:sp>
      <p:sp>
        <p:nvSpPr>
          <p:cNvPr id="86027" name="Text Box 7">
            <a:extLst>
              <a:ext uri="{FF2B5EF4-FFF2-40B4-BE49-F238E27FC236}">
                <a16:creationId xmlns:a16="http://schemas.microsoft.com/office/drawing/2014/main" id="{2E1C86EB-FBDB-8745-A979-C4169C7EAF23}"/>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75B321F-9619-5E40-A942-4E73A52CF471}"/>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67" name="Rounded Rectangle 20">
            <a:extLst>
              <a:ext uri="{FF2B5EF4-FFF2-40B4-BE49-F238E27FC236}">
                <a16:creationId xmlns:a16="http://schemas.microsoft.com/office/drawing/2014/main" id="{A6EC693A-FE60-EA41-931B-A32D9B2F3586}"/>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88068" name="Rectangle 6">
            <a:extLst>
              <a:ext uri="{FF2B5EF4-FFF2-40B4-BE49-F238E27FC236}">
                <a16:creationId xmlns:a16="http://schemas.microsoft.com/office/drawing/2014/main" id="{7090DB23-E7BD-B24A-BA1E-6DE512643657}"/>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69" name="Rectangle 6">
            <a:extLst>
              <a:ext uri="{FF2B5EF4-FFF2-40B4-BE49-F238E27FC236}">
                <a16:creationId xmlns:a16="http://schemas.microsoft.com/office/drawing/2014/main" id="{FAD29EF7-44A2-6B48-8C20-6B84BE23B00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70" name="Rectangle 6">
            <a:extLst>
              <a:ext uri="{FF2B5EF4-FFF2-40B4-BE49-F238E27FC236}">
                <a16:creationId xmlns:a16="http://schemas.microsoft.com/office/drawing/2014/main" id="{27D6E14D-3C17-D04E-BD4C-5228225A809D}"/>
              </a:ext>
            </a:extLst>
          </p:cNvPr>
          <p:cNvSpPr>
            <a:spLocks noChangeArrowheads="1"/>
          </p:cNvSpPr>
          <p:nvPr/>
        </p:nvSpPr>
        <p:spPr bwMode="auto">
          <a:xfrm>
            <a:off x="304800" y="228600"/>
            <a:ext cx="8839200" cy="3124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71" name="Rectangle 6">
            <a:extLst>
              <a:ext uri="{FF2B5EF4-FFF2-40B4-BE49-F238E27FC236}">
                <a16:creationId xmlns:a16="http://schemas.microsoft.com/office/drawing/2014/main" id="{181A74B5-09E0-184E-9EED-6B09A3168320}"/>
              </a:ext>
            </a:extLst>
          </p:cNvPr>
          <p:cNvSpPr>
            <a:spLocks noChangeArrowheads="1"/>
          </p:cNvSpPr>
          <p:nvPr/>
        </p:nvSpPr>
        <p:spPr bwMode="auto">
          <a:xfrm>
            <a:off x="304800" y="1828800"/>
            <a:ext cx="8839200" cy="25146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72" name="Text Box 1">
            <a:extLst>
              <a:ext uri="{FF2B5EF4-FFF2-40B4-BE49-F238E27FC236}">
                <a16:creationId xmlns:a16="http://schemas.microsoft.com/office/drawing/2014/main" id="{BB219EDF-CFF4-114D-A1C6-29BE4F94051C}"/>
              </a:ext>
            </a:extLst>
          </p:cNvPr>
          <p:cNvSpPr txBox="1">
            <a:spLocks noChangeArrowheads="1"/>
          </p:cNvSpPr>
          <p:nvPr/>
        </p:nvSpPr>
        <p:spPr bwMode="auto">
          <a:xfrm>
            <a:off x="6858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ctr" eaLnBrk="1" hangingPunct="1">
              <a:buClrTx/>
              <a:buFontTx/>
              <a:buNone/>
            </a:pPr>
            <a:r>
              <a:rPr lang="en-US" altLang="en-US" sz="6000" b="1">
                <a:solidFill>
                  <a:schemeClr val="tx1"/>
                </a:solidFill>
                <a:latin typeface="Arial" panose="020B0604020202020204" pitchFamily="34" charset="0"/>
                <a:cs typeface="Arial" panose="020B0604020202020204" pitchFamily="34" charset="0"/>
              </a:rPr>
              <a:t>QUESTIONS?</a:t>
            </a:r>
          </a:p>
        </p:txBody>
      </p:sp>
      <p:sp>
        <p:nvSpPr>
          <p:cNvPr id="88073" name="Text Box 2">
            <a:extLst>
              <a:ext uri="{FF2B5EF4-FFF2-40B4-BE49-F238E27FC236}">
                <a16:creationId xmlns:a16="http://schemas.microsoft.com/office/drawing/2014/main" id="{FA1D05AF-7912-D44E-BF54-31527E01C3DF}"/>
              </a:ext>
            </a:extLst>
          </p:cNvPr>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74" name="Rectangle 6">
            <a:extLst>
              <a:ext uri="{FF2B5EF4-FFF2-40B4-BE49-F238E27FC236}">
                <a16:creationId xmlns:a16="http://schemas.microsoft.com/office/drawing/2014/main" id="{8EA457E0-6DBE-984F-BF18-B3A726857875}"/>
              </a:ext>
            </a:extLst>
          </p:cNvPr>
          <p:cNvSpPr>
            <a:spLocks noChangeArrowheads="1"/>
          </p:cNvSpPr>
          <p:nvPr/>
        </p:nvSpPr>
        <p:spPr bwMode="auto">
          <a:xfrm>
            <a:off x="304800" y="1752600"/>
            <a:ext cx="8839200" cy="228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75" name="Rectangle 6">
            <a:extLst>
              <a:ext uri="{FF2B5EF4-FFF2-40B4-BE49-F238E27FC236}">
                <a16:creationId xmlns:a16="http://schemas.microsoft.com/office/drawing/2014/main" id="{4F5DC03A-8F5D-1F4E-AE22-0EFA9708DD53}"/>
              </a:ext>
            </a:extLst>
          </p:cNvPr>
          <p:cNvSpPr>
            <a:spLocks noChangeArrowheads="1"/>
          </p:cNvSpPr>
          <p:nvPr/>
        </p:nvSpPr>
        <p:spPr bwMode="auto">
          <a:xfrm>
            <a:off x="304800" y="4191000"/>
            <a:ext cx="8839200" cy="228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8076" name="Text Box 7">
            <a:extLst>
              <a:ext uri="{FF2B5EF4-FFF2-40B4-BE49-F238E27FC236}">
                <a16:creationId xmlns:a16="http://schemas.microsoft.com/office/drawing/2014/main" id="{B7504227-6F1B-9D45-904C-4CE0AB9A1E0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2E7FA0D-E50E-4544-BAAB-C7ECCAA97E2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0115" name="Rounded Rectangle 20">
            <a:extLst>
              <a:ext uri="{FF2B5EF4-FFF2-40B4-BE49-F238E27FC236}">
                <a16:creationId xmlns:a16="http://schemas.microsoft.com/office/drawing/2014/main" id="{4FA34153-5276-894A-834B-E874E3036FB6}"/>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90116" name="Rectangle 6">
            <a:extLst>
              <a:ext uri="{FF2B5EF4-FFF2-40B4-BE49-F238E27FC236}">
                <a16:creationId xmlns:a16="http://schemas.microsoft.com/office/drawing/2014/main" id="{C94C1E4B-823D-ED47-BFFA-BF5432C8C97E}"/>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0117" name="Rectangle 6">
            <a:extLst>
              <a:ext uri="{FF2B5EF4-FFF2-40B4-BE49-F238E27FC236}">
                <a16:creationId xmlns:a16="http://schemas.microsoft.com/office/drawing/2014/main" id="{A93A97F0-3A79-3C44-946D-08D84D1C060F}"/>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0118" name="Rectangle 6">
            <a:extLst>
              <a:ext uri="{FF2B5EF4-FFF2-40B4-BE49-F238E27FC236}">
                <a16:creationId xmlns:a16="http://schemas.microsoft.com/office/drawing/2014/main" id="{A1617AEE-5E2D-5E46-80C5-57A0FCBB1E77}"/>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7" name="Text Box 3">
            <a:extLst>
              <a:ext uri="{FF2B5EF4-FFF2-40B4-BE49-F238E27FC236}">
                <a16:creationId xmlns:a16="http://schemas.microsoft.com/office/drawing/2014/main" id="{1A7460D0-4941-6D4A-9478-8E237EC34C16}"/>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Learning Objectives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90120" name="Rectangle 6">
            <a:extLst>
              <a:ext uri="{FF2B5EF4-FFF2-40B4-BE49-F238E27FC236}">
                <a16:creationId xmlns:a16="http://schemas.microsoft.com/office/drawing/2014/main" id="{95E22C45-7DF2-A949-A4D0-65B40F9D99C8}"/>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0121" name="Text Box 2">
            <a:extLst>
              <a:ext uri="{FF2B5EF4-FFF2-40B4-BE49-F238E27FC236}">
                <a16:creationId xmlns:a16="http://schemas.microsoft.com/office/drawing/2014/main" id="{E007A924-51B9-2B4F-9AAA-81459A322E98}"/>
              </a:ext>
            </a:extLst>
          </p:cNvPr>
          <p:cNvSpPr txBox="1">
            <a:spLocks noChangeArrowheads="1"/>
          </p:cNvSpPr>
          <p:nvPr/>
        </p:nvSpPr>
        <p:spPr bwMode="auto">
          <a:xfrm>
            <a:off x="762000" y="1600200"/>
            <a:ext cx="800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marL="738188" indent="-28098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600"/>
              </a:spcBef>
              <a:buClrTx/>
              <a:buFontTx/>
              <a:buNone/>
            </a:pPr>
            <a:r>
              <a:rPr lang="en-US" altLang="en-US" sz="3200" b="1">
                <a:solidFill>
                  <a:srgbClr val="000000"/>
                </a:solidFill>
                <a:latin typeface="Arial" panose="020B0604020202020204" pitchFamily="34" charset="0"/>
                <a:cs typeface="Arial" panose="020B0604020202020204" pitchFamily="34" charset="0"/>
              </a:rPr>
              <a:t>Did we meet the learning objectives?</a:t>
            </a:r>
          </a:p>
          <a:p>
            <a:pPr eaLnBrk="1" hangingPunct="1">
              <a:spcBef>
                <a:spcPts val="600"/>
              </a:spcBef>
              <a:buClrTx/>
              <a:buFontTx/>
              <a:buNone/>
            </a:pPr>
            <a:endParaRPr lang="en-US" altLang="en-US" sz="800" b="1">
              <a:solidFill>
                <a:srgbClr val="000000"/>
              </a:solidFill>
              <a:latin typeface="Arial" panose="020B0604020202020204" pitchFamily="34" charset="0"/>
              <a:cs typeface="Arial" panose="020B0604020202020204" pitchFamily="34" charset="0"/>
            </a:endParaRPr>
          </a:p>
          <a:p>
            <a:pPr eaLnBrk="1" hangingPunct="1">
              <a:buClrTx/>
              <a:buFontTx/>
              <a:buNone/>
            </a:pPr>
            <a:r>
              <a:rPr lang="en-US" altLang="en-US" sz="2600" b="1">
                <a:solidFill>
                  <a:srgbClr val="1E2A5E"/>
                </a:solidFill>
                <a:latin typeface="Arial" panose="020B0604020202020204" pitchFamily="34" charset="0"/>
                <a:cs typeface="Arial" panose="020B0604020202020204" pitchFamily="34" charset="0"/>
              </a:rPr>
              <a:t>Purpose of this session was to develop knowledge, understanding and appreciation of:</a:t>
            </a:r>
            <a:br>
              <a:rPr lang="en-US" altLang="en-US" sz="2800" b="1">
                <a:solidFill>
                  <a:srgbClr val="1E2A5E"/>
                </a:solidFill>
                <a:latin typeface="Arial" panose="020B0604020202020204" pitchFamily="34" charset="0"/>
                <a:cs typeface="Arial" panose="020B0604020202020204" pitchFamily="34" charset="0"/>
              </a:rPr>
            </a:br>
            <a:endParaRPr lang="en-US" altLang="en-US" sz="1800" b="1">
              <a:solidFill>
                <a:srgbClr val="000000"/>
              </a:solidFill>
              <a:latin typeface="Arial" panose="020B0604020202020204" pitchFamily="34" charset="0"/>
              <a:cs typeface="Arial" panose="020B0604020202020204" pitchFamily="34" charset="0"/>
            </a:endParaRPr>
          </a:p>
          <a:p>
            <a:pPr lvl="1" eaLnBrk="1" hangingPunct="1">
              <a:spcBef>
                <a:spcPts val="500"/>
              </a:spcBef>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Why good oral health is essential for healthy aging</a:t>
            </a:r>
            <a:br>
              <a:rPr lang="en-US" altLang="en-US">
                <a:solidFill>
                  <a:schemeClr val="tx1"/>
                </a:solidFill>
                <a:latin typeface="Arial" panose="020B0604020202020204" pitchFamily="34" charset="0"/>
                <a:cs typeface="Arial" panose="020B0604020202020204" pitchFamily="34" charset="0"/>
              </a:rPr>
            </a:br>
            <a:endParaRPr lang="en-US" altLang="en-US">
              <a:solidFill>
                <a:schemeClr val="tx1"/>
              </a:solidFill>
              <a:latin typeface="Arial" panose="020B0604020202020204" pitchFamily="34" charset="0"/>
              <a:cs typeface="Arial" panose="020B0604020202020204" pitchFamily="34" charset="0"/>
            </a:endParaRPr>
          </a:p>
          <a:p>
            <a:pPr lvl="1" eaLnBrk="1" hangingPunct="1">
              <a:spcBef>
                <a:spcPts val="500"/>
              </a:spcBef>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How to use the Oral Health Assessment and the Oral Care Planning tools to optimize a resident’</a:t>
            </a:r>
            <a:r>
              <a:rPr lang="en-US" altLang="ja-JP">
                <a:solidFill>
                  <a:schemeClr val="tx1"/>
                </a:solidFill>
                <a:latin typeface="Arial" panose="020B0604020202020204" pitchFamily="34" charset="0"/>
                <a:cs typeface="Arial" panose="020B0604020202020204" pitchFamily="34" charset="0"/>
              </a:rPr>
              <a:t>s oral health</a:t>
            </a:r>
            <a:endParaRPr lang="en-US" altLang="en-US">
              <a:solidFill>
                <a:schemeClr val="tx1"/>
              </a:solidFill>
              <a:latin typeface="Arial" panose="020B0604020202020204" pitchFamily="34" charset="0"/>
              <a:cs typeface="Arial" panose="020B0604020202020204" pitchFamily="34" charset="0"/>
            </a:endParaRPr>
          </a:p>
        </p:txBody>
      </p:sp>
      <p:sp>
        <p:nvSpPr>
          <p:cNvPr id="90122" name="Text Box 7">
            <a:extLst>
              <a:ext uri="{FF2B5EF4-FFF2-40B4-BE49-F238E27FC236}">
                <a16:creationId xmlns:a16="http://schemas.microsoft.com/office/drawing/2014/main" id="{B9A7495F-0C7E-9C42-91AD-4703AE6207F4}"/>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66FFF5B-0962-E84E-BF9E-460C16D3F66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163" name="Rounded Rectangle 20">
            <a:extLst>
              <a:ext uri="{FF2B5EF4-FFF2-40B4-BE49-F238E27FC236}">
                <a16:creationId xmlns:a16="http://schemas.microsoft.com/office/drawing/2014/main" id="{2CBCFDA5-203E-0F49-8060-811050F3EF9E}"/>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92164" name="Rectangle 6">
            <a:extLst>
              <a:ext uri="{FF2B5EF4-FFF2-40B4-BE49-F238E27FC236}">
                <a16:creationId xmlns:a16="http://schemas.microsoft.com/office/drawing/2014/main" id="{A1AD70FF-777D-ED46-ACE6-2C8B38E17117}"/>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165" name="Rectangle 6">
            <a:extLst>
              <a:ext uri="{FF2B5EF4-FFF2-40B4-BE49-F238E27FC236}">
                <a16:creationId xmlns:a16="http://schemas.microsoft.com/office/drawing/2014/main" id="{6F829CDD-A3F6-E24F-8FEF-FE73D808685D}"/>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166" name="Rectangle 6">
            <a:extLst>
              <a:ext uri="{FF2B5EF4-FFF2-40B4-BE49-F238E27FC236}">
                <a16:creationId xmlns:a16="http://schemas.microsoft.com/office/drawing/2014/main" id="{5E15D71D-3AC4-CA4F-B2D5-22A42CA2B291}"/>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1751" name="Text Box 3">
            <a:extLst>
              <a:ext uri="{FF2B5EF4-FFF2-40B4-BE49-F238E27FC236}">
                <a16:creationId xmlns:a16="http://schemas.microsoft.com/office/drawing/2014/main" id="{AF992D11-5A90-0646-ABA8-4A038419131D}"/>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Next Steps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92168" name="Rectangle 6">
            <a:extLst>
              <a:ext uri="{FF2B5EF4-FFF2-40B4-BE49-F238E27FC236}">
                <a16:creationId xmlns:a16="http://schemas.microsoft.com/office/drawing/2014/main" id="{838D35A5-1E70-9644-ADAE-4ED84F1ABDEA}"/>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169" name="Text Box 2">
            <a:extLst>
              <a:ext uri="{FF2B5EF4-FFF2-40B4-BE49-F238E27FC236}">
                <a16:creationId xmlns:a16="http://schemas.microsoft.com/office/drawing/2014/main" id="{236257B4-F709-FA4D-A02E-E55C94C07BD9}"/>
              </a:ext>
            </a:extLst>
          </p:cNvPr>
          <p:cNvSpPr txBox="1">
            <a:spLocks noChangeArrowheads="1"/>
          </p:cNvSpPr>
          <p:nvPr/>
        </p:nvSpPr>
        <p:spPr bwMode="auto">
          <a:xfrm>
            <a:off x="1219200" y="1752600"/>
            <a:ext cx="708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1pPr>
            <a:lvl2pPr marL="741363" indent="-28098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800"/>
              </a:spcBef>
              <a:buFont typeface="Verdana" panose="020B0604030504040204" pitchFamily="34" charset="0"/>
              <a:buChar char="•"/>
            </a:pPr>
            <a:r>
              <a:rPr lang="en-US" altLang="en-US" sz="3200">
                <a:solidFill>
                  <a:srgbClr val="000000"/>
                </a:solidFill>
                <a:latin typeface="Arial" panose="020B0604020202020204" pitchFamily="34" charset="0"/>
                <a:cs typeface="Arial" panose="020B0604020202020204" pitchFamily="34" charset="0"/>
              </a:rPr>
              <a:t>CCAs/PCWs will receive two education sessions</a:t>
            </a:r>
            <a:br>
              <a:rPr lang="en-US" altLang="en-US" sz="3200">
                <a:solidFill>
                  <a:srgbClr val="000000"/>
                </a:solidFill>
                <a:latin typeface="Arial" panose="020B0604020202020204" pitchFamily="34" charset="0"/>
                <a:cs typeface="Arial" panose="020B0604020202020204" pitchFamily="34" charset="0"/>
              </a:rPr>
            </a:br>
            <a:endParaRPr lang="en-US" altLang="en-US" sz="2000">
              <a:solidFill>
                <a:srgbClr val="000000"/>
              </a:solidFill>
              <a:latin typeface="Arial" panose="020B0604020202020204" pitchFamily="34" charset="0"/>
              <a:cs typeface="Arial" panose="020B0604020202020204" pitchFamily="34" charset="0"/>
            </a:endParaRPr>
          </a:p>
          <a:p>
            <a:pPr eaLnBrk="1" hangingPunct="1">
              <a:spcBef>
                <a:spcPts val="800"/>
              </a:spcBef>
              <a:buFont typeface="Verdana" panose="020B0604030504040204" pitchFamily="34" charset="0"/>
              <a:buChar char="•"/>
            </a:pPr>
            <a:r>
              <a:rPr lang="en-US" altLang="en-US" sz="3200">
                <a:solidFill>
                  <a:srgbClr val="000000"/>
                </a:solidFill>
                <a:latin typeface="Arial" panose="020B0604020202020204" pitchFamily="34" charset="0"/>
                <a:cs typeface="Arial" panose="020B0604020202020204" pitchFamily="34" charset="0"/>
              </a:rPr>
              <a:t>A final session on implementing an oral care program will be offered to all members of the care team and administrators </a:t>
            </a:r>
          </a:p>
          <a:p>
            <a:pPr lvl="1" eaLnBrk="1" hangingPunct="1">
              <a:spcBef>
                <a:spcPts val="700"/>
              </a:spcBef>
              <a:buClrTx/>
              <a:buFontTx/>
              <a:buNone/>
            </a:pPr>
            <a:endParaRPr lang="en-US" altLang="en-US" sz="3200">
              <a:solidFill>
                <a:srgbClr val="000000"/>
              </a:solidFill>
              <a:latin typeface="Arial" panose="020B0604020202020204" pitchFamily="34" charset="0"/>
              <a:cs typeface="Arial" panose="020B0604020202020204" pitchFamily="34" charset="0"/>
            </a:endParaRPr>
          </a:p>
          <a:p>
            <a:pPr lvl="1" eaLnBrk="1" hangingPunct="1">
              <a:spcBef>
                <a:spcPts val="700"/>
              </a:spcBef>
              <a:buClrTx/>
              <a:buFontTx/>
              <a:buNone/>
            </a:pPr>
            <a:endParaRPr lang="en-US" altLang="en-US" sz="3200">
              <a:solidFill>
                <a:srgbClr val="000000"/>
              </a:solidFill>
              <a:latin typeface="Arial" panose="020B0604020202020204" pitchFamily="34" charset="0"/>
              <a:cs typeface="Arial" panose="020B0604020202020204" pitchFamily="34" charset="0"/>
            </a:endParaRPr>
          </a:p>
        </p:txBody>
      </p:sp>
      <p:sp>
        <p:nvSpPr>
          <p:cNvPr id="92170" name="Text Box 7">
            <a:extLst>
              <a:ext uri="{FF2B5EF4-FFF2-40B4-BE49-F238E27FC236}">
                <a16:creationId xmlns:a16="http://schemas.microsoft.com/office/drawing/2014/main" id="{5E10C631-664D-344B-B864-11EB3486D93B}"/>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65EC840-BEBE-DB4A-9194-4E86EF2F04A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11" name="Rounded Rectangle 20">
            <a:extLst>
              <a:ext uri="{FF2B5EF4-FFF2-40B4-BE49-F238E27FC236}">
                <a16:creationId xmlns:a16="http://schemas.microsoft.com/office/drawing/2014/main" id="{D0E98F5C-9A86-A94C-BFDF-7C3ADD8B83BF}"/>
              </a:ext>
            </a:extLst>
          </p:cNvPr>
          <p:cNvSpPr>
            <a:spLocks noChangeArrowheads="1"/>
          </p:cNvSpPr>
          <p:nvPr/>
        </p:nvSpPr>
        <p:spPr bwMode="auto">
          <a:xfrm>
            <a:off x="304800" y="24384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94212" name="Text Box 2">
            <a:extLst>
              <a:ext uri="{FF2B5EF4-FFF2-40B4-BE49-F238E27FC236}">
                <a16:creationId xmlns:a16="http://schemas.microsoft.com/office/drawing/2014/main" id="{78BAEC47-4279-444B-B2FA-7DD7CC052E47}"/>
              </a:ext>
            </a:extLst>
          </p:cNvPr>
          <p:cNvSpPr txBox="1">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13" name="Rectangle 6">
            <a:extLst>
              <a:ext uri="{FF2B5EF4-FFF2-40B4-BE49-F238E27FC236}">
                <a16:creationId xmlns:a16="http://schemas.microsoft.com/office/drawing/2014/main" id="{1DEB1283-9564-7048-926C-E270D833EBBC}"/>
              </a:ext>
            </a:extLst>
          </p:cNvPr>
          <p:cNvSpPr>
            <a:spLocks noChangeArrowheads="1"/>
          </p:cNvSpPr>
          <p:nvPr/>
        </p:nvSpPr>
        <p:spPr bwMode="auto">
          <a:xfrm>
            <a:off x="4495800" y="20574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14" name="Rectangle 6">
            <a:extLst>
              <a:ext uri="{FF2B5EF4-FFF2-40B4-BE49-F238E27FC236}">
                <a16:creationId xmlns:a16="http://schemas.microsoft.com/office/drawing/2014/main" id="{EF576B79-C2CF-8343-9277-558B1EC800E1}"/>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15" name="Rectangle 6">
            <a:extLst>
              <a:ext uri="{FF2B5EF4-FFF2-40B4-BE49-F238E27FC236}">
                <a16:creationId xmlns:a16="http://schemas.microsoft.com/office/drawing/2014/main" id="{802145AF-2AE5-E94F-B2B9-930C0DA79B01}"/>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16" name="Rectangle 6">
            <a:extLst>
              <a:ext uri="{FF2B5EF4-FFF2-40B4-BE49-F238E27FC236}">
                <a16:creationId xmlns:a16="http://schemas.microsoft.com/office/drawing/2014/main" id="{0113E28D-0C91-7641-AA44-91E86BF45405}"/>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17" name="Rectangle 6">
            <a:extLst>
              <a:ext uri="{FF2B5EF4-FFF2-40B4-BE49-F238E27FC236}">
                <a16:creationId xmlns:a16="http://schemas.microsoft.com/office/drawing/2014/main" id="{5F9E1CC3-6450-9E40-A6C9-F7B764B6BB14}"/>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7" name="Text Box 4">
            <a:extLst>
              <a:ext uri="{FF2B5EF4-FFF2-40B4-BE49-F238E27FC236}">
                <a16:creationId xmlns:a16="http://schemas.microsoft.com/office/drawing/2014/main" id="{76C365E2-0E58-994B-A1E7-67EEDDD41452}"/>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en-US" sz="2000" b="1" dirty="0">
                <a:solidFill>
                  <a:srgbClr val="FFFFFF"/>
                </a:solidFill>
              </a:rPr>
            </a:br>
            <a:r>
              <a:rPr lang="en-US" sz="2000" b="1" dirty="0">
                <a:solidFill>
                  <a:srgbClr val="FFFFFF"/>
                </a:solidFill>
              </a:rPr>
              <a:t> </a:t>
            </a:r>
            <a:br>
              <a:rPr lang="en-US" sz="2000" b="1" dirty="0">
                <a:solidFill>
                  <a:srgbClr val="FFFFFF"/>
                </a:solidFill>
              </a:rPr>
            </a:br>
            <a:r>
              <a:rPr lang="en-US" sz="5200" b="1" dirty="0">
                <a:solidFill>
                  <a:srgbClr val="FFFFFF"/>
                </a:solidFill>
                <a:effectLst>
                  <a:outerShdw blurRad="38100" dist="38100" dir="2700000" algn="tl">
                    <a:srgbClr val="000000">
                      <a:alpha val="43137"/>
                    </a:srgbClr>
                  </a:outerShdw>
                </a:effectLst>
                <a:latin typeface="Arial" pitchFamily="34" charset="0"/>
                <a:cs typeface="Arial" pitchFamily="34" charset="0"/>
              </a:rPr>
              <a:t>Session 1</a:t>
            </a:r>
          </a:p>
        </p:txBody>
      </p:sp>
      <p:sp>
        <p:nvSpPr>
          <p:cNvPr id="94219" name="Rectangle 6">
            <a:extLst>
              <a:ext uri="{FF2B5EF4-FFF2-40B4-BE49-F238E27FC236}">
                <a16:creationId xmlns:a16="http://schemas.microsoft.com/office/drawing/2014/main" id="{15930612-BDD0-FF41-A13D-13206A44CE16}"/>
              </a:ext>
            </a:extLst>
          </p:cNvPr>
          <p:cNvSpPr>
            <a:spLocks noChangeArrowheads="1"/>
          </p:cNvSpPr>
          <p:nvPr/>
        </p:nvSpPr>
        <p:spPr bwMode="auto">
          <a:xfrm>
            <a:off x="304800" y="2057400"/>
            <a:ext cx="8839200" cy="25146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20" name="Text Box 1">
            <a:extLst>
              <a:ext uri="{FF2B5EF4-FFF2-40B4-BE49-F238E27FC236}">
                <a16:creationId xmlns:a16="http://schemas.microsoft.com/office/drawing/2014/main" id="{7EC72AE6-D472-FE43-9285-2DEFAA22D987}"/>
              </a:ext>
            </a:extLst>
          </p:cNvPr>
          <p:cNvSpPr txBox="1">
            <a:spLocks noChangeArrowheads="1"/>
          </p:cNvSpPr>
          <p:nvPr/>
        </p:nvSpPr>
        <p:spPr bwMode="auto">
          <a:xfrm>
            <a:off x="7620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algn="ctr" eaLnBrk="1" hangingPunct="1">
              <a:buClrTx/>
              <a:buFontTx/>
              <a:buNone/>
            </a:pPr>
            <a:r>
              <a:rPr lang="en-US" altLang="en-US" sz="6000" b="1">
                <a:solidFill>
                  <a:schemeClr val="tx1"/>
                </a:solidFill>
                <a:latin typeface="Arial" panose="020B0604020202020204" pitchFamily="34" charset="0"/>
                <a:cs typeface="Arial" panose="020B0604020202020204" pitchFamily="34" charset="0"/>
              </a:rPr>
              <a:t>THANK YOU!</a:t>
            </a:r>
          </a:p>
        </p:txBody>
      </p:sp>
      <p:sp>
        <p:nvSpPr>
          <p:cNvPr id="94221" name="Rectangle 23">
            <a:extLst>
              <a:ext uri="{FF2B5EF4-FFF2-40B4-BE49-F238E27FC236}">
                <a16:creationId xmlns:a16="http://schemas.microsoft.com/office/drawing/2014/main" id="{F745E59C-E0D3-7E4B-9A6A-5CBE4844BF68}"/>
              </a:ext>
            </a:extLst>
          </p:cNvPr>
          <p:cNvSpPr>
            <a:spLocks noChangeArrowheads="1"/>
          </p:cNvSpPr>
          <p:nvPr/>
        </p:nvSpPr>
        <p:spPr bwMode="auto">
          <a:xfrm>
            <a:off x="304800" y="4343400"/>
            <a:ext cx="8839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4222" name="Rectangle 24">
            <a:extLst>
              <a:ext uri="{FF2B5EF4-FFF2-40B4-BE49-F238E27FC236}">
                <a16:creationId xmlns:a16="http://schemas.microsoft.com/office/drawing/2014/main" id="{EAE1A143-7543-DB42-91CE-864A6CD300B4}"/>
              </a:ext>
            </a:extLst>
          </p:cNvPr>
          <p:cNvSpPr>
            <a:spLocks noChangeArrowheads="1"/>
          </p:cNvSpPr>
          <p:nvPr/>
        </p:nvSpPr>
        <p:spPr bwMode="auto">
          <a:xfrm>
            <a:off x="304800" y="1981200"/>
            <a:ext cx="8839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 name="Text Box 5">
            <a:extLst>
              <a:ext uri="{FF2B5EF4-FFF2-40B4-BE49-F238E27FC236}">
                <a16:creationId xmlns:a16="http://schemas.microsoft.com/office/drawing/2014/main" id="{E6E6B832-6F7D-984B-982E-10DD5DE2FF52}"/>
              </a:ext>
            </a:extLst>
          </p:cNvPr>
          <p:cNvSpPr txBox="1">
            <a:spLocks noChangeArrowheads="1"/>
          </p:cNvSpPr>
          <p:nvPr/>
        </p:nvSpPr>
        <p:spPr bwMode="auto">
          <a:xfrm>
            <a:off x="746125" y="1524000"/>
            <a:ext cx="3444875" cy="304800"/>
          </a:xfrm>
          <a:prstGeom prst="rect">
            <a:avLst/>
          </a:prstGeom>
          <a:noFill/>
          <a:ln w="9525">
            <a:noFill/>
            <a:round/>
            <a:headEnd/>
            <a:tailEnd/>
          </a:ln>
        </p:spPr>
        <p:txBody>
          <a:bodyPr/>
          <a:lstStyle/>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dirty="0">
                <a:solidFill>
                  <a:schemeClr val="tx1">
                    <a:lumMod val="95000"/>
                    <a:lumOff val="5000"/>
                  </a:schemeClr>
                </a:solidFill>
                <a:latin typeface="Arial" pitchFamily="34" charset="0"/>
                <a:ea typeface="ＭＳ Ｐゴシック" pitchFamily="34" charset="-128"/>
                <a:cs typeface="Arial" pitchFamily="34" charset="0"/>
              </a:rPr>
              <a:t>Audience: Long Term Care - RNs &amp; LPNs</a:t>
            </a:r>
          </a:p>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chemeClr val="tx2"/>
              </a:solidFill>
              <a:ea typeface="ＭＳ Ｐゴシック" pitchFamily="34" charset="-128"/>
            </a:endParaRPr>
          </a:p>
        </p:txBody>
      </p:sp>
      <p:sp>
        <p:nvSpPr>
          <p:cNvPr id="19" name="Text Box 7">
            <a:extLst>
              <a:ext uri="{FF2B5EF4-FFF2-40B4-BE49-F238E27FC236}">
                <a16:creationId xmlns:a16="http://schemas.microsoft.com/office/drawing/2014/main" id="{9DF2D033-F419-AA47-84DD-6F851187DF0A}"/>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defTabSz="914400"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altLang="ja-JP" sz="1800" b="1" kern="0" dirty="0">
                <a:solidFill>
                  <a:srgbClr val="FFFFFF"/>
                </a:solidFill>
                <a:effectLst>
                  <a:outerShdw blurRad="38100" dist="38100" dir="2700000" algn="tl">
                    <a:srgbClr val="000000">
                      <a:alpha val="43137"/>
                    </a:srgbClr>
                  </a:outerShdw>
                </a:effectLst>
              </a:rPr>
              <a:t>Brushing Up on Mouth Care</a:t>
            </a:r>
            <a:r>
              <a:rPr lang="fr-FR"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t>
            </a:r>
            <a:br>
              <a:rPr lang="en-US" altLang="ja-JP" sz="18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br>
            <a:r>
              <a:rPr lang="en-US" altLang="ja-JP" sz="1800" b="1" kern="0" dirty="0">
                <a:solidFill>
                  <a:srgbClr val="FFFFFF"/>
                </a:solidFill>
                <a:effectLst>
                  <a:outerShdw blurRad="38100" dist="38100" dir="2700000" algn="tl">
                    <a:srgbClr val="000000">
                      <a:alpha val="43137"/>
                    </a:srgbClr>
                  </a:outerShdw>
                </a:effectLst>
              </a:rPr>
              <a:t> Education Series</a:t>
            </a:r>
            <a:endParaRPr lang="en-US" sz="1800" b="1" kern="0" dirty="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628E034-7246-A045-9CE6-B7AD0027386C}"/>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2531" name="Rounded Rectangle 20">
            <a:extLst>
              <a:ext uri="{FF2B5EF4-FFF2-40B4-BE49-F238E27FC236}">
                <a16:creationId xmlns:a16="http://schemas.microsoft.com/office/drawing/2014/main" id="{38C63D8F-8D40-AE43-9EAD-D79CD813927A}"/>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32" name="Rectangle 6">
            <a:extLst>
              <a:ext uri="{FF2B5EF4-FFF2-40B4-BE49-F238E27FC236}">
                <a16:creationId xmlns:a16="http://schemas.microsoft.com/office/drawing/2014/main" id="{0446D1A0-AE77-3349-9E72-A17C2D00B681}"/>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2533" name="Rectangle 6">
            <a:extLst>
              <a:ext uri="{FF2B5EF4-FFF2-40B4-BE49-F238E27FC236}">
                <a16:creationId xmlns:a16="http://schemas.microsoft.com/office/drawing/2014/main" id="{C071C2FA-DCC1-4547-966D-0E29E0656FA1}"/>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2534" name="Rectangle 6">
            <a:extLst>
              <a:ext uri="{FF2B5EF4-FFF2-40B4-BE49-F238E27FC236}">
                <a16:creationId xmlns:a16="http://schemas.microsoft.com/office/drawing/2014/main" id="{834A7FE1-A4DB-9940-B427-4D6D2F13E537}"/>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52" name="Text Box 3">
            <a:extLst>
              <a:ext uri="{FF2B5EF4-FFF2-40B4-BE49-F238E27FC236}">
                <a16:creationId xmlns:a16="http://schemas.microsoft.com/office/drawing/2014/main" id="{95EBCAB4-B398-E248-85A7-F739D8B704C1}"/>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Introductions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22536" name="Rectangle 6">
            <a:extLst>
              <a:ext uri="{FF2B5EF4-FFF2-40B4-BE49-F238E27FC236}">
                <a16:creationId xmlns:a16="http://schemas.microsoft.com/office/drawing/2014/main" id="{87B87514-A9BD-8B4D-AC5E-BBD8D6818855}"/>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2537" name="Rounded Rectangle 20">
            <a:extLst>
              <a:ext uri="{FF2B5EF4-FFF2-40B4-BE49-F238E27FC236}">
                <a16:creationId xmlns:a16="http://schemas.microsoft.com/office/drawing/2014/main" id="{D88B848B-689D-974E-B738-6EC60EDB16DC}"/>
              </a:ext>
            </a:extLst>
          </p:cNvPr>
          <p:cNvSpPr>
            <a:spLocks noChangeArrowheads="1"/>
          </p:cNvSpPr>
          <p:nvPr/>
        </p:nvSpPr>
        <p:spPr bwMode="auto">
          <a:xfrm>
            <a:off x="914400" y="2057400"/>
            <a:ext cx="7467600" cy="32004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38" name="Text Box 4">
            <a:extLst>
              <a:ext uri="{FF2B5EF4-FFF2-40B4-BE49-F238E27FC236}">
                <a16:creationId xmlns:a16="http://schemas.microsoft.com/office/drawing/2014/main" id="{3AF8F223-E408-F242-9DE6-47AB783D7DF1}"/>
              </a:ext>
            </a:extLst>
          </p:cNvPr>
          <p:cNvSpPr txBox="1">
            <a:spLocks noChangeArrowheads="1"/>
          </p:cNvSpPr>
          <p:nvPr/>
        </p:nvSpPr>
        <p:spPr bwMode="auto">
          <a:xfrm>
            <a:off x="1752600" y="2514600"/>
            <a:ext cx="693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82625" indent="-682625">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800"/>
              </a:spcBef>
              <a:buFont typeface="Verdana" panose="020B0604030504040204" pitchFamily="34" charset="0"/>
              <a:buChar char="•"/>
            </a:pPr>
            <a:r>
              <a:rPr lang="en-US" altLang="en-US" sz="3400" b="1">
                <a:solidFill>
                  <a:schemeClr val="tx1"/>
                </a:solidFill>
                <a:latin typeface="Arial" panose="020B0604020202020204" pitchFamily="34" charset="0"/>
                <a:cs typeface="Arial" panose="020B0604020202020204" pitchFamily="34" charset="0"/>
              </a:rPr>
              <a:t>Logistics</a:t>
            </a:r>
            <a:br>
              <a:rPr lang="en-US" altLang="en-US" sz="3400" b="1">
                <a:solidFill>
                  <a:schemeClr val="tx1"/>
                </a:solidFill>
                <a:latin typeface="Arial" panose="020B0604020202020204" pitchFamily="34" charset="0"/>
                <a:cs typeface="Arial" panose="020B0604020202020204" pitchFamily="34" charset="0"/>
              </a:rPr>
            </a:br>
            <a:endParaRPr lang="en-US" altLang="en-US" sz="800" b="1">
              <a:solidFill>
                <a:schemeClr val="tx1"/>
              </a:solidFill>
              <a:latin typeface="Arial" panose="020B0604020202020204" pitchFamily="34" charset="0"/>
              <a:cs typeface="Arial" panose="020B0604020202020204" pitchFamily="34" charset="0"/>
            </a:endParaRPr>
          </a:p>
          <a:p>
            <a:pPr eaLnBrk="1" hangingPunct="1">
              <a:spcBef>
                <a:spcPts val="800"/>
              </a:spcBef>
              <a:buFont typeface="Verdana" panose="020B0604030504040204" pitchFamily="34" charset="0"/>
              <a:buChar char="•"/>
            </a:pPr>
            <a:r>
              <a:rPr lang="en-US" altLang="en-US" sz="3400" b="1">
                <a:solidFill>
                  <a:schemeClr val="tx1"/>
                </a:solidFill>
                <a:latin typeface="Arial" panose="020B0604020202020204" pitchFamily="34" charset="0"/>
                <a:cs typeface="Arial" panose="020B0604020202020204" pitchFamily="34" charset="0"/>
              </a:rPr>
              <a:t>Parking Lot</a:t>
            </a:r>
            <a:br>
              <a:rPr lang="en-US" altLang="ja-JP" sz="3200" b="1">
                <a:solidFill>
                  <a:schemeClr val="tx1"/>
                </a:solidFill>
                <a:latin typeface="Arial" panose="020B0604020202020204" pitchFamily="34" charset="0"/>
                <a:cs typeface="Arial" panose="020B0604020202020204" pitchFamily="34" charset="0"/>
              </a:rPr>
            </a:br>
            <a:endParaRPr lang="en-US" altLang="ja-JP" sz="800" b="1">
              <a:solidFill>
                <a:schemeClr val="tx1"/>
              </a:solidFill>
              <a:latin typeface="Arial" panose="020B0604020202020204" pitchFamily="34" charset="0"/>
              <a:cs typeface="Arial" panose="020B0604020202020204" pitchFamily="34" charset="0"/>
            </a:endParaRPr>
          </a:p>
          <a:p>
            <a:pPr eaLnBrk="1" hangingPunct="1">
              <a:spcBef>
                <a:spcPts val="800"/>
              </a:spcBef>
              <a:buFont typeface="Verdana" panose="020B0604030504040204" pitchFamily="34" charset="0"/>
              <a:buChar char="•"/>
            </a:pPr>
            <a:r>
              <a:rPr lang="en-US" altLang="en-US" sz="3400" b="1">
                <a:solidFill>
                  <a:schemeClr val="tx1"/>
                </a:solidFill>
                <a:latin typeface="Arial" panose="020B0604020202020204" pitchFamily="34" charset="0"/>
                <a:cs typeface="Arial" panose="020B0604020202020204" pitchFamily="34" charset="0"/>
              </a:rPr>
              <a:t>Introductions</a:t>
            </a:r>
            <a:br>
              <a:rPr lang="en-US" altLang="en-US" sz="3200" b="1">
                <a:solidFill>
                  <a:schemeClr val="tx1"/>
                </a:solidFill>
                <a:latin typeface="Arial" panose="020B0604020202020204" pitchFamily="34" charset="0"/>
                <a:cs typeface="Arial" panose="020B0604020202020204" pitchFamily="34" charset="0"/>
              </a:rPr>
            </a:br>
            <a:endParaRPr lang="en-US" altLang="en-US" sz="800" b="1">
              <a:solidFill>
                <a:schemeClr val="tx1"/>
              </a:solidFill>
              <a:latin typeface="Arial" panose="020B0604020202020204" pitchFamily="34" charset="0"/>
              <a:cs typeface="Arial" panose="020B0604020202020204" pitchFamily="34" charset="0"/>
            </a:endParaRPr>
          </a:p>
        </p:txBody>
      </p:sp>
      <p:sp>
        <p:nvSpPr>
          <p:cNvPr id="22539" name="Text Box 7">
            <a:extLst>
              <a:ext uri="{FF2B5EF4-FFF2-40B4-BE49-F238E27FC236}">
                <a16:creationId xmlns:a16="http://schemas.microsoft.com/office/drawing/2014/main" id="{EED42483-A5AE-B94D-AA82-FC35C4FBDE01}"/>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C652CED-27FA-6F40-A6EF-29BC0D7E04FC}"/>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4579" name="Rounded Rectangle 20">
            <a:extLst>
              <a:ext uri="{FF2B5EF4-FFF2-40B4-BE49-F238E27FC236}">
                <a16:creationId xmlns:a16="http://schemas.microsoft.com/office/drawing/2014/main" id="{E4BD4147-27F9-084B-9596-842ED06A3C41}"/>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4580" name="Rectangle 6">
            <a:extLst>
              <a:ext uri="{FF2B5EF4-FFF2-40B4-BE49-F238E27FC236}">
                <a16:creationId xmlns:a16="http://schemas.microsoft.com/office/drawing/2014/main" id="{1AA892D9-FBF0-5C49-8852-732F3607F2D0}"/>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4581" name="Rectangle 6">
            <a:extLst>
              <a:ext uri="{FF2B5EF4-FFF2-40B4-BE49-F238E27FC236}">
                <a16:creationId xmlns:a16="http://schemas.microsoft.com/office/drawing/2014/main" id="{B815BD0D-795F-9847-A569-5E75D74D7C02}"/>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4582" name="Rectangle 6">
            <a:extLst>
              <a:ext uri="{FF2B5EF4-FFF2-40B4-BE49-F238E27FC236}">
                <a16:creationId xmlns:a16="http://schemas.microsoft.com/office/drawing/2014/main" id="{3CE9D505-BDF0-864E-92E5-29AD6AFA48F5}"/>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103" name="Text Box 3">
            <a:extLst>
              <a:ext uri="{FF2B5EF4-FFF2-40B4-BE49-F238E27FC236}">
                <a16:creationId xmlns:a16="http://schemas.microsoft.com/office/drawing/2014/main" id="{04A1C553-10D5-2942-B511-16F90D174F16}"/>
              </a:ext>
            </a:extLst>
          </p:cNvPr>
          <p:cNvSpPr txBox="1">
            <a:spLocks noChangeArrowheads="1"/>
          </p:cNvSpPr>
          <p:nvPr/>
        </p:nvSpPr>
        <p:spPr bwMode="auto">
          <a:xfrm>
            <a:off x="838200" y="76200"/>
            <a:ext cx="3276600" cy="10668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Overview</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24584" name="Rectangle 6">
            <a:extLst>
              <a:ext uri="{FF2B5EF4-FFF2-40B4-BE49-F238E27FC236}">
                <a16:creationId xmlns:a16="http://schemas.microsoft.com/office/drawing/2014/main" id="{1334382E-4D9D-694E-971C-50E1D82DED2D}"/>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Text Box 4">
            <a:extLst>
              <a:ext uri="{FF2B5EF4-FFF2-40B4-BE49-F238E27FC236}">
                <a16:creationId xmlns:a16="http://schemas.microsoft.com/office/drawing/2014/main" id="{A32209E5-4A36-D64C-9C35-DC26C669A5C1}"/>
              </a:ext>
            </a:extLst>
          </p:cNvPr>
          <p:cNvSpPr txBox="1">
            <a:spLocks noChangeArrowheads="1"/>
          </p:cNvSpPr>
          <p:nvPr/>
        </p:nvSpPr>
        <p:spPr bwMode="auto">
          <a:xfrm>
            <a:off x="2514600" y="1752600"/>
            <a:ext cx="5791200" cy="4495800"/>
          </a:xfrm>
          <a:prstGeom prst="rect">
            <a:avLst/>
          </a:prstGeom>
          <a:noFill/>
          <a:ln w="9525">
            <a:noFill/>
            <a:round/>
            <a:headEnd/>
            <a:tailEnd/>
          </a:ln>
        </p:spPr>
        <p:txBody>
          <a:bodyPr lIns="0" tIns="0" rIns="0" bIns="0"/>
          <a:lstStyle/>
          <a:p>
            <a:pPr marL="342900" indent="-338138" eaLnBrk="1" hangingPunct="1">
              <a:lnSpc>
                <a:spcPct val="90000"/>
              </a:lnSpc>
              <a:spcBef>
                <a:spcPts val="7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3000" b="1" dirty="0">
                <a:solidFill>
                  <a:srgbClr val="196051"/>
                </a:solidFill>
                <a:latin typeface="Arial" pitchFamily="34" charset="0"/>
                <a:ea typeface="ＭＳ Ｐゴシック" pitchFamily="34" charset="-128"/>
                <a:cs typeface="Arial" pitchFamily="34" charset="0"/>
              </a:rPr>
              <a:t>Oral Health Basics </a:t>
            </a:r>
            <a:br>
              <a:rPr lang="en-US" sz="2800" b="1" dirty="0">
                <a:solidFill>
                  <a:srgbClr val="196051"/>
                </a:solidFill>
                <a:latin typeface="Arial" pitchFamily="34" charset="0"/>
                <a:ea typeface="ＭＳ Ｐゴシック" pitchFamily="34" charset="-128"/>
                <a:cs typeface="Arial" pitchFamily="34" charset="0"/>
              </a:rPr>
            </a:br>
            <a:endParaRPr lang="en-US" sz="300" b="1" dirty="0">
              <a:solidFill>
                <a:srgbClr val="196051"/>
              </a:solidFill>
              <a:latin typeface="Arial" pitchFamily="34" charset="0"/>
              <a:ea typeface="ＭＳ Ｐゴシック" pitchFamily="34" charset="-128"/>
              <a:cs typeface="Arial" pitchFamily="34" charset="0"/>
            </a:endParaRPr>
          </a:p>
          <a:p>
            <a:pPr lvl="1" eaLnBrk="1" hangingPunct="1">
              <a:lnSpc>
                <a:spcPct val="90000"/>
              </a:lnSpc>
              <a:spcBef>
                <a:spcPts val="500"/>
              </a:spcBef>
              <a:buClr>
                <a:srgbClr val="000000"/>
              </a:buClr>
              <a:buSzPct val="100000"/>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dirty="0">
                <a:solidFill>
                  <a:srgbClr val="000000"/>
                </a:solidFill>
                <a:latin typeface="Arial" pitchFamily="34" charset="0"/>
                <a:ea typeface="ＭＳ Ｐゴシック" pitchFamily="34" charset="-128"/>
                <a:cs typeface="Arial" pitchFamily="34" charset="0"/>
              </a:rPr>
              <a:t>Importance of Oral Care</a:t>
            </a:r>
          </a:p>
          <a:p>
            <a:pPr lvl="1" eaLnBrk="1" hangingPunct="1">
              <a:lnSpc>
                <a:spcPct val="90000"/>
              </a:lnSpc>
              <a:spcBef>
                <a:spcPts val="500"/>
              </a:spcBef>
              <a:buClr>
                <a:srgbClr val="000000"/>
              </a:buClr>
              <a:buSzPct val="100000"/>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dirty="0">
                <a:solidFill>
                  <a:srgbClr val="000000"/>
                </a:solidFill>
                <a:latin typeface="Arial" pitchFamily="34" charset="0"/>
                <a:ea typeface="ＭＳ Ｐゴシック" pitchFamily="34" charset="-128"/>
                <a:cs typeface="Arial" pitchFamily="34" charset="0"/>
              </a:rPr>
              <a:t>Daily Oral Health Assessment</a:t>
            </a:r>
          </a:p>
          <a:p>
            <a:pPr eaLnBrk="1" hangingPunct="1">
              <a:lnSpc>
                <a:spcPct val="90000"/>
              </a:lnSpc>
              <a:spcBef>
                <a:spcPts val="500"/>
              </a:spcBef>
              <a:buClr>
                <a:srgbClr val="000000"/>
              </a:buClr>
              <a:buSzPct val="100000"/>
              <a:buFont typeface="Times New Roman" panose="02020603050405020304" pitchFamily="18" charset="0"/>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b="1" dirty="0">
                <a:solidFill>
                  <a:srgbClr val="DF8726"/>
                </a:solidFill>
                <a:latin typeface="Arial" pitchFamily="34" charset="0"/>
                <a:ea typeface="ＭＳ Ｐゴシック" pitchFamily="34" charset="-128"/>
                <a:cs typeface="Arial" pitchFamily="34" charset="0"/>
              </a:rPr>
              <a:t> </a:t>
            </a:r>
            <a:br>
              <a:rPr lang="en-US" sz="2800" b="1" dirty="0">
                <a:solidFill>
                  <a:srgbClr val="DF8726"/>
                </a:solidFill>
                <a:latin typeface="Arial" pitchFamily="34" charset="0"/>
                <a:ea typeface="ＭＳ Ｐゴシック" pitchFamily="34" charset="-128"/>
                <a:cs typeface="Arial" pitchFamily="34" charset="0"/>
              </a:rPr>
            </a:br>
            <a:r>
              <a:rPr lang="en-US" sz="3000" b="1" dirty="0">
                <a:solidFill>
                  <a:srgbClr val="DF8726"/>
                </a:solidFill>
                <a:latin typeface="Arial" pitchFamily="34" charset="0"/>
                <a:ea typeface="ＭＳ Ｐゴシック" pitchFamily="34" charset="-128"/>
                <a:cs typeface="Arial" pitchFamily="34" charset="0"/>
              </a:rPr>
              <a:t>Assessment &amp; Planning</a:t>
            </a:r>
            <a:br>
              <a:rPr lang="en-US" sz="2800" b="1" dirty="0">
                <a:solidFill>
                  <a:srgbClr val="DF8726"/>
                </a:solidFill>
                <a:latin typeface="Arial" pitchFamily="34" charset="0"/>
                <a:ea typeface="ＭＳ Ｐゴシック" pitchFamily="34" charset="-128"/>
                <a:cs typeface="Arial" pitchFamily="34" charset="0"/>
              </a:rPr>
            </a:br>
            <a:r>
              <a:rPr lang="en-US" sz="300" b="1" dirty="0">
                <a:solidFill>
                  <a:srgbClr val="DF8726"/>
                </a:solidFill>
                <a:latin typeface="Arial" pitchFamily="34" charset="0"/>
                <a:ea typeface="ＭＳ Ｐゴシック" pitchFamily="34" charset="-128"/>
                <a:cs typeface="Arial" pitchFamily="34" charset="0"/>
              </a:rPr>
              <a:t> </a:t>
            </a:r>
          </a:p>
          <a:p>
            <a:pPr lvl="1" eaLnBrk="1" hangingPunct="1">
              <a:lnSpc>
                <a:spcPct val="90000"/>
              </a:lnSpc>
              <a:spcBef>
                <a:spcPts val="500"/>
              </a:spcBef>
              <a:buClr>
                <a:srgbClr val="000000"/>
              </a:buClr>
              <a:buSzPct val="100000"/>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dirty="0">
                <a:solidFill>
                  <a:srgbClr val="000000"/>
                </a:solidFill>
                <a:latin typeface="Arial" pitchFamily="34" charset="0"/>
                <a:ea typeface="ＭＳ Ｐゴシック" pitchFamily="34" charset="-128"/>
                <a:cs typeface="Arial" pitchFamily="34" charset="0"/>
              </a:rPr>
              <a:t>Annual Oral Health Assessment Tool (OHAT)</a:t>
            </a:r>
          </a:p>
          <a:p>
            <a:pPr lvl="1" eaLnBrk="1" hangingPunct="1">
              <a:lnSpc>
                <a:spcPct val="90000"/>
              </a:lnSpc>
              <a:spcBef>
                <a:spcPts val="500"/>
              </a:spcBef>
              <a:buClr>
                <a:srgbClr val="000000"/>
              </a:buClr>
              <a:buSzPct val="100000"/>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dirty="0">
                <a:solidFill>
                  <a:srgbClr val="000000"/>
                </a:solidFill>
                <a:latin typeface="Arial" pitchFamily="34" charset="0"/>
                <a:ea typeface="ＭＳ Ｐゴシック" pitchFamily="34" charset="-128"/>
                <a:cs typeface="Arial" pitchFamily="34" charset="0"/>
              </a:rPr>
              <a:t>Oral Care Planning Tool</a:t>
            </a:r>
          </a:p>
          <a:p>
            <a:pPr indent="-280988" eaLnBrk="1" hangingPunct="1">
              <a:lnSpc>
                <a:spcPct val="90000"/>
              </a:lnSpc>
              <a:spcBef>
                <a:spcPts val="7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b="1" dirty="0">
                <a:solidFill>
                  <a:srgbClr val="002060"/>
                </a:solidFill>
                <a:ea typeface="ＭＳ Ｐゴシック" pitchFamily="34" charset="-128"/>
              </a:rPr>
              <a:t> </a:t>
            </a:r>
            <a:br>
              <a:rPr lang="en-US" sz="2800" b="1" dirty="0">
                <a:solidFill>
                  <a:srgbClr val="002060"/>
                </a:solidFill>
                <a:ea typeface="ＭＳ Ｐゴシック" pitchFamily="34" charset="-128"/>
              </a:rPr>
            </a:br>
            <a:r>
              <a:rPr lang="en-US" sz="3000" b="1" dirty="0">
                <a:solidFill>
                  <a:srgbClr val="002060"/>
                </a:solidFill>
                <a:latin typeface="Arial" pitchFamily="34" charset="0"/>
                <a:ea typeface="ＭＳ Ｐゴシック" pitchFamily="34" charset="-128"/>
                <a:cs typeface="Arial" pitchFamily="34" charset="0"/>
              </a:rPr>
              <a:t>Conclusion</a:t>
            </a:r>
            <a:br>
              <a:rPr lang="en-US" sz="2800" b="1" dirty="0">
                <a:solidFill>
                  <a:srgbClr val="002060"/>
                </a:solidFill>
                <a:latin typeface="Arial" pitchFamily="34" charset="0"/>
                <a:ea typeface="ＭＳ Ｐゴシック" pitchFamily="34" charset="-128"/>
                <a:cs typeface="Arial" pitchFamily="34" charset="0"/>
              </a:rPr>
            </a:br>
            <a:r>
              <a:rPr lang="en-US" sz="300" b="1" dirty="0">
                <a:solidFill>
                  <a:srgbClr val="002060"/>
                </a:solidFill>
                <a:latin typeface="Arial" pitchFamily="34" charset="0"/>
                <a:ea typeface="ＭＳ Ｐゴシック" pitchFamily="34" charset="-128"/>
                <a:cs typeface="Arial" pitchFamily="34" charset="0"/>
              </a:rPr>
              <a:t> </a:t>
            </a:r>
          </a:p>
          <a:p>
            <a:pPr lvl="1" eaLnBrk="1" hangingPunct="1">
              <a:lnSpc>
                <a:spcPct val="90000"/>
              </a:lnSpc>
              <a:spcBef>
                <a:spcPts val="500"/>
              </a:spcBef>
              <a:buClr>
                <a:srgbClr val="000000"/>
              </a:buClr>
              <a:buSzPct val="100000"/>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dirty="0">
                <a:solidFill>
                  <a:srgbClr val="000000"/>
                </a:solidFill>
                <a:latin typeface="Arial" pitchFamily="34" charset="0"/>
                <a:ea typeface="ＭＳ Ｐゴシック" pitchFamily="34" charset="-128"/>
                <a:cs typeface="Arial" pitchFamily="34" charset="0"/>
              </a:rPr>
              <a:t>Take Home Messages</a:t>
            </a:r>
          </a:p>
          <a:p>
            <a:pPr marL="342900" indent="-338138" eaLnBrk="1" hangingPunct="1">
              <a:lnSpc>
                <a:spcPct val="90000"/>
              </a:lnSpc>
              <a:spcBef>
                <a:spcPts val="5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endParaRPr lang="en-US" sz="2000" dirty="0">
              <a:solidFill>
                <a:srgbClr val="000000"/>
              </a:solidFill>
              <a:ea typeface="ＭＳ Ｐゴシック" pitchFamily="34" charset="-128"/>
            </a:endParaRPr>
          </a:p>
        </p:txBody>
      </p:sp>
      <p:pic>
        <p:nvPicPr>
          <p:cNvPr id="24586" name="Picture 10" descr="I:\AHPRC\AHPRC WEB\zource\projects\oral-health\oral-health-continuing-care\Video\educational videos\DVD1.png">
            <a:extLst>
              <a:ext uri="{FF2B5EF4-FFF2-40B4-BE49-F238E27FC236}">
                <a16:creationId xmlns:a16="http://schemas.microsoft.com/office/drawing/2014/main" id="{84C91F45-76CB-E247-B813-FDC68DB99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0" descr="I:\AHPRC\AHPRC WEB\zource\projects\oral-health\oral-health-continuing-care\Video\educational videos\DVD5.png">
            <a:extLst>
              <a:ext uri="{FF2B5EF4-FFF2-40B4-BE49-F238E27FC236}">
                <a16:creationId xmlns:a16="http://schemas.microsoft.com/office/drawing/2014/main" id="{B281CB18-DF10-2847-894F-31428ACF6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0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7">
            <a:extLst>
              <a:ext uri="{FF2B5EF4-FFF2-40B4-BE49-F238E27FC236}">
                <a16:creationId xmlns:a16="http://schemas.microsoft.com/office/drawing/2014/main" id="{214793A4-A6C7-7247-96BF-689C0FF771B6}"/>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6D69404-363A-B644-BB4D-B093151EDF2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6627" name="Rounded Rectangle 20">
            <a:extLst>
              <a:ext uri="{FF2B5EF4-FFF2-40B4-BE49-F238E27FC236}">
                <a16:creationId xmlns:a16="http://schemas.microsoft.com/office/drawing/2014/main" id="{7170CB17-5512-B64E-BD00-C794AC794DCC}"/>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6628" name="Rectangle 6">
            <a:extLst>
              <a:ext uri="{FF2B5EF4-FFF2-40B4-BE49-F238E27FC236}">
                <a16:creationId xmlns:a16="http://schemas.microsoft.com/office/drawing/2014/main" id="{3B2EC5B4-9362-6249-9825-C23A6B244B09}"/>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6629" name="Rectangle 6">
            <a:extLst>
              <a:ext uri="{FF2B5EF4-FFF2-40B4-BE49-F238E27FC236}">
                <a16:creationId xmlns:a16="http://schemas.microsoft.com/office/drawing/2014/main" id="{9C7EAC2D-0305-F646-A6FD-D5DB66045C7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6630" name="Rectangle 6">
            <a:extLst>
              <a:ext uri="{FF2B5EF4-FFF2-40B4-BE49-F238E27FC236}">
                <a16:creationId xmlns:a16="http://schemas.microsoft.com/office/drawing/2014/main" id="{5A4AFAA0-C993-6C44-8A03-C26477DA0EB8}"/>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7" name="Text Box 3">
            <a:extLst>
              <a:ext uri="{FF2B5EF4-FFF2-40B4-BE49-F238E27FC236}">
                <a16:creationId xmlns:a16="http://schemas.microsoft.com/office/drawing/2014/main" id="{452C2A38-8D6C-E24F-ACE2-8A8D9A74C868}"/>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Learning Objectives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26632" name="Rectangle 6">
            <a:extLst>
              <a:ext uri="{FF2B5EF4-FFF2-40B4-BE49-F238E27FC236}">
                <a16:creationId xmlns:a16="http://schemas.microsoft.com/office/drawing/2014/main" id="{280C4C09-A264-9C40-B789-4BDCBA82E5DA}"/>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6633" name="Text Box 3">
            <a:extLst>
              <a:ext uri="{FF2B5EF4-FFF2-40B4-BE49-F238E27FC236}">
                <a16:creationId xmlns:a16="http://schemas.microsoft.com/office/drawing/2014/main" id="{3192E955-CE51-3345-AE93-BAD504339BCE}"/>
              </a:ext>
            </a:extLst>
          </p:cNvPr>
          <p:cNvSpPr txBox="1">
            <a:spLocks noChangeArrowheads="1"/>
          </p:cNvSpPr>
          <p:nvPr/>
        </p:nvSpPr>
        <p:spPr bwMode="auto">
          <a:xfrm>
            <a:off x="457200" y="2819400"/>
            <a:ext cx="4724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marL="738188" indent="-28098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lvl="1" eaLnBrk="1" hangingPunct="1">
              <a:spcBef>
                <a:spcPts val="500"/>
              </a:spcBef>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Why good oral health is essential for healthy aging</a:t>
            </a:r>
            <a:br>
              <a:rPr lang="en-US" altLang="en-US" sz="2200">
                <a:solidFill>
                  <a:schemeClr val="tx1"/>
                </a:solidFill>
                <a:latin typeface="Arial" panose="020B0604020202020204" pitchFamily="34" charset="0"/>
                <a:cs typeface="Arial" panose="020B0604020202020204" pitchFamily="34" charset="0"/>
              </a:rPr>
            </a:br>
            <a:endParaRPr lang="en-US" altLang="en-US" sz="800">
              <a:solidFill>
                <a:schemeClr val="tx1"/>
              </a:solidFill>
              <a:latin typeface="Arial" panose="020B0604020202020204" pitchFamily="34" charset="0"/>
              <a:cs typeface="Arial" panose="020B0604020202020204" pitchFamily="34" charset="0"/>
            </a:endParaRPr>
          </a:p>
          <a:p>
            <a:pPr lvl="1" eaLnBrk="1" hangingPunct="1">
              <a:spcBef>
                <a:spcPts val="500"/>
              </a:spcBef>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How to use the Oral Health Assessment and the Oral Care Planning tools to optimize a resident’</a:t>
            </a:r>
            <a:r>
              <a:rPr lang="en-US" altLang="ja-JP">
                <a:solidFill>
                  <a:schemeClr val="tx1"/>
                </a:solidFill>
                <a:latin typeface="Arial" panose="020B0604020202020204" pitchFamily="34" charset="0"/>
                <a:cs typeface="Arial" panose="020B0604020202020204" pitchFamily="34" charset="0"/>
              </a:rPr>
              <a:t>s oral health</a:t>
            </a:r>
            <a:endParaRPr lang="en-US" altLang="en-US">
              <a:solidFill>
                <a:schemeClr val="tx1"/>
              </a:solidFill>
              <a:latin typeface="Arial" panose="020B0604020202020204" pitchFamily="34" charset="0"/>
              <a:cs typeface="Arial" panose="020B0604020202020204" pitchFamily="34" charset="0"/>
            </a:endParaRPr>
          </a:p>
        </p:txBody>
      </p:sp>
      <p:sp>
        <p:nvSpPr>
          <p:cNvPr id="26634" name="Text Box 3">
            <a:extLst>
              <a:ext uri="{FF2B5EF4-FFF2-40B4-BE49-F238E27FC236}">
                <a16:creationId xmlns:a16="http://schemas.microsoft.com/office/drawing/2014/main" id="{ACDEF08C-393A-414D-BE46-368B883FD7DB}"/>
              </a:ext>
            </a:extLst>
          </p:cNvPr>
          <p:cNvSpPr txBox="1">
            <a:spLocks noChangeArrowheads="1"/>
          </p:cNvSpPr>
          <p:nvPr/>
        </p:nvSpPr>
        <p:spPr bwMode="auto">
          <a:xfrm>
            <a:off x="914400" y="1676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ts val="2700"/>
              </a:lnSpc>
              <a:spcBef>
                <a:spcPts val="600"/>
              </a:spcBef>
              <a:buClrTx/>
              <a:buFontTx/>
              <a:buNone/>
            </a:pPr>
            <a:r>
              <a:rPr lang="en-US" altLang="en-US" b="1">
                <a:solidFill>
                  <a:schemeClr val="tx1"/>
                </a:solidFill>
                <a:latin typeface="Arial" panose="020B0604020202020204" pitchFamily="34" charset="0"/>
                <a:cs typeface="Arial" panose="020B0604020202020204" pitchFamily="34" charset="0"/>
              </a:rPr>
              <a:t>This session will develop knowledge, understanding</a:t>
            </a:r>
          </a:p>
          <a:p>
            <a:pPr eaLnBrk="1" hangingPunct="1">
              <a:lnSpc>
                <a:spcPts val="2700"/>
              </a:lnSpc>
              <a:spcBef>
                <a:spcPts val="600"/>
              </a:spcBef>
              <a:buClrTx/>
              <a:buFontTx/>
              <a:buNone/>
            </a:pPr>
            <a:r>
              <a:rPr lang="en-US" altLang="en-US" b="1">
                <a:solidFill>
                  <a:schemeClr val="tx1"/>
                </a:solidFill>
                <a:latin typeface="Arial" panose="020B0604020202020204" pitchFamily="34" charset="0"/>
                <a:cs typeface="Arial" panose="020B0604020202020204" pitchFamily="34" charset="0"/>
              </a:rPr>
              <a:t>and appreciation of:</a:t>
            </a:r>
            <a:endParaRPr lang="en-US" altLang="en-US" sz="2000">
              <a:solidFill>
                <a:schemeClr val="tx1"/>
              </a:solidFill>
            </a:endParaRPr>
          </a:p>
        </p:txBody>
      </p:sp>
      <p:sp>
        <p:nvSpPr>
          <p:cNvPr id="26635" name="Text Box 7">
            <a:extLst>
              <a:ext uri="{FF2B5EF4-FFF2-40B4-BE49-F238E27FC236}">
                <a16:creationId xmlns:a16="http://schemas.microsoft.com/office/drawing/2014/main" id="{DDA98B2B-EB1B-E640-AC15-9CE7353FB8F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pic>
        <p:nvPicPr>
          <p:cNvPr id="26636" name="Picture 4">
            <a:extLst>
              <a:ext uri="{FF2B5EF4-FFF2-40B4-BE49-F238E27FC236}">
                <a16:creationId xmlns:a16="http://schemas.microsoft.com/office/drawing/2014/main" id="{763C5157-D7F5-4E44-AAB7-E8E3D1119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936875"/>
            <a:ext cx="3328987" cy="224631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F6A2C787-2769-1442-BE3F-609A855084A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4" name="Rounded Rectangle 20">
            <a:extLst>
              <a:ext uri="{FF2B5EF4-FFF2-40B4-BE49-F238E27FC236}">
                <a16:creationId xmlns:a16="http://schemas.microsoft.com/office/drawing/2014/main" id="{3248147B-2A07-724D-9AFC-7A4DD0915ED3}"/>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8675" name="Rounded Rectangle 14">
            <a:extLst>
              <a:ext uri="{FF2B5EF4-FFF2-40B4-BE49-F238E27FC236}">
                <a16:creationId xmlns:a16="http://schemas.microsoft.com/office/drawing/2014/main" id="{188A92BA-CA83-BD44-9BE1-39EC363F8DC3}"/>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8676" name="Rectangle 6">
            <a:extLst>
              <a:ext uri="{FF2B5EF4-FFF2-40B4-BE49-F238E27FC236}">
                <a16:creationId xmlns:a16="http://schemas.microsoft.com/office/drawing/2014/main" id="{96DE0C9E-E968-1544-8FDC-92221BEE7B9C}"/>
              </a:ext>
            </a:extLst>
          </p:cNvPr>
          <p:cNvSpPr>
            <a:spLocks noChangeArrowheads="1"/>
          </p:cNvSpPr>
          <p:nvPr/>
        </p:nvSpPr>
        <p:spPr bwMode="auto">
          <a:xfrm>
            <a:off x="304800" y="0"/>
            <a:ext cx="7696200" cy="838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7" name="Rectangle 6">
            <a:extLst>
              <a:ext uri="{FF2B5EF4-FFF2-40B4-BE49-F238E27FC236}">
                <a16:creationId xmlns:a16="http://schemas.microsoft.com/office/drawing/2014/main" id="{A2D7E9BD-6CE6-E44C-A0C3-2833A4BBCFF7}"/>
              </a:ext>
            </a:extLst>
          </p:cNvPr>
          <p:cNvSpPr>
            <a:spLocks noChangeArrowheads="1"/>
          </p:cNvSpPr>
          <p:nvPr/>
        </p:nvSpPr>
        <p:spPr bwMode="auto">
          <a:xfrm>
            <a:off x="304800" y="228600"/>
            <a:ext cx="8839200" cy="609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8" name="Rectangle 3">
            <a:extLst>
              <a:ext uri="{FF2B5EF4-FFF2-40B4-BE49-F238E27FC236}">
                <a16:creationId xmlns:a16="http://schemas.microsoft.com/office/drawing/2014/main" id="{7676374C-D40C-5244-A394-5F418B43E463}"/>
              </a:ext>
            </a:extLst>
          </p:cNvPr>
          <p:cNvSpPr>
            <a:spLocks noChangeArrowheads="1"/>
          </p:cNvSpPr>
          <p:nvPr/>
        </p:nvSpPr>
        <p:spPr bwMode="auto">
          <a:xfrm>
            <a:off x="304800" y="990600"/>
            <a:ext cx="8839200" cy="47244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9" name="Rectangle 6">
            <a:extLst>
              <a:ext uri="{FF2B5EF4-FFF2-40B4-BE49-F238E27FC236}">
                <a16:creationId xmlns:a16="http://schemas.microsoft.com/office/drawing/2014/main" id="{1821EBA1-27A3-9F49-A23A-5EBF010E47E2}"/>
              </a:ext>
            </a:extLst>
          </p:cNvPr>
          <p:cNvSpPr>
            <a:spLocks noChangeArrowheads="1"/>
          </p:cNvSpPr>
          <p:nvPr/>
        </p:nvSpPr>
        <p:spPr bwMode="auto">
          <a:xfrm>
            <a:off x="304800" y="5715000"/>
            <a:ext cx="8839200" cy="152400"/>
          </a:xfrm>
          <a:prstGeom prst="rect">
            <a:avLst/>
          </a:prstGeom>
          <a:solidFill>
            <a:srgbClr val="1E2A5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201" name="Text Box 3">
            <a:extLst>
              <a:ext uri="{FF2B5EF4-FFF2-40B4-BE49-F238E27FC236}">
                <a16:creationId xmlns:a16="http://schemas.microsoft.com/office/drawing/2014/main" id="{C1170D4A-0E52-9643-A82A-015B0A01B276}"/>
              </a:ext>
            </a:extLst>
          </p:cNvPr>
          <p:cNvSpPr txBox="1">
            <a:spLocks noChangeArrowheads="1"/>
          </p:cNvSpPr>
          <p:nvPr/>
        </p:nvSpPr>
        <p:spPr bwMode="auto">
          <a:xfrm>
            <a:off x="990600" y="2971800"/>
            <a:ext cx="6019800" cy="2057400"/>
          </a:xfrm>
          <a:prstGeom prst="rect">
            <a:avLst/>
          </a:prstGeom>
          <a:noFill/>
          <a:ln w="9525">
            <a:noFill/>
            <a:round/>
            <a:headEnd/>
            <a:tailEnd/>
          </a:ln>
        </p:spPr>
        <p:txBody>
          <a:bodyPr lIns="45720" rIns="45720" anchor="ctr"/>
          <a:lstStyle/>
          <a:p>
            <a:pPr marL="0" lvl="1" indent="0" eaLnBrk="1" hangingPunct="1">
              <a:lnSpc>
                <a:spcPts val="3600"/>
              </a:lnSpc>
              <a:spcBef>
                <a:spcPts val="700"/>
              </a:spcBef>
              <a:buClr>
                <a:srgbClr val="000000"/>
              </a:buClr>
              <a:buSzPct val="100000"/>
              <a:buFont typeface="Times New Roman" panose="02020603050405020304" pitchFamily="18"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200" b="1" i="1" dirty="0">
                <a:effectLst>
                  <a:outerShdw blurRad="38100" dist="38100" dir="2700000" algn="tl">
                    <a:srgbClr val="000000">
                      <a:alpha val="43137"/>
                    </a:srgbClr>
                  </a:outerShdw>
                </a:effectLst>
              </a:rPr>
              <a:t>Do you feel you are providing </a:t>
            </a:r>
            <a:br>
              <a:rPr lang="en-US" sz="2200" b="1" i="1" dirty="0">
                <a:effectLst>
                  <a:outerShdw blurRad="38100" dist="38100" dir="2700000" algn="tl">
                    <a:srgbClr val="000000">
                      <a:alpha val="43137"/>
                    </a:srgbClr>
                  </a:outerShdw>
                </a:effectLst>
              </a:rPr>
            </a:br>
            <a:r>
              <a:rPr lang="en-US" sz="2200" b="1" i="1" dirty="0">
                <a:effectLst>
                  <a:outerShdw blurRad="38100" dist="38100" dir="2700000" algn="tl">
                    <a:srgbClr val="000000">
                      <a:alpha val="43137"/>
                    </a:srgbClr>
                  </a:outerShdw>
                </a:effectLst>
              </a:rPr>
              <a:t>optimal oral care to your residents? </a:t>
            </a:r>
            <a:br>
              <a:rPr lang="en-US" sz="2200" b="1" i="1" dirty="0">
                <a:effectLst>
                  <a:outerShdw blurRad="38100" dist="38100" dir="2700000" algn="tl">
                    <a:srgbClr val="000000">
                      <a:alpha val="43137"/>
                    </a:srgbClr>
                  </a:outerShdw>
                </a:effectLst>
              </a:rPr>
            </a:br>
            <a:r>
              <a:rPr lang="en-US" sz="2200" b="1" i="1" dirty="0">
                <a:effectLst>
                  <a:outerShdw blurRad="38100" dist="38100" dir="2700000" algn="tl">
                    <a:srgbClr val="000000">
                      <a:alpha val="43137"/>
                    </a:srgbClr>
                  </a:outerShdw>
                </a:effectLst>
              </a:rPr>
              <a:t>Why or why not?</a:t>
            </a:r>
          </a:p>
        </p:txBody>
      </p:sp>
      <p:sp>
        <p:nvSpPr>
          <p:cNvPr id="28681" name="Text Box 7">
            <a:extLst>
              <a:ext uri="{FF2B5EF4-FFF2-40B4-BE49-F238E27FC236}">
                <a16:creationId xmlns:a16="http://schemas.microsoft.com/office/drawing/2014/main" id="{BD1BEE58-56C7-884A-B29A-E96F681BA18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
        <p:nvSpPr>
          <p:cNvPr id="19" name="Text Box 3">
            <a:extLst>
              <a:ext uri="{FF2B5EF4-FFF2-40B4-BE49-F238E27FC236}">
                <a16:creationId xmlns:a16="http://schemas.microsoft.com/office/drawing/2014/main" id="{71565DF9-F702-9F4F-8B8C-8584DE191E94}"/>
              </a:ext>
            </a:extLst>
          </p:cNvPr>
          <p:cNvSpPr txBox="1">
            <a:spLocks noChangeArrowheads="1"/>
          </p:cNvSpPr>
          <p:nvPr/>
        </p:nvSpPr>
        <p:spPr bwMode="auto">
          <a:xfrm>
            <a:off x="838200" y="1828800"/>
            <a:ext cx="6781800" cy="1295400"/>
          </a:xfrm>
          <a:prstGeom prst="rect">
            <a:avLst/>
          </a:prstGeom>
          <a:noFill/>
          <a:ln w="9525">
            <a:noFill/>
            <a:round/>
            <a:headEnd/>
            <a:tailEnd/>
          </a:ln>
        </p:spPr>
        <p:txBody>
          <a:bodyPr anchor="ctr"/>
          <a:lstStyle/>
          <a:p>
            <a:pPr eaLnBrk="1" hangingPunct="1">
              <a:lnSpc>
                <a:spcPts val="55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ea typeface="ＭＳ Ｐゴシック" pitchFamily="34" charset="-128"/>
            </a:endParaRPr>
          </a:p>
        </p:txBody>
      </p:sp>
      <p:sp>
        <p:nvSpPr>
          <p:cNvPr id="20" name="Text Box 3">
            <a:extLst>
              <a:ext uri="{FF2B5EF4-FFF2-40B4-BE49-F238E27FC236}">
                <a16:creationId xmlns:a16="http://schemas.microsoft.com/office/drawing/2014/main" id="{58A4F5AE-78AE-9146-BC63-D27D839E9553}"/>
              </a:ext>
            </a:extLst>
          </p:cNvPr>
          <p:cNvSpPr txBox="1">
            <a:spLocks noChangeArrowheads="1"/>
          </p:cNvSpPr>
          <p:nvPr/>
        </p:nvSpPr>
        <p:spPr bwMode="auto">
          <a:xfrm>
            <a:off x="838200" y="2743200"/>
            <a:ext cx="4800600" cy="838200"/>
          </a:xfrm>
          <a:prstGeom prst="rect">
            <a:avLst/>
          </a:prstGeom>
          <a:noFill/>
          <a:ln w="9525">
            <a:noFill/>
            <a:round/>
            <a:headEnd/>
            <a:tailEnd/>
          </a:ln>
        </p:spPr>
        <p:txBody>
          <a:bodyPr anchor="ctr"/>
          <a:lstStyle/>
          <a:p>
            <a:pPr eaLnBrk="1" hangingPunct="1">
              <a:lnSpc>
                <a:spcPts val="55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Session 1, Part 1 </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ea typeface="ＭＳ Ｐゴシック" pitchFamily="34" charset="-128"/>
            </a:endParaRPr>
          </a:p>
        </p:txBody>
      </p:sp>
      <p:sp>
        <p:nvSpPr>
          <p:cNvPr id="28684" name="Rounded Rectangle 14">
            <a:extLst>
              <a:ext uri="{FF2B5EF4-FFF2-40B4-BE49-F238E27FC236}">
                <a16:creationId xmlns:a16="http://schemas.microsoft.com/office/drawing/2014/main" id="{9DCE65D4-BA7C-DB44-A50F-13D331860B36}"/>
              </a:ext>
            </a:extLst>
          </p:cNvPr>
          <p:cNvSpPr>
            <a:spLocks noChangeArrowheads="1"/>
          </p:cNvSpPr>
          <p:nvPr/>
        </p:nvSpPr>
        <p:spPr bwMode="auto">
          <a:xfrm>
            <a:off x="7010400" y="3425825"/>
            <a:ext cx="1447800" cy="13747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pic>
        <p:nvPicPr>
          <p:cNvPr id="28685" name="Picture 10" descr="I:\AHPRC\AHPRC WEB\zource\projects\oral-health\oral-health-continuing-care\Video\educational videos\DVD5.png">
            <a:extLst>
              <a:ext uri="{FF2B5EF4-FFF2-40B4-BE49-F238E27FC236}">
                <a16:creationId xmlns:a16="http://schemas.microsoft.com/office/drawing/2014/main" id="{B0E67F11-E45A-5743-AE0F-9C97D6465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35036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544C6EF-D451-C247-81B1-9804AB57A7C1}"/>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3" name="Rounded Rectangle 20">
            <a:extLst>
              <a:ext uri="{FF2B5EF4-FFF2-40B4-BE49-F238E27FC236}">
                <a16:creationId xmlns:a16="http://schemas.microsoft.com/office/drawing/2014/main" id="{9069A9E6-13C7-444E-8817-2D19CE45500A}"/>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0724" name="Rectangle 6">
            <a:extLst>
              <a:ext uri="{FF2B5EF4-FFF2-40B4-BE49-F238E27FC236}">
                <a16:creationId xmlns:a16="http://schemas.microsoft.com/office/drawing/2014/main" id="{C501A2F4-40E9-9C48-A290-AB57117C342B}"/>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5" name="Rounded Rectangle 20">
            <a:extLst>
              <a:ext uri="{FF2B5EF4-FFF2-40B4-BE49-F238E27FC236}">
                <a16:creationId xmlns:a16="http://schemas.microsoft.com/office/drawing/2014/main" id="{BBA0D6B8-EBC3-FB44-A96D-7081588D1EBB}"/>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0726" name="Rectangle 6">
            <a:extLst>
              <a:ext uri="{FF2B5EF4-FFF2-40B4-BE49-F238E27FC236}">
                <a16:creationId xmlns:a16="http://schemas.microsoft.com/office/drawing/2014/main" id="{8DD54EF3-0C71-0146-A35E-D37D89EEF7E7}"/>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7" name="Rectangle 6">
            <a:extLst>
              <a:ext uri="{FF2B5EF4-FFF2-40B4-BE49-F238E27FC236}">
                <a16:creationId xmlns:a16="http://schemas.microsoft.com/office/drawing/2014/main" id="{D373DE51-9B84-9F41-A771-7214B73D5F13}"/>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8" name="Rectangle 6">
            <a:extLst>
              <a:ext uri="{FF2B5EF4-FFF2-40B4-BE49-F238E27FC236}">
                <a16:creationId xmlns:a16="http://schemas.microsoft.com/office/drawing/2014/main" id="{BE69B43B-D7D2-4541-8141-E862E1F7303D}"/>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9" name="Rectangle 3">
            <a:extLst>
              <a:ext uri="{FF2B5EF4-FFF2-40B4-BE49-F238E27FC236}">
                <a16:creationId xmlns:a16="http://schemas.microsoft.com/office/drawing/2014/main" id="{8C166381-F2D0-5547-A0A2-8984AD4DEACD}"/>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30" name="Text Box 6">
            <a:extLst>
              <a:ext uri="{FF2B5EF4-FFF2-40B4-BE49-F238E27FC236}">
                <a16:creationId xmlns:a16="http://schemas.microsoft.com/office/drawing/2014/main" id="{22A71C56-E41C-F548-8554-F707BE829183}"/>
              </a:ext>
            </a:extLst>
          </p:cNvPr>
          <p:cNvSpPr txBox="1">
            <a:spLocks noChangeArrowheads="1"/>
          </p:cNvSpPr>
          <p:nvPr/>
        </p:nvSpPr>
        <p:spPr bwMode="auto">
          <a:xfrm>
            <a:off x="914400" y="20574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1pPr>
            <a:lvl2pPr marL="1081088" indent="-33813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9pPr>
          </a:lstStyle>
          <a:p>
            <a:pPr eaLnBrk="1" hangingPunct="1">
              <a:lnSpc>
                <a:spcPct val="90000"/>
              </a:lnSpc>
              <a:spcBef>
                <a:spcPts val="700"/>
              </a:spcBef>
            </a:pPr>
            <a:r>
              <a:rPr lang="en-US" altLang="en-US" sz="3000" b="1">
                <a:solidFill>
                  <a:srgbClr val="000000"/>
                </a:solidFill>
                <a:latin typeface="Arial" panose="020B0604020202020204" pitchFamily="34" charset="0"/>
                <a:cs typeface="Arial" panose="020B0604020202020204" pitchFamily="34" charset="0"/>
              </a:rPr>
              <a:t>Oral Health</a:t>
            </a:r>
            <a:r>
              <a:rPr lang="en-US" altLang="en-US" sz="3000">
                <a:solidFill>
                  <a:srgbClr val="000000"/>
                </a:solidFill>
                <a:latin typeface="Arial" panose="020B0604020202020204" pitchFamily="34" charset="0"/>
                <a:cs typeface="Arial" panose="020B0604020202020204" pitchFamily="34" charset="0"/>
              </a:rPr>
              <a:t> and </a:t>
            </a:r>
            <a:r>
              <a:rPr lang="en-US" altLang="en-US" sz="3000" b="1">
                <a:solidFill>
                  <a:srgbClr val="000000"/>
                </a:solidFill>
                <a:latin typeface="Arial" panose="020B0604020202020204" pitchFamily="34" charset="0"/>
                <a:cs typeface="Arial" panose="020B0604020202020204" pitchFamily="34" charset="0"/>
              </a:rPr>
              <a:t>Overall Health </a:t>
            </a:r>
            <a:br>
              <a:rPr lang="en-US" altLang="en-US" sz="3000" b="1">
                <a:solidFill>
                  <a:srgbClr val="000000"/>
                </a:solidFill>
                <a:latin typeface="Arial" panose="020B0604020202020204" pitchFamily="34" charset="0"/>
                <a:cs typeface="Arial" panose="020B0604020202020204" pitchFamily="34" charset="0"/>
              </a:rPr>
            </a:br>
            <a:r>
              <a:rPr lang="en-US" altLang="en-US" sz="3000" b="1">
                <a:solidFill>
                  <a:srgbClr val="000000"/>
                </a:solidFill>
                <a:latin typeface="Arial" panose="020B0604020202020204" pitchFamily="34" charset="0"/>
                <a:cs typeface="Arial" panose="020B0604020202020204" pitchFamily="34" charset="0"/>
              </a:rPr>
              <a:t>= </a:t>
            </a:r>
            <a:r>
              <a:rPr lang="en-US" altLang="en-US" sz="3000">
                <a:solidFill>
                  <a:srgbClr val="000000"/>
                </a:solidFill>
                <a:latin typeface="Arial" panose="020B0604020202020204" pitchFamily="34" charset="0"/>
                <a:cs typeface="Arial" panose="020B0604020202020204" pitchFamily="34" charset="0"/>
              </a:rPr>
              <a:t>HAND IN HAND</a:t>
            </a:r>
          </a:p>
          <a:p>
            <a:pPr eaLnBrk="1" hangingPunct="1">
              <a:lnSpc>
                <a:spcPct val="90000"/>
              </a:lnSpc>
              <a:spcBef>
                <a:spcPts val="700"/>
              </a:spcBef>
              <a:buClrTx/>
              <a:buFontTx/>
              <a:buNone/>
            </a:pPr>
            <a:endParaRPr lang="en-US" altLang="en-US" sz="800" b="1">
              <a:solidFill>
                <a:srgbClr val="000000"/>
              </a:solidFill>
              <a:latin typeface="Arial" panose="020B0604020202020204" pitchFamily="34" charset="0"/>
              <a:cs typeface="Arial" panose="020B0604020202020204" pitchFamily="34" charset="0"/>
            </a:endParaRPr>
          </a:p>
          <a:p>
            <a:pPr eaLnBrk="1" hangingPunct="1">
              <a:lnSpc>
                <a:spcPct val="90000"/>
              </a:lnSpc>
              <a:spcBef>
                <a:spcPts val="700"/>
              </a:spcBef>
              <a:buClrTx/>
              <a:buFontTx/>
              <a:buNone/>
            </a:pPr>
            <a:r>
              <a:rPr lang="en-US" altLang="en-US" sz="3000" b="1">
                <a:solidFill>
                  <a:srgbClr val="196051"/>
                </a:solidFill>
                <a:latin typeface="Arial" panose="020B0604020202020204" pitchFamily="34" charset="0"/>
                <a:cs typeface="Arial" panose="020B0604020202020204" pitchFamily="34" charset="0"/>
              </a:rPr>
              <a:t>Poor oral health can lead to: </a:t>
            </a:r>
            <a:br>
              <a:rPr lang="en-US" altLang="en-US" sz="2600" b="1">
                <a:solidFill>
                  <a:srgbClr val="196051"/>
                </a:solidFill>
                <a:latin typeface="Arial" panose="020B0604020202020204" pitchFamily="34" charset="0"/>
                <a:cs typeface="Arial" panose="020B0604020202020204" pitchFamily="34" charset="0"/>
              </a:rPr>
            </a:br>
            <a:endParaRPr lang="en-US" altLang="en-US" sz="800" b="1">
              <a:solidFill>
                <a:srgbClr val="196051"/>
              </a:solidFill>
              <a:latin typeface="Arial" panose="020B0604020202020204" pitchFamily="34" charset="0"/>
              <a:cs typeface="Arial" panose="020B0604020202020204" pitchFamily="34" charset="0"/>
            </a:endParaRPr>
          </a:p>
          <a:p>
            <a:pPr lvl="1" eaLnBrk="1" hangingPunct="1">
              <a:lnSpc>
                <a:spcPct val="70000"/>
              </a:lnSpc>
              <a:spcBef>
                <a:spcPts val="700"/>
              </a:spcBef>
              <a:buFont typeface="Verdana" panose="020B0604030504040204" pitchFamily="34" charset="0"/>
              <a:buChar char="•"/>
            </a:pPr>
            <a:r>
              <a:rPr lang="en-US" altLang="en-US" sz="2600">
                <a:solidFill>
                  <a:srgbClr val="000000"/>
                </a:solidFill>
                <a:latin typeface="Arial" panose="020B0604020202020204" pitchFamily="34" charset="0"/>
                <a:cs typeface="Arial" panose="020B0604020202020204" pitchFamily="34" charset="0"/>
              </a:rPr>
              <a:t>Dental cavities</a:t>
            </a:r>
          </a:p>
          <a:p>
            <a:pPr lvl="1" eaLnBrk="1" hangingPunct="1">
              <a:lnSpc>
                <a:spcPct val="70000"/>
              </a:lnSpc>
              <a:spcBef>
                <a:spcPts val="700"/>
              </a:spcBef>
              <a:buFont typeface="Verdana" panose="020B0604030504040204" pitchFamily="34" charset="0"/>
              <a:buChar char="•"/>
            </a:pPr>
            <a:r>
              <a:rPr lang="en-US" altLang="en-US" sz="2600">
                <a:solidFill>
                  <a:srgbClr val="000000"/>
                </a:solidFill>
                <a:latin typeface="Arial" panose="020B0604020202020204" pitchFamily="34" charset="0"/>
                <a:cs typeface="Arial" panose="020B0604020202020204" pitchFamily="34" charset="0"/>
              </a:rPr>
              <a:t>Gum disease</a:t>
            </a:r>
            <a:br>
              <a:rPr lang="en-US" altLang="en-US">
                <a:solidFill>
                  <a:srgbClr val="000000"/>
                </a:solidFill>
                <a:latin typeface="Arial" panose="020B0604020202020204" pitchFamily="34" charset="0"/>
                <a:cs typeface="Arial" panose="020B0604020202020204" pitchFamily="34" charset="0"/>
              </a:rPr>
            </a:br>
            <a:r>
              <a:rPr lang="en-US" altLang="en-US" sz="800">
                <a:solidFill>
                  <a:srgbClr val="000000"/>
                </a:solidFill>
                <a:latin typeface="Arial" panose="020B0604020202020204" pitchFamily="34" charset="0"/>
                <a:cs typeface="Arial" panose="020B0604020202020204" pitchFamily="34" charset="0"/>
              </a:rPr>
              <a:t> </a:t>
            </a:r>
          </a:p>
          <a:p>
            <a:pPr lvl="1" eaLnBrk="1" hangingPunct="1">
              <a:lnSpc>
                <a:spcPct val="70000"/>
              </a:lnSpc>
              <a:spcBef>
                <a:spcPts val="700"/>
              </a:spcBef>
              <a:buFont typeface="Verdana" panose="020B0604030504040204" pitchFamily="34" charset="0"/>
              <a:buChar char="•"/>
            </a:pPr>
            <a:r>
              <a:rPr lang="en-US" altLang="en-US" sz="2600">
                <a:solidFill>
                  <a:srgbClr val="000000"/>
                </a:solidFill>
                <a:latin typeface="Arial" panose="020B0604020202020204" pitchFamily="34" charset="0"/>
                <a:cs typeface="Arial" panose="020B0604020202020204" pitchFamily="34" charset="0"/>
              </a:rPr>
              <a:t>Poor nutrition </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lvl="1" eaLnBrk="1" hangingPunct="1">
              <a:lnSpc>
                <a:spcPct val="70000"/>
              </a:lnSpc>
              <a:spcBef>
                <a:spcPts val="700"/>
              </a:spcBef>
              <a:buFont typeface="Verdana" panose="020B0604030504040204" pitchFamily="34" charset="0"/>
              <a:buChar char="•"/>
            </a:pPr>
            <a:r>
              <a:rPr lang="en-US" altLang="en-US" sz="2600">
                <a:solidFill>
                  <a:srgbClr val="000000"/>
                </a:solidFill>
                <a:latin typeface="Arial" panose="020B0604020202020204" pitchFamily="34" charset="0"/>
                <a:cs typeface="Arial" panose="020B0604020202020204" pitchFamily="34" charset="0"/>
              </a:rPr>
              <a:t>Social isolation</a:t>
            </a:r>
            <a:br>
              <a:rPr lang="en-US" altLang="en-US">
                <a:solidFill>
                  <a:srgbClr val="000000"/>
                </a:solidFill>
                <a:latin typeface="Arial" panose="020B0604020202020204" pitchFamily="34" charset="0"/>
                <a:cs typeface="Arial" panose="020B0604020202020204" pitchFamily="34" charset="0"/>
              </a:rPr>
            </a:br>
            <a:endParaRPr lang="en-US" altLang="en-US" sz="800">
              <a:solidFill>
                <a:srgbClr val="000000"/>
              </a:solidFill>
              <a:latin typeface="Arial" panose="020B0604020202020204" pitchFamily="34" charset="0"/>
              <a:cs typeface="Arial" panose="020B0604020202020204" pitchFamily="34" charset="0"/>
            </a:endParaRPr>
          </a:p>
          <a:p>
            <a:pPr lvl="1" eaLnBrk="1" hangingPunct="1">
              <a:lnSpc>
                <a:spcPct val="70000"/>
              </a:lnSpc>
              <a:spcBef>
                <a:spcPts val="700"/>
              </a:spcBef>
              <a:buFont typeface="Verdana" panose="020B0604030504040204" pitchFamily="34" charset="0"/>
              <a:buChar char="•"/>
            </a:pPr>
            <a:r>
              <a:rPr lang="en-US" altLang="en-US" sz="2600">
                <a:solidFill>
                  <a:srgbClr val="000000"/>
                </a:solidFill>
                <a:latin typeface="Arial" panose="020B0604020202020204" pitchFamily="34" charset="0"/>
                <a:cs typeface="Arial" panose="020B0604020202020204" pitchFamily="34" charset="0"/>
              </a:rPr>
              <a:t>Other health conditions (e.g. pneumonia)</a:t>
            </a:r>
          </a:p>
          <a:p>
            <a:pPr eaLnBrk="1" hangingPunct="1">
              <a:lnSpc>
                <a:spcPct val="90000"/>
              </a:lnSpc>
              <a:spcBef>
                <a:spcPts val="700"/>
              </a:spcBef>
              <a:buClrTx/>
              <a:buFontTx/>
              <a:buNone/>
            </a:pPr>
            <a:endParaRPr lang="en-US" altLang="en-US" sz="2600" b="1">
              <a:solidFill>
                <a:srgbClr val="000000"/>
              </a:solidFill>
              <a:latin typeface="Arial" panose="020B0604020202020204" pitchFamily="34" charset="0"/>
              <a:cs typeface="Arial" panose="020B0604020202020204" pitchFamily="34" charset="0"/>
            </a:endParaRPr>
          </a:p>
          <a:p>
            <a:pPr eaLnBrk="1" hangingPunct="1">
              <a:lnSpc>
                <a:spcPct val="90000"/>
              </a:lnSpc>
              <a:spcBef>
                <a:spcPts val="700"/>
              </a:spcBef>
              <a:buClrTx/>
              <a:buFontTx/>
              <a:buNone/>
            </a:pPr>
            <a:endParaRPr lang="en-US" altLang="en-US" sz="2600" b="1">
              <a:solidFill>
                <a:srgbClr val="000000"/>
              </a:solidFill>
              <a:latin typeface="Arial" panose="020B0604020202020204" pitchFamily="34" charset="0"/>
              <a:cs typeface="Arial" panose="020B0604020202020204" pitchFamily="34" charset="0"/>
            </a:endParaRPr>
          </a:p>
        </p:txBody>
      </p:sp>
      <p:sp>
        <p:nvSpPr>
          <p:cNvPr id="7180" name="Text Box 3">
            <a:extLst>
              <a:ext uri="{FF2B5EF4-FFF2-40B4-BE49-F238E27FC236}">
                <a16:creationId xmlns:a16="http://schemas.microsoft.com/office/drawing/2014/main" id="{7FC3F977-3D79-8F49-9F2E-01EA509CDF75}"/>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Importance of Oral Care</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0732" name="Text Box 7">
            <a:extLst>
              <a:ext uri="{FF2B5EF4-FFF2-40B4-BE49-F238E27FC236}">
                <a16:creationId xmlns:a16="http://schemas.microsoft.com/office/drawing/2014/main" id="{697C0272-36EF-0246-946C-28476409882B}"/>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1841794-F538-774C-8A5E-C5E970C9F7CE}"/>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1" name="Rounded Rectangle 20">
            <a:extLst>
              <a:ext uri="{FF2B5EF4-FFF2-40B4-BE49-F238E27FC236}">
                <a16:creationId xmlns:a16="http://schemas.microsoft.com/office/drawing/2014/main" id="{F10448C2-331B-B04E-8561-7F42497CC9BC}"/>
              </a:ext>
            </a:extLst>
          </p:cNvPr>
          <p:cNvSpPr>
            <a:spLocks noChangeArrowheads="1"/>
          </p:cNvSpPr>
          <p:nvPr/>
        </p:nvSpPr>
        <p:spPr bwMode="auto">
          <a:xfrm>
            <a:off x="304800" y="2743200"/>
            <a:ext cx="8839200" cy="3810000"/>
          </a:xfrm>
          <a:prstGeom prst="roundRect">
            <a:avLst>
              <a:gd name="adj" fmla="val 16667"/>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2772" name="Rectangle 6">
            <a:extLst>
              <a:ext uri="{FF2B5EF4-FFF2-40B4-BE49-F238E27FC236}">
                <a16:creationId xmlns:a16="http://schemas.microsoft.com/office/drawing/2014/main" id="{4C5E0F01-A646-7D46-805B-FE47229B5503}"/>
              </a:ext>
            </a:extLst>
          </p:cNvPr>
          <p:cNvSpPr>
            <a:spLocks noChangeArrowheads="1"/>
          </p:cNvSpPr>
          <p:nvPr/>
        </p:nvSpPr>
        <p:spPr bwMode="auto">
          <a:xfrm>
            <a:off x="304800" y="1143000"/>
            <a:ext cx="8839200" cy="2209800"/>
          </a:xfrm>
          <a:prstGeom prst="rect">
            <a:avLst/>
          </a:prstGeom>
          <a:solidFill>
            <a:srgbClr val="CEE7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3" name="Rectangle 6">
            <a:extLst>
              <a:ext uri="{FF2B5EF4-FFF2-40B4-BE49-F238E27FC236}">
                <a16:creationId xmlns:a16="http://schemas.microsoft.com/office/drawing/2014/main" id="{5A550104-EA64-6246-8638-4BFC08A0588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4" name="Rectangle 6">
            <a:extLst>
              <a:ext uri="{FF2B5EF4-FFF2-40B4-BE49-F238E27FC236}">
                <a16:creationId xmlns:a16="http://schemas.microsoft.com/office/drawing/2014/main" id="{09FA35D8-AB59-C945-B9BF-2299F9C17741}"/>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5" name="Rectangle 3">
            <a:extLst>
              <a:ext uri="{FF2B5EF4-FFF2-40B4-BE49-F238E27FC236}">
                <a16:creationId xmlns:a16="http://schemas.microsoft.com/office/drawing/2014/main" id="{C1A2AA89-5AF1-E744-900D-2C6B812E7BDF}"/>
              </a:ext>
            </a:extLst>
          </p:cNvPr>
          <p:cNvSpPr>
            <a:spLocks noChangeArrowheads="1"/>
          </p:cNvSpPr>
          <p:nvPr/>
        </p:nvSpPr>
        <p:spPr bwMode="auto">
          <a:xfrm>
            <a:off x="304800" y="228600"/>
            <a:ext cx="8839200" cy="1371600"/>
          </a:xfrm>
          <a:prstGeom prst="rect">
            <a:avLst/>
          </a:prstGeom>
          <a:solidFill>
            <a:srgbClr val="10683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6" name="Rounded Rectangle 20">
            <a:extLst>
              <a:ext uri="{FF2B5EF4-FFF2-40B4-BE49-F238E27FC236}">
                <a16:creationId xmlns:a16="http://schemas.microsoft.com/office/drawing/2014/main" id="{4D24BC20-11F1-544D-8832-F257BB880E21}"/>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32777" name="Rectangle 6">
            <a:extLst>
              <a:ext uri="{FF2B5EF4-FFF2-40B4-BE49-F238E27FC236}">
                <a16:creationId xmlns:a16="http://schemas.microsoft.com/office/drawing/2014/main" id="{B0EF0900-B275-144D-BF19-99B0A980A8C7}"/>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8" name="Text Box 2">
            <a:extLst>
              <a:ext uri="{FF2B5EF4-FFF2-40B4-BE49-F238E27FC236}">
                <a16:creationId xmlns:a16="http://schemas.microsoft.com/office/drawing/2014/main" id="{32D226C5-EC2B-B145-88B8-31974520239B}"/>
              </a:ext>
            </a:extLst>
          </p:cNvPr>
          <p:cNvSpPr txBox="1">
            <a:spLocks noChangeArrowheads="1"/>
          </p:cNvSpPr>
          <p:nvPr/>
        </p:nvSpPr>
        <p:spPr bwMode="auto">
          <a:xfrm>
            <a:off x="990600" y="22098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1pPr>
            <a:lvl2pPr indent="-280988">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Verdana" panose="020B0604030504040204" pitchFamily="34" charset="0"/>
                <a:ea typeface="MS PGothic" panose="020B0600070205080204" pitchFamily="34" charset="-128"/>
              </a:defRPr>
            </a:lvl9pPr>
          </a:lstStyle>
          <a:p>
            <a:pPr eaLnBrk="1" hangingPunct="1">
              <a:spcBef>
                <a:spcPts val="700"/>
              </a:spcBef>
              <a:buFont typeface="Verdana" panose="020B0604030504040204" pitchFamily="34" charset="0"/>
              <a:buChar char="•"/>
            </a:pPr>
            <a:r>
              <a:rPr lang="en-US" altLang="en-US" sz="3000" b="1">
                <a:solidFill>
                  <a:srgbClr val="000000"/>
                </a:solidFill>
                <a:latin typeface="Arial" panose="020B0604020202020204" pitchFamily="34" charset="0"/>
                <a:cs typeface="Arial" panose="020B0604020202020204" pitchFamily="34" charset="0"/>
              </a:rPr>
              <a:t>Teeth are part of the digestive system</a:t>
            </a:r>
            <a:br>
              <a:rPr lang="en-US" altLang="en-US" sz="2600" b="1">
                <a:solidFill>
                  <a:srgbClr val="000000"/>
                </a:solidFill>
                <a:latin typeface="Arial" panose="020B0604020202020204" pitchFamily="34" charset="0"/>
                <a:cs typeface="Arial" panose="020B0604020202020204" pitchFamily="34" charset="0"/>
              </a:rPr>
            </a:br>
            <a:endParaRPr lang="en-US" altLang="en-US" sz="800" b="1">
              <a:solidFill>
                <a:srgbClr val="000000"/>
              </a:solidFill>
              <a:latin typeface="Arial" panose="020B0604020202020204" pitchFamily="34" charset="0"/>
              <a:cs typeface="Arial" panose="020B0604020202020204" pitchFamily="34" charset="0"/>
            </a:endParaRPr>
          </a:p>
          <a:p>
            <a:pPr lvl="1" eaLnBrk="1" hangingPunct="1">
              <a:spcBef>
                <a:spcPts val="600"/>
              </a:spcBef>
              <a:buClrTx/>
              <a:buFontTx/>
              <a:buNone/>
            </a:pPr>
            <a:r>
              <a:rPr lang="en-US" altLang="en-US" sz="2600" b="1">
                <a:solidFill>
                  <a:srgbClr val="106839"/>
                </a:solidFill>
                <a:latin typeface="Arial" panose="020B0604020202020204" pitchFamily="34" charset="0"/>
                <a:cs typeface="Arial" panose="020B0604020202020204" pitchFamily="34" charset="0"/>
              </a:rPr>
              <a:t>Fewer teeth </a:t>
            </a:r>
            <a:r>
              <a:rPr lang="en-US" altLang="en-US" sz="2600" b="1">
                <a:solidFill>
                  <a:srgbClr val="000000"/>
                </a:solidFill>
                <a:latin typeface="Arial" panose="020B0604020202020204" pitchFamily="34" charset="0"/>
                <a:cs typeface="Arial" panose="020B0604020202020204" pitchFamily="34" charset="0"/>
              </a:rPr>
              <a:t>=</a:t>
            </a:r>
            <a:r>
              <a:rPr lang="en-US" altLang="en-US" sz="2600">
                <a:solidFill>
                  <a:srgbClr val="000000"/>
                </a:solidFill>
                <a:latin typeface="Arial" panose="020B0604020202020204" pitchFamily="34" charset="0"/>
                <a:cs typeface="Arial" panose="020B0604020202020204" pitchFamily="34" charset="0"/>
              </a:rPr>
              <a:t> Difficulty chewing</a:t>
            </a:r>
          </a:p>
          <a:p>
            <a:pPr lvl="1" eaLnBrk="1" hangingPunct="1">
              <a:spcBef>
                <a:spcPts val="600"/>
              </a:spcBef>
              <a:buClrTx/>
              <a:buFontTx/>
              <a:buNone/>
            </a:pPr>
            <a:r>
              <a:rPr lang="en-US" altLang="en-US" sz="2600" b="1">
                <a:solidFill>
                  <a:srgbClr val="106839"/>
                </a:solidFill>
                <a:latin typeface="Arial" panose="020B0604020202020204" pitchFamily="34" charset="0"/>
                <a:cs typeface="Arial" panose="020B0604020202020204" pitchFamily="34" charset="0"/>
              </a:rPr>
              <a:t>Difficulty chewing </a:t>
            </a:r>
            <a:r>
              <a:rPr lang="en-US" altLang="en-US" sz="2600" b="1">
                <a:solidFill>
                  <a:srgbClr val="000000"/>
                </a:solidFill>
                <a:latin typeface="Arial" panose="020B0604020202020204" pitchFamily="34" charset="0"/>
                <a:cs typeface="Arial" panose="020B0604020202020204" pitchFamily="34" charset="0"/>
              </a:rPr>
              <a:t>=</a:t>
            </a:r>
            <a:r>
              <a:rPr lang="en-US" altLang="en-US" sz="2600">
                <a:solidFill>
                  <a:srgbClr val="000000"/>
                </a:solidFill>
                <a:latin typeface="Arial" panose="020B0604020202020204" pitchFamily="34" charset="0"/>
                <a:cs typeface="Arial" panose="020B0604020202020204" pitchFamily="34" charset="0"/>
              </a:rPr>
              <a:t> Poor digestion</a:t>
            </a:r>
          </a:p>
          <a:p>
            <a:pPr lvl="1" eaLnBrk="1" hangingPunct="1">
              <a:spcBef>
                <a:spcPts val="600"/>
              </a:spcBef>
              <a:buClrTx/>
              <a:buFontTx/>
              <a:buNone/>
            </a:pPr>
            <a:r>
              <a:rPr lang="en-US" altLang="en-US" sz="2600" b="1">
                <a:solidFill>
                  <a:srgbClr val="106839"/>
                </a:solidFill>
                <a:latin typeface="Arial" panose="020B0604020202020204" pitchFamily="34" charset="0"/>
                <a:cs typeface="Arial" panose="020B0604020202020204" pitchFamily="34" charset="0"/>
              </a:rPr>
              <a:t>Poor digestion </a:t>
            </a:r>
            <a:r>
              <a:rPr lang="en-US" altLang="en-US" sz="2600" b="1">
                <a:solidFill>
                  <a:srgbClr val="000000"/>
                </a:solidFill>
                <a:latin typeface="Arial" panose="020B0604020202020204" pitchFamily="34" charset="0"/>
                <a:cs typeface="Arial" panose="020B0604020202020204" pitchFamily="34" charset="0"/>
              </a:rPr>
              <a:t>=</a:t>
            </a:r>
            <a:r>
              <a:rPr lang="en-US" altLang="en-US" sz="2600">
                <a:solidFill>
                  <a:srgbClr val="000000"/>
                </a:solidFill>
                <a:latin typeface="Arial" panose="020B0604020202020204" pitchFamily="34" charset="0"/>
                <a:cs typeface="Arial" panose="020B0604020202020204" pitchFamily="34" charset="0"/>
              </a:rPr>
              <a:t> Poor nutrition</a:t>
            </a:r>
          </a:p>
          <a:p>
            <a:pPr lvl="1" eaLnBrk="1" hangingPunct="1">
              <a:spcBef>
                <a:spcPts val="600"/>
              </a:spcBef>
              <a:buClrTx/>
              <a:buFontTx/>
              <a:buNone/>
            </a:pPr>
            <a:r>
              <a:rPr lang="en-US" altLang="en-US" sz="2600" b="1">
                <a:solidFill>
                  <a:srgbClr val="106839"/>
                </a:solidFill>
                <a:latin typeface="Arial" panose="020B0604020202020204" pitchFamily="34" charset="0"/>
                <a:cs typeface="Arial" panose="020B0604020202020204" pitchFamily="34" charset="0"/>
              </a:rPr>
              <a:t>Poor nutrition </a:t>
            </a:r>
            <a:r>
              <a:rPr lang="en-US" altLang="en-US" sz="2600" b="1">
                <a:solidFill>
                  <a:srgbClr val="000000"/>
                </a:solidFill>
                <a:latin typeface="Arial" panose="020B0604020202020204" pitchFamily="34" charset="0"/>
                <a:cs typeface="Arial" panose="020B0604020202020204" pitchFamily="34" charset="0"/>
              </a:rPr>
              <a:t>=</a:t>
            </a:r>
            <a:r>
              <a:rPr lang="en-US" altLang="en-US" sz="2600">
                <a:solidFill>
                  <a:srgbClr val="000000"/>
                </a:solidFill>
                <a:latin typeface="Arial" panose="020B0604020202020204" pitchFamily="34" charset="0"/>
                <a:cs typeface="Arial" panose="020B0604020202020204" pitchFamily="34" charset="0"/>
              </a:rPr>
              <a:t> Poor health</a:t>
            </a:r>
          </a:p>
          <a:p>
            <a:pPr lvl="1" eaLnBrk="1" hangingPunct="1">
              <a:spcBef>
                <a:spcPts val="600"/>
              </a:spcBef>
              <a:buClrTx/>
              <a:buFontTx/>
              <a:buNone/>
            </a:pPr>
            <a:endParaRPr lang="en-US" altLang="en-US" sz="1000" b="1">
              <a:solidFill>
                <a:srgbClr val="000000"/>
              </a:solidFill>
              <a:latin typeface="Arial" panose="020B0604020202020204" pitchFamily="34" charset="0"/>
              <a:cs typeface="Arial" panose="020B0604020202020204" pitchFamily="34" charset="0"/>
            </a:endParaRPr>
          </a:p>
          <a:p>
            <a:pPr eaLnBrk="1" hangingPunct="1">
              <a:spcBef>
                <a:spcPts val="700"/>
              </a:spcBef>
              <a:buFont typeface="Verdana" panose="020B0604030504040204" pitchFamily="34" charset="0"/>
              <a:buChar char="•"/>
            </a:pPr>
            <a:r>
              <a:rPr lang="en-US" altLang="en-US" sz="3000" b="1">
                <a:solidFill>
                  <a:srgbClr val="000000"/>
                </a:solidFill>
                <a:latin typeface="Arial" panose="020B0604020202020204" pitchFamily="34" charset="0"/>
                <a:cs typeface="Arial" panose="020B0604020202020204" pitchFamily="34" charset="0"/>
              </a:rPr>
              <a:t>Poor oral health =  Poor health</a:t>
            </a:r>
          </a:p>
        </p:txBody>
      </p:sp>
      <p:sp>
        <p:nvSpPr>
          <p:cNvPr id="8204" name="Text Box 3">
            <a:extLst>
              <a:ext uri="{FF2B5EF4-FFF2-40B4-BE49-F238E27FC236}">
                <a16:creationId xmlns:a16="http://schemas.microsoft.com/office/drawing/2014/main" id="{AB370574-98F7-6C46-B662-726617B5E8AD}"/>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Arial" charset="0"/>
                <a:ea typeface="ＭＳ Ｐゴシック" pitchFamily="34" charset="-128"/>
                <a:cs typeface="Arial" charset="0"/>
              </a:rPr>
              <a:t>Oral Health Basics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Importance of Oral Care</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2780" name="Text Box 7">
            <a:extLst>
              <a:ext uri="{FF2B5EF4-FFF2-40B4-BE49-F238E27FC236}">
                <a16:creationId xmlns:a16="http://schemas.microsoft.com/office/drawing/2014/main" id="{F92FBD48-5DD7-9544-9928-722FB88C7457}"/>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ea typeface="MS PGothic" panose="020B0600070205080204" pitchFamily="34" charset="-128"/>
              </a:defRPr>
            </a:lvl9pPr>
          </a:lstStyle>
          <a:p>
            <a:pPr eaLnBrk="1" hangingPunct="1">
              <a:buClrTx/>
              <a:buFontTx/>
              <a:buNone/>
            </a:pPr>
            <a:r>
              <a:rPr lang="en-US" altLang="en-US" sz="1100" b="1">
                <a:solidFill>
                  <a:srgbClr val="ECFAF7"/>
                </a:solidFill>
                <a:latin typeface="Arial" panose="020B0604020202020204" pitchFamily="34" charset="0"/>
                <a:cs typeface="Arial" panose="020B0604020202020204" pitchFamily="34" charset="0"/>
              </a:rPr>
              <a:t>Session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Verdana" pitchFamily="32"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Verdana" pitchFamily="32" charset="0"/>
            <a:ea typeface="ＭＳ Ｐゴシック"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6302</TotalTime>
  <Words>3327</Words>
  <Application>Microsoft Macintosh PowerPoint</Application>
  <PresentationFormat>On-screen Show (4:3)</PresentationFormat>
  <Paragraphs>443</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Verdana</vt:lpstr>
      <vt:lpstr>MS PGothic</vt:lpstr>
      <vt:lpstr>Times New Roman</vt:lpstr>
      <vt:lpstr>Arial</vt:lpstr>
      <vt:lpstr>Helvetica Neue</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Dalhousie Dentistry</dc:creator>
  <cp:lastModifiedBy>Faye Teeuwen</cp:lastModifiedBy>
  <cp:revision>349</cp:revision>
  <cp:lastPrinted>2013-04-01T18:12:19Z</cp:lastPrinted>
  <dcterms:created xsi:type="dcterms:W3CDTF">2012-10-29T17:53:51Z</dcterms:created>
  <dcterms:modified xsi:type="dcterms:W3CDTF">2018-12-03T00:47:46Z</dcterms:modified>
</cp:coreProperties>
</file>