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35"/>
  </p:notesMasterIdLst>
  <p:sldIdLst>
    <p:sldId id="256" r:id="rId2"/>
    <p:sldId id="288" r:id="rId3"/>
    <p:sldId id="258" r:id="rId4"/>
    <p:sldId id="257" r:id="rId5"/>
    <p:sldId id="259" r:id="rId6"/>
    <p:sldId id="270" r:id="rId7"/>
    <p:sldId id="260" r:id="rId8"/>
    <p:sldId id="269" r:id="rId9"/>
    <p:sldId id="268" r:id="rId10"/>
    <p:sldId id="267" r:id="rId11"/>
    <p:sldId id="266" r:id="rId12"/>
    <p:sldId id="265" r:id="rId13"/>
    <p:sldId id="264" r:id="rId14"/>
    <p:sldId id="263" r:id="rId15"/>
    <p:sldId id="262" r:id="rId16"/>
    <p:sldId id="261"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1739" autoAdjust="0"/>
  </p:normalViewPr>
  <p:slideViewPr>
    <p:cSldViewPr>
      <p:cViewPr varScale="1">
        <p:scale>
          <a:sx n="108" d="100"/>
          <a:sy n="108" d="100"/>
        </p:scale>
        <p:origin x="122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F0DD11-C67B-8D46-95C9-D32F2AE8584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74CD8C2-90DB-D644-AF54-70F6F2EF988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BB1A6EC-783C-E943-BAFA-075559E39F79}" type="datetimeFigureOut">
              <a:rPr lang="en-US"/>
              <a:pPr>
                <a:defRPr/>
              </a:pPr>
              <a:t>12/2/18</a:t>
            </a:fld>
            <a:endParaRPr lang="en-US"/>
          </a:p>
        </p:txBody>
      </p:sp>
      <p:sp>
        <p:nvSpPr>
          <p:cNvPr id="4" name="Slide Image Placeholder 3">
            <a:extLst>
              <a:ext uri="{FF2B5EF4-FFF2-40B4-BE49-F238E27FC236}">
                <a16:creationId xmlns:a16="http://schemas.microsoft.com/office/drawing/2014/main" id="{35A727A6-4A1A-8D4C-AB44-69F813E30AA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29031C0-CBFB-BD49-AAF3-6FDCF53F682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77BC1F5-104A-954C-B82A-934C8038D83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1645C897-6303-8B40-B15F-F4BD8CC5969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7A060CE-5FBF-8B44-B0F5-A7E4F3CD56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E8FE6A1-1738-514A-ADAB-6178BF1028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48D7F08-BECF-0040-B16A-401CA842E9A7}"/>
              </a:ext>
            </a:extLst>
          </p:cNvPr>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a:latin typeface="Arial" pitchFamily="34" charset="0"/>
                <a:cs typeface="Arial" pitchFamily="34" charset="0"/>
              </a:rPr>
              <a:t>The </a:t>
            </a:r>
            <a:r>
              <a:rPr lang="en-CA" dirty="0">
                <a:latin typeface="Arial" pitchFamily="34" charset="0"/>
                <a:cs typeface="Arial" pitchFamily="34" charset="0"/>
              </a:rPr>
              <a:t>‘</a:t>
            </a:r>
            <a:r>
              <a:rPr lang="en-US" altLang="ja-JP" dirty="0">
                <a:latin typeface="Arial" pitchFamily="34" charset="0"/>
                <a:cs typeface="Arial" pitchFamily="34" charset="0"/>
              </a:rPr>
              <a:t>Brushing Up on Mouth Care</a:t>
            </a:r>
            <a:r>
              <a:rPr lang="fr-FR" altLang="ja-JP" dirty="0">
                <a:latin typeface="Arial" pitchFamily="34" charset="0"/>
                <a:cs typeface="Arial" pitchFamily="34" charset="0"/>
              </a:rPr>
              <a:t>'</a:t>
            </a:r>
            <a:r>
              <a:rPr lang="en-US" altLang="ja-JP" dirty="0">
                <a:latin typeface="Arial" pitchFamily="34" charset="0"/>
                <a:cs typeface="Arial" pitchFamily="34" charset="0"/>
              </a:rPr>
              <a:t> program was developed through a research project at Dalhousie University (Faculty of Dentistry and the Atlantic Health Promotion Research Centre) and Capital District Health Authority.  The project was funded by the Nova Scotia Health Research Foundation and the Canadian Institutes of Health Research.</a:t>
            </a:r>
          </a:p>
          <a:p>
            <a:pPr eaLnBrk="1" fontAlgn="auto" hangingPunct="1">
              <a:spcBef>
                <a:spcPts val="0"/>
              </a:spcBef>
              <a:spcAft>
                <a:spcPts val="0"/>
              </a:spcAft>
              <a:defRPr/>
            </a:pPr>
            <a:endParaRPr lang="en-US" dirty="0">
              <a:latin typeface="Arial" pitchFamily="34" charset="0"/>
              <a:cs typeface="Arial" pitchFamily="34" charset="0"/>
            </a:endParaRPr>
          </a:p>
          <a:p>
            <a:pPr eaLnBrk="1" fontAlgn="auto" hangingPunct="1">
              <a:spcBef>
                <a:spcPts val="0"/>
              </a:spcBef>
              <a:spcAft>
                <a:spcPts val="0"/>
              </a:spcAft>
              <a:defRPr/>
            </a:pPr>
            <a:r>
              <a:rPr lang="en-US" dirty="0">
                <a:latin typeface="Arial" pitchFamily="34" charset="0"/>
                <a:cs typeface="Arial" pitchFamily="34" charset="0"/>
              </a:rPr>
              <a:t>To carry out this research project, researchers worked in partnership with personal care providers, nurse managers and directors of care from three long-term care facilities in rural Nova Scotia.  </a:t>
            </a:r>
          </a:p>
          <a:p>
            <a:pPr eaLnBrk="1" fontAlgn="auto" hangingPunct="1">
              <a:spcBef>
                <a:spcPts val="0"/>
              </a:spcBef>
              <a:spcAft>
                <a:spcPts val="0"/>
              </a:spcAft>
              <a:defRPr/>
            </a:pPr>
            <a:endParaRPr lang="en-US" dirty="0">
              <a:latin typeface="Arial" pitchFamily="34" charset="0"/>
              <a:cs typeface="Arial" pitchFamily="34" charset="0"/>
            </a:endParaRPr>
          </a:p>
          <a:p>
            <a:pPr eaLnBrk="1" fontAlgn="auto" hangingPunct="1">
              <a:spcBef>
                <a:spcPts val="0"/>
              </a:spcBef>
              <a:spcAft>
                <a:spcPts val="0"/>
              </a:spcAft>
              <a:defRPr/>
            </a:pPr>
            <a:r>
              <a:rPr lang="en-US" dirty="0">
                <a:latin typeface="Arial" pitchFamily="34" charset="0"/>
                <a:cs typeface="Arial" pitchFamily="34" charset="0"/>
              </a:rPr>
              <a:t>Together, the partners planned, developed, implemented and evaluated a daily oral care program for these facilities. The user-friendly resources that were created to educate and support personal care providers provide the basis for the "Brushing Up on Mouth Care</a:t>
            </a:r>
            <a:r>
              <a:rPr lang="fr-FR" dirty="0">
                <a:latin typeface="Arial" pitchFamily="34" charset="0"/>
                <a:cs typeface="Arial" pitchFamily="34" charset="0"/>
              </a:rPr>
              <a:t>'</a:t>
            </a:r>
            <a:r>
              <a:rPr lang="en-US" dirty="0">
                <a:latin typeface="Arial" pitchFamily="34" charset="0"/>
                <a:cs typeface="Arial" pitchFamily="34" charset="0"/>
              </a:rPr>
              <a:t> program.</a:t>
            </a:r>
          </a:p>
          <a:p>
            <a:pPr eaLnBrk="1" fontAlgn="auto" hangingPunct="1">
              <a:spcBef>
                <a:spcPts val="0"/>
              </a:spcBef>
              <a:spcAft>
                <a:spcPts val="0"/>
              </a:spcAft>
              <a:defRPr/>
            </a:pPr>
            <a:endParaRPr lang="en-US" dirty="0">
              <a:latin typeface="Arial" pitchFamily="34" charset="0"/>
              <a:cs typeface="Arial" pitchFamily="34" charset="0"/>
            </a:endParaRPr>
          </a:p>
          <a:p>
            <a:pPr eaLnBrk="1" fontAlgn="auto" hangingPunct="1">
              <a:spcBef>
                <a:spcPts val="0"/>
              </a:spcBef>
              <a:spcAft>
                <a:spcPts val="0"/>
              </a:spcAft>
              <a:defRPr/>
            </a:pPr>
            <a:r>
              <a:rPr lang="en-US" dirty="0">
                <a:latin typeface="Arial" pitchFamily="34" charset="0"/>
                <a:cs typeface="Arial" pitchFamily="34" charset="0"/>
              </a:rPr>
              <a:t>This model provides a guide to the </a:t>
            </a:r>
            <a:r>
              <a:rPr lang="en-CA" altLang="en-US" dirty="0">
                <a:latin typeface="Arial" pitchFamily="34" charset="0"/>
                <a:cs typeface="Arial" pitchFamily="34" charset="0"/>
              </a:rPr>
              <a:t>“</a:t>
            </a:r>
            <a:r>
              <a:rPr lang="en-CA" dirty="0">
                <a:latin typeface="Arial" pitchFamily="34" charset="0"/>
                <a:cs typeface="Arial" pitchFamily="34" charset="0"/>
              </a:rPr>
              <a:t>B</a:t>
            </a:r>
            <a:r>
              <a:rPr lang="en-US" altLang="ja-JP" dirty="0">
                <a:latin typeface="Arial" pitchFamily="34" charset="0"/>
                <a:cs typeface="Arial" pitchFamily="34" charset="0"/>
              </a:rPr>
              <a:t>rushing Up on Mouth Care</a:t>
            </a:r>
            <a:r>
              <a:rPr lang="fr-FR" altLang="ja-JP" dirty="0">
                <a:latin typeface="Arial" pitchFamily="34" charset="0"/>
                <a:cs typeface="Arial" pitchFamily="34" charset="0"/>
              </a:rPr>
              <a:t>'</a:t>
            </a:r>
            <a:r>
              <a:rPr lang="en-US" altLang="ja-JP" dirty="0">
                <a:latin typeface="Arial" pitchFamily="34" charset="0"/>
                <a:cs typeface="Arial" pitchFamily="34" charset="0"/>
              </a:rPr>
              <a:t> education program. The overall objective of this program is to provide optimal mouth care for older adults who require assistance with personal care in both long term care and at home.</a:t>
            </a:r>
          </a:p>
          <a:p>
            <a:pPr eaLnBrk="1" fontAlgn="auto" hangingPunct="1">
              <a:spcBef>
                <a:spcPts val="0"/>
              </a:spcBef>
              <a:spcAft>
                <a:spcPts val="0"/>
              </a:spcAft>
              <a:defRPr/>
            </a:pPr>
            <a:endParaRPr lang="en-US" altLang="ja-JP" dirty="0">
              <a:latin typeface="Arial" pitchFamily="34" charset="0"/>
              <a:cs typeface="Arial" pitchFamily="34" charset="0"/>
            </a:endParaRPr>
          </a:p>
          <a:p>
            <a:pPr eaLnBrk="1" fontAlgn="auto" hangingPunct="1">
              <a:spcBef>
                <a:spcPts val="0"/>
              </a:spcBef>
              <a:spcAft>
                <a:spcPts val="0"/>
              </a:spcAft>
              <a:defRPr/>
            </a:pPr>
            <a:r>
              <a:rPr lang="fr-FR" altLang="ja-JP" dirty="0">
                <a:latin typeface="Arial" pitchFamily="34" charset="0"/>
                <a:cs typeface="Arial" pitchFamily="34" charset="0"/>
              </a:rPr>
              <a:t>'</a:t>
            </a:r>
            <a:r>
              <a:rPr lang="en-US" altLang="ja-JP" dirty="0">
                <a:latin typeface="Arial" pitchFamily="34" charset="0"/>
                <a:cs typeface="Arial" pitchFamily="34" charset="0"/>
              </a:rPr>
              <a:t>Brushing Up on Mouth Care</a:t>
            </a:r>
            <a:r>
              <a:rPr lang="fr-FR" altLang="ja-JP" dirty="0">
                <a:latin typeface="Arial" pitchFamily="34" charset="0"/>
                <a:cs typeface="Arial" pitchFamily="34" charset="0"/>
              </a:rPr>
              <a:t>'</a:t>
            </a:r>
            <a:r>
              <a:rPr lang="en-US" altLang="ja-JP" dirty="0">
                <a:latin typeface="Arial" pitchFamily="34" charset="0"/>
                <a:cs typeface="Arial" pitchFamily="34" charset="0"/>
              </a:rPr>
              <a:t> focuses on assessment, care planning, education and resources. You will see these four themes come up throughout the various education sessions. </a:t>
            </a:r>
          </a:p>
          <a:p>
            <a:pPr eaLnBrk="1" fontAlgn="auto" hangingPunct="1">
              <a:spcBef>
                <a:spcPts val="0"/>
              </a:spcBef>
              <a:spcAft>
                <a:spcPts val="0"/>
              </a:spcAft>
              <a:defRPr/>
            </a:pPr>
            <a:endParaRPr lang="en-US" dirty="0">
              <a:latin typeface="Arial" pitchFamily="34" charset="0"/>
            </a:endParaRPr>
          </a:p>
        </p:txBody>
      </p:sp>
      <p:sp>
        <p:nvSpPr>
          <p:cNvPr id="15363" name="Slide Number Placeholder 3">
            <a:extLst>
              <a:ext uri="{FF2B5EF4-FFF2-40B4-BE49-F238E27FC236}">
                <a16:creationId xmlns:a16="http://schemas.microsoft.com/office/drawing/2014/main" id="{011FB8A1-B9B4-3F4E-BA4A-8CE7D57EF3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C4716D-4B80-4F4B-B4AD-DE765DE71756}"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5E25D1A3-C5AC-E04F-BE37-D069B28E2E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329E247-F437-0D4A-96E8-046DF70BB20C}"/>
              </a:ext>
            </a:extLst>
          </p:cNvPr>
          <p:cNvSpPr>
            <a:spLocks noGrp="1"/>
          </p:cNvSpPr>
          <p:nvPr>
            <p:ph type="body" idx="1"/>
          </p:nvPr>
        </p:nvSpPr>
        <p:spPr/>
        <p:txBody>
          <a:bodyPr/>
          <a:lstStyle/>
          <a:p>
            <a:pPr marL="171450" indent="-171450" eaLnBrk="1" fontAlgn="auto" hangingPunct="1">
              <a:spcBef>
                <a:spcPts val="0"/>
              </a:spcBef>
              <a:spcAft>
                <a:spcPts val="0"/>
              </a:spcAft>
              <a:buFontTx/>
              <a:buChar char="•"/>
              <a:defRPr/>
            </a:pPr>
            <a:r>
              <a:rPr lang="en-US" sz="1100" dirty="0">
                <a:latin typeface="Arial" pitchFamily="34" charset="0"/>
                <a:cs typeface="Arial" pitchFamily="34" charset="0"/>
              </a:rPr>
              <a:t>People with dementia can be unaware that they have a disease and therefore, may not feel that they require your help. </a:t>
            </a:r>
          </a:p>
          <a:p>
            <a:pPr marL="628650" lvl="1" indent="-171450" eaLnBrk="1" fontAlgn="auto" hangingPunct="1">
              <a:spcBef>
                <a:spcPts val="0"/>
              </a:spcBef>
              <a:spcAft>
                <a:spcPts val="0"/>
              </a:spcAft>
              <a:buFontTx/>
              <a:buChar char="•"/>
              <a:defRPr/>
            </a:pPr>
            <a:r>
              <a:rPr lang="en-US" sz="1100" i="1" dirty="0">
                <a:latin typeface="Arial" pitchFamily="34" charset="0"/>
                <a:cs typeface="Arial" pitchFamily="34" charset="0"/>
              </a:rPr>
              <a:t>For example, they may appear angry with care providers trying to provide care, and may not appreciate that they need assistance.</a:t>
            </a:r>
            <a:endParaRPr lang="en-US" sz="1100" dirty="0">
              <a:latin typeface="Arial" pitchFamily="34" charset="0"/>
              <a:cs typeface="Arial" pitchFamily="34" charset="0"/>
            </a:endParaRPr>
          </a:p>
          <a:p>
            <a:pPr marL="171450" indent="-171450" eaLnBrk="1" fontAlgn="auto" hangingPunct="1">
              <a:spcBef>
                <a:spcPts val="0"/>
              </a:spcBef>
              <a:spcAft>
                <a:spcPts val="0"/>
              </a:spcAft>
              <a:buFontTx/>
              <a:buChar char="•"/>
              <a:defRPr/>
            </a:pPr>
            <a:r>
              <a:rPr lang="en-US" sz="1100" dirty="0">
                <a:latin typeface="Arial" pitchFamily="34" charset="0"/>
                <a:cs typeface="Arial" pitchFamily="34" charset="0"/>
              </a:rPr>
              <a:t>Even though you may provide care to a resident/client everyday, they may not remember who you are. </a:t>
            </a:r>
          </a:p>
          <a:p>
            <a:pPr marL="628650" lvl="1" indent="-171450" eaLnBrk="1" fontAlgn="auto" hangingPunct="1">
              <a:spcBef>
                <a:spcPts val="0"/>
              </a:spcBef>
              <a:spcAft>
                <a:spcPts val="0"/>
              </a:spcAft>
              <a:buFontTx/>
              <a:buChar char="•"/>
              <a:defRPr/>
            </a:pPr>
            <a:r>
              <a:rPr lang="en-US" sz="1100" i="1" dirty="0">
                <a:latin typeface="Arial" pitchFamily="34" charset="0"/>
                <a:cs typeface="Arial" pitchFamily="34" charset="0"/>
              </a:rPr>
              <a:t>It is important to introduce yourself each time you interact with them and tell them what you are there to do.</a:t>
            </a:r>
          </a:p>
          <a:p>
            <a:pPr marL="628650" lvl="1" indent="-171450" eaLnBrk="1" fontAlgn="auto" hangingPunct="1">
              <a:spcBef>
                <a:spcPts val="0"/>
              </a:spcBef>
              <a:spcAft>
                <a:spcPts val="0"/>
              </a:spcAft>
              <a:buFontTx/>
              <a:buChar char="•"/>
              <a:defRPr/>
            </a:pPr>
            <a:r>
              <a:rPr lang="en-US" sz="1100" i="1" dirty="0">
                <a:latin typeface="Arial" pitchFamily="34" charset="0"/>
              </a:rPr>
              <a:t>Encourage them to participate if they are able.</a:t>
            </a:r>
            <a:r>
              <a:rPr lang="en-US" sz="1100" i="1" dirty="0">
                <a:latin typeface="Arial" pitchFamily="34" charset="0"/>
                <a:cs typeface="Arial" pitchFamily="34" charset="0"/>
              </a:rPr>
              <a:t> </a:t>
            </a:r>
          </a:p>
          <a:p>
            <a:pPr marL="628650" lvl="1" indent="-171450" eaLnBrk="1" fontAlgn="auto" hangingPunct="1">
              <a:spcBef>
                <a:spcPts val="0"/>
              </a:spcBef>
              <a:spcAft>
                <a:spcPts val="0"/>
              </a:spcAft>
              <a:buFontTx/>
              <a:buChar char="•"/>
              <a:defRPr/>
            </a:pPr>
            <a:r>
              <a:rPr lang="en-US" sz="1100" i="1" dirty="0">
                <a:latin typeface="Arial" pitchFamily="34" charset="0"/>
                <a:cs typeface="Arial" pitchFamily="34" charset="0"/>
              </a:rPr>
              <a:t>Keep in mind that mirrors may be distressing for these resident/clients as they may not recognize themselves.</a:t>
            </a:r>
            <a:endParaRPr lang="en-US" sz="1100" i="1" dirty="0">
              <a:latin typeface="Arial" pitchFamily="34" charset="0"/>
            </a:endParaRPr>
          </a:p>
          <a:p>
            <a:pPr marL="171450" indent="-171450" eaLnBrk="1" fontAlgn="auto" hangingPunct="1">
              <a:spcBef>
                <a:spcPts val="0"/>
              </a:spcBef>
              <a:spcAft>
                <a:spcPts val="0"/>
              </a:spcAft>
              <a:buFontTx/>
              <a:buChar char="•"/>
              <a:defRPr/>
            </a:pPr>
            <a:r>
              <a:rPr lang="en-US" sz="1100" dirty="0">
                <a:latin typeface="Arial" pitchFamily="34" charset="0"/>
                <a:cs typeface="Arial" pitchFamily="34" charset="0"/>
              </a:rPr>
              <a:t>Memory tends to be lost in reverse, so the last thing learned is the first thing lost. </a:t>
            </a:r>
          </a:p>
          <a:p>
            <a:pPr marL="628650" lvl="1" indent="-171450" eaLnBrk="1" fontAlgn="auto" hangingPunct="1">
              <a:spcBef>
                <a:spcPts val="0"/>
              </a:spcBef>
              <a:spcAft>
                <a:spcPts val="0"/>
              </a:spcAft>
              <a:buFontTx/>
              <a:buChar char="•"/>
              <a:defRPr/>
            </a:pPr>
            <a:r>
              <a:rPr lang="en-US" sz="1100" i="1" dirty="0">
                <a:latin typeface="Arial" pitchFamily="34" charset="0"/>
                <a:cs typeface="Arial" pitchFamily="34" charset="0"/>
              </a:rPr>
              <a:t>This is why people with dementia can struggle to remember what happened this morning but have no trouble remembering information from many years ago. </a:t>
            </a:r>
          </a:p>
          <a:p>
            <a:pPr marL="628650" lvl="1" indent="-171450" eaLnBrk="1" fontAlgn="auto" hangingPunct="1">
              <a:spcBef>
                <a:spcPts val="0"/>
              </a:spcBef>
              <a:spcAft>
                <a:spcPts val="0"/>
              </a:spcAft>
              <a:buFontTx/>
              <a:buChar char="•"/>
              <a:defRPr/>
            </a:pPr>
            <a:r>
              <a:rPr lang="en-US" sz="1100" i="1" dirty="0">
                <a:latin typeface="Arial" pitchFamily="34" charset="0"/>
                <a:cs typeface="Arial" pitchFamily="34" charset="0"/>
              </a:rPr>
              <a:t>So while people with dementia can no longer consciously learn, they can unconsciously learn by doing the same thing everyday. This reinforces the importance of a routine.</a:t>
            </a:r>
          </a:p>
          <a:p>
            <a:pPr marL="628650" lvl="1" indent="-171450" eaLnBrk="1" fontAlgn="auto" hangingPunct="1">
              <a:spcBef>
                <a:spcPts val="0"/>
              </a:spcBef>
              <a:spcAft>
                <a:spcPts val="0"/>
              </a:spcAft>
              <a:buFontTx/>
              <a:buChar char="•"/>
              <a:defRPr/>
            </a:pPr>
            <a:endParaRPr lang="en-US" sz="1100" dirty="0">
              <a:latin typeface="Arial" pitchFamily="34" charset="0"/>
              <a:cs typeface="Arial" pitchFamily="34" charset="0"/>
            </a:endParaRPr>
          </a:p>
          <a:p>
            <a:pPr marL="171450" indent="-171450" eaLnBrk="1" fontAlgn="auto" hangingPunct="1">
              <a:spcBef>
                <a:spcPts val="0"/>
              </a:spcBef>
              <a:spcAft>
                <a:spcPts val="0"/>
              </a:spcAft>
              <a:buFontTx/>
              <a:buChar char="•"/>
              <a:defRPr/>
            </a:pPr>
            <a:endParaRPr lang="en-US" sz="900" dirty="0">
              <a:latin typeface="Arial" pitchFamily="34" charset="0"/>
            </a:endParaRPr>
          </a:p>
          <a:p>
            <a:pPr marL="171450" indent="-171450" eaLnBrk="1" fontAlgn="auto" hangingPunct="1">
              <a:spcBef>
                <a:spcPts val="0"/>
              </a:spcBef>
              <a:spcAft>
                <a:spcPts val="0"/>
              </a:spcAft>
              <a:buFontTx/>
              <a:buChar char="•"/>
              <a:defRPr/>
            </a:pPr>
            <a:endParaRPr lang="en-US" sz="900" dirty="0">
              <a:latin typeface="Arial" pitchFamily="34" charset="0"/>
            </a:endParaRPr>
          </a:p>
          <a:p>
            <a:pPr eaLnBrk="1" fontAlgn="auto" hangingPunct="1">
              <a:spcBef>
                <a:spcPts val="0"/>
              </a:spcBef>
              <a:spcAft>
                <a:spcPts val="0"/>
              </a:spcAft>
              <a:defRPr/>
            </a:pPr>
            <a:endParaRPr lang="en-US" dirty="0"/>
          </a:p>
        </p:txBody>
      </p:sp>
      <p:sp>
        <p:nvSpPr>
          <p:cNvPr id="33795" name="Slide Number Placeholder 3">
            <a:extLst>
              <a:ext uri="{FF2B5EF4-FFF2-40B4-BE49-F238E27FC236}">
                <a16:creationId xmlns:a16="http://schemas.microsoft.com/office/drawing/2014/main" id="{ACEAEC13-CA74-FA44-8C09-B76BF63FB1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F675A2-690B-8D4F-8940-CA2208AFE1F2}"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669EE3BE-4DA3-8049-8793-9214F8241C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9EFE5A2-0F95-BA4B-9032-2D9B7C0FBC56}"/>
              </a:ext>
            </a:extLst>
          </p:cNvPr>
          <p:cNvSpPr>
            <a:spLocks noGrp="1"/>
          </p:cNvSpPr>
          <p:nvPr>
            <p:ph type="body" idx="1"/>
          </p:nvPr>
        </p:nvSpPr>
        <p:spPr/>
        <p:txBody>
          <a:bodyPr>
            <a:normAutofit fontScale="92500"/>
          </a:bodyPr>
          <a:lstStyle/>
          <a:p>
            <a:pPr marL="171450" indent="-171450" eaLnBrk="1" fontAlgn="auto" hangingPunct="1">
              <a:spcBef>
                <a:spcPts val="0"/>
              </a:spcBef>
              <a:spcAft>
                <a:spcPts val="0"/>
              </a:spcAft>
              <a:buFontTx/>
              <a:buChar char="•"/>
              <a:defRPr/>
            </a:pPr>
            <a:r>
              <a:rPr lang="en-US" dirty="0">
                <a:latin typeface="Arial" pitchFamily="34" charset="0"/>
                <a:cs typeface="Arial" pitchFamily="34" charset="0"/>
              </a:rPr>
              <a:t>People with dementia may have difficulty understanding what is said to them and communicating their needs to others. </a:t>
            </a:r>
            <a:r>
              <a:rPr lang="en-US" i="1" dirty="0">
                <a:latin typeface="Arial" pitchFamily="34" charset="0"/>
                <a:cs typeface="Arial" pitchFamily="34" charset="0"/>
              </a:rPr>
              <a:t>It is important to be in tune with body language cues and to be patient as they try to express themselves. For example, speak slowly to the person when engaging them in oral care and provide visual cues, like a toothbrush, to indicate what is about to take place. </a:t>
            </a:r>
            <a:r>
              <a:rPr lang="en-US" dirty="0">
                <a:latin typeface="Arial" pitchFamily="34" charset="0"/>
                <a:cs typeface="Arial" pitchFamily="34" charset="0"/>
              </a:rPr>
              <a:t>Allow time for information to be processed.</a:t>
            </a:r>
            <a:br>
              <a:rPr lang="en-US" dirty="0">
                <a:latin typeface="Arial" pitchFamily="34" charset="0"/>
                <a:cs typeface="Arial" pitchFamily="34" charset="0"/>
              </a:rPr>
            </a:br>
            <a:endParaRPr lang="en-US" dirty="0">
              <a:latin typeface="Arial" pitchFamily="34" charset="0"/>
              <a:cs typeface="Arial" pitchFamily="34" charset="0"/>
            </a:endParaRPr>
          </a:p>
          <a:p>
            <a:pPr marL="171450" indent="-171450" eaLnBrk="1" fontAlgn="auto" hangingPunct="1">
              <a:spcBef>
                <a:spcPts val="0"/>
              </a:spcBef>
              <a:spcAft>
                <a:spcPts val="0"/>
              </a:spcAft>
              <a:buFontTx/>
              <a:buChar char="•"/>
              <a:defRPr/>
            </a:pPr>
            <a:r>
              <a:rPr lang="en-US" i="1" dirty="0">
                <a:latin typeface="Arial" pitchFamily="34" charset="0"/>
                <a:cs typeface="Arial" pitchFamily="34" charset="0"/>
              </a:rPr>
              <a:t>People with dementia often lose the ability to plan, sequence, and execute multiple steps of a task. They may require simple instructions broken down into each step involved in brushing their teeth. You may have to demonstrate each step in brushing your teeth. Do no</a:t>
            </a:r>
            <a:r>
              <a:rPr lang="en-US" altLang="ja-JP" i="1" dirty="0">
                <a:latin typeface="Arial" pitchFamily="34" charset="0"/>
                <a:cs typeface="Arial" pitchFamily="34" charset="0"/>
              </a:rPr>
              <a:t>t assume that they can remember to do it at all or place it in the right sequence.</a:t>
            </a:r>
            <a:br>
              <a:rPr lang="en-US" altLang="ja-JP" i="1" dirty="0">
                <a:latin typeface="Arial" pitchFamily="34" charset="0"/>
                <a:cs typeface="Arial" pitchFamily="34" charset="0"/>
              </a:rPr>
            </a:br>
            <a:endParaRPr lang="en-US" altLang="ja-JP" i="1" dirty="0">
              <a:latin typeface="Arial" pitchFamily="34" charset="0"/>
              <a:cs typeface="Arial" pitchFamily="34" charset="0"/>
            </a:endParaRPr>
          </a:p>
          <a:p>
            <a:pPr marL="171450" indent="-171450" eaLnBrk="1" fontAlgn="auto" hangingPunct="1">
              <a:spcBef>
                <a:spcPts val="0"/>
              </a:spcBef>
              <a:spcAft>
                <a:spcPts val="0"/>
              </a:spcAft>
              <a:buFontTx/>
              <a:buChar char="•"/>
              <a:defRPr/>
            </a:pPr>
            <a:r>
              <a:rPr lang="en-US" i="1" dirty="0">
                <a:latin typeface="Arial" pitchFamily="34" charset="0"/>
                <a:cs typeface="Arial" pitchFamily="34" charset="0"/>
              </a:rPr>
              <a:t>Depth perception is often altered resulting in changes in the way the person walks or sits and misinterpretation of objects in their environment (example: clothing on a chair is perceived to be a person). The resident/client may also lose their peripheral visual field and focus on what is in front of them. They may startle easily when approached from behind or from the side. Always approach someone with dementia from the front and at eye level. </a:t>
            </a:r>
            <a:br>
              <a:rPr lang="en-US" i="1" dirty="0">
                <a:latin typeface="Arial" pitchFamily="34" charset="0"/>
                <a:cs typeface="Arial" pitchFamily="34" charset="0"/>
              </a:rPr>
            </a:br>
            <a:endParaRPr lang="en-US" i="1" dirty="0">
              <a:latin typeface="Arial" pitchFamily="34" charset="0"/>
              <a:cs typeface="Arial" pitchFamily="34" charset="0"/>
            </a:endParaRPr>
          </a:p>
          <a:p>
            <a:pPr marL="171450" indent="-171450" eaLnBrk="1" fontAlgn="auto" hangingPunct="1">
              <a:spcBef>
                <a:spcPts val="0"/>
              </a:spcBef>
              <a:spcAft>
                <a:spcPts val="0"/>
              </a:spcAft>
              <a:buFontTx/>
              <a:buChar char="•"/>
              <a:defRPr/>
            </a:pPr>
            <a:r>
              <a:rPr lang="en-US" i="1" dirty="0">
                <a:latin typeface="Arial" pitchFamily="34" charset="0"/>
                <a:cs typeface="Arial" pitchFamily="34" charset="0"/>
              </a:rPr>
              <a:t>People with dementia may no longer have the ability to initiate conversation or activities, but may do so if someone tries to engage him or her. Keep this in mind when attempting to provide oral care. Initiate the activity of brushing the resident/clients teeth and they may be able to complete the activity on their own.</a:t>
            </a:r>
          </a:p>
          <a:p>
            <a:pPr marL="171450" indent="-171450" eaLnBrk="1" fontAlgn="auto" hangingPunct="1">
              <a:spcBef>
                <a:spcPts val="0"/>
              </a:spcBef>
              <a:spcAft>
                <a:spcPts val="0"/>
              </a:spcAft>
              <a:buFontTx/>
              <a:buChar char="-"/>
              <a:defRPr/>
            </a:pPr>
            <a:endParaRPr lang="en-US" sz="1000" i="1" dirty="0">
              <a:latin typeface="Times New Roman" pitchFamily="18" charset="0"/>
            </a:endParaRPr>
          </a:p>
          <a:p>
            <a:pPr marL="171450" indent="-171450" eaLnBrk="1" fontAlgn="auto" hangingPunct="1">
              <a:spcBef>
                <a:spcPts val="0"/>
              </a:spcBef>
              <a:spcAft>
                <a:spcPts val="0"/>
              </a:spcAft>
              <a:defRPr/>
            </a:pPr>
            <a:endParaRPr lang="en-US" sz="1000" dirty="0">
              <a:latin typeface="Times New Roman" pitchFamily="18" charset="0"/>
            </a:endParaRPr>
          </a:p>
          <a:p>
            <a:pPr marL="171450" indent="-171450" eaLnBrk="1" fontAlgn="auto" hangingPunct="1">
              <a:spcBef>
                <a:spcPts val="0"/>
              </a:spcBef>
              <a:spcAft>
                <a:spcPts val="0"/>
              </a:spcAft>
              <a:defRPr/>
            </a:pPr>
            <a:endParaRPr lang="en-US" sz="1000" dirty="0">
              <a:latin typeface="Arial" pitchFamily="34" charset="0"/>
            </a:endParaRPr>
          </a:p>
          <a:p>
            <a:pPr marL="171450" indent="-171450" eaLnBrk="1" fontAlgn="auto" hangingPunct="1">
              <a:spcBef>
                <a:spcPts val="0"/>
              </a:spcBef>
              <a:spcAft>
                <a:spcPts val="0"/>
              </a:spcAft>
              <a:defRPr/>
            </a:pPr>
            <a:endParaRPr lang="en-US" sz="1000" dirty="0">
              <a:latin typeface="Arial" pitchFamily="34" charset="0"/>
            </a:endParaRPr>
          </a:p>
          <a:p>
            <a:pPr eaLnBrk="1" fontAlgn="auto" hangingPunct="1">
              <a:spcBef>
                <a:spcPts val="0"/>
              </a:spcBef>
              <a:spcAft>
                <a:spcPts val="0"/>
              </a:spcAft>
              <a:defRPr/>
            </a:pPr>
            <a:endParaRPr lang="en-US" dirty="0"/>
          </a:p>
        </p:txBody>
      </p:sp>
      <p:sp>
        <p:nvSpPr>
          <p:cNvPr id="35843" name="Slide Number Placeholder 3">
            <a:extLst>
              <a:ext uri="{FF2B5EF4-FFF2-40B4-BE49-F238E27FC236}">
                <a16:creationId xmlns:a16="http://schemas.microsoft.com/office/drawing/2014/main" id="{3D414FEB-5C36-8848-9A71-F3D64A152D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0F3949-C575-F14A-A5B5-BC56E2CC85E2}"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F630342C-A186-FA46-89E5-08EB15D0D9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94898D54-5FBD-EB43-95A9-B4A474F9E7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sz="1100">
                <a:latin typeface="Arial" panose="020B0604020202020204" pitchFamily="34" charset="0"/>
                <a:cs typeface="Arial" panose="020B0604020202020204" pitchFamily="34" charset="0"/>
              </a:rPr>
              <a:t>As the brain loses its ability to process information the person will rely heavily on cues from their environment and may react without the ability to think through a situation or problem solve to determine appropriate actions.</a:t>
            </a:r>
          </a:p>
          <a:p>
            <a:pPr marL="171450" indent="-171450" eaLnBrk="1" hangingPunct="1">
              <a:lnSpc>
                <a:spcPct val="90000"/>
              </a:lnSpc>
              <a:spcBef>
                <a:spcPct val="0"/>
              </a:spcBef>
              <a:buFontTx/>
              <a:buChar char="•"/>
            </a:pPr>
            <a:r>
              <a:rPr lang="en-US" altLang="en-US" sz="1100" b="1">
                <a:latin typeface="Arial" panose="020B0604020202020204" pitchFamily="34" charset="0"/>
              </a:rPr>
              <a:t>All behaviour has meaning.</a:t>
            </a:r>
          </a:p>
          <a:p>
            <a:pPr marL="800100" lvl="1" indent="-342900" eaLnBrk="1" hangingPunct="1">
              <a:lnSpc>
                <a:spcPct val="90000"/>
              </a:lnSpc>
              <a:spcBef>
                <a:spcPct val="0"/>
              </a:spcBef>
              <a:buFontTx/>
              <a:buChar char="•"/>
            </a:pPr>
            <a:r>
              <a:rPr lang="en-US" altLang="en-US" sz="1100">
                <a:latin typeface="Arial" panose="020B0604020202020204" pitchFamily="34" charset="0"/>
                <a:cs typeface="Arial" panose="020B0604020202020204" pitchFamily="34" charset="0"/>
              </a:rPr>
              <a:t>Care providers should be attentive to the behaviour of a person with dementia. Their behaviour is conveying an important message and is usually in r</a:t>
            </a:r>
            <a:r>
              <a:rPr lang="en-US" altLang="en-US" sz="1100">
                <a:latin typeface="Arial" panose="020B0604020202020204" pitchFamily="34" charset="0"/>
              </a:rPr>
              <a:t>esponse to a trigger in </a:t>
            </a:r>
            <a:r>
              <a:rPr lang="en-CA" altLang="en-US" sz="1100">
                <a:latin typeface="Arial" panose="020B0604020202020204" pitchFamily="34" charset="0"/>
              </a:rPr>
              <a:t>their</a:t>
            </a:r>
            <a:r>
              <a:rPr lang="en-US" altLang="ja-JP" sz="1100">
                <a:latin typeface="Arial" panose="020B0604020202020204" pitchFamily="34" charset="0"/>
              </a:rPr>
              <a:t> environment.</a:t>
            </a:r>
            <a:r>
              <a:rPr lang="en-US" altLang="ja-JP" sz="1100">
                <a:latin typeface="Arial" panose="020B0604020202020204" pitchFamily="34" charset="0"/>
                <a:cs typeface="Arial" panose="020B0604020202020204" pitchFamily="34" charset="0"/>
              </a:rPr>
              <a:t> The environment includes the physical space and the people in it. </a:t>
            </a:r>
            <a:endParaRPr lang="en-US" altLang="ja-JP" sz="1100">
              <a:latin typeface="Arial" panose="020B0604020202020204" pitchFamily="34" charset="0"/>
            </a:endParaRPr>
          </a:p>
          <a:p>
            <a:pPr marL="800100" lvl="1" indent="-342900" eaLnBrk="1" hangingPunct="1">
              <a:lnSpc>
                <a:spcPct val="90000"/>
              </a:lnSpc>
              <a:spcBef>
                <a:spcPct val="0"/>
              </a:spcBef>
              <a:buFontTx/>
              <a:buChar char="•"/>
            </a:pPr>
            <a:r>
              <a:rPr lang="en-US" altLang="en-US" sz="1100">
                <a:latin typeface="Arial" panose="020B0604020202020204" pitchFamily="34" charset="0"/>
              </a:rPr>
              <a:t>Triggers will vary from person to person.</a:t>
            </a:r>
            <a:r>
              <a:rPr lang="en-US" altLang="en-US" sz="1100">
                <a:latin typeface="Arial" panose="020B0604020202020204" pitchFamily="34" charset="0"/>
                <a:cs typeface="Arial" panose="020B0604020202020204" pitchFamily="34" charset="0"/>
              </a:rPr>
              <a:t> They may include things like a person talking loudly, a ticking clock, bright lights, a dripping faucet, etc. </a:t>
            </a:r>
            <a:endParaRPr lang="en-US" altLang="en-US" sz="1100">
              <a:latin typeface="Arial" panose="020B0604020202020204" pitchFamily="34" charset="0"/>
            </a:endParaRPr>
          </a:p>
          <a:p>
            <a:pPr marL="800100" lvl="1" indent="-342900" eaLnBrk="1" hangingPunct="1">
              <a:lnSpc>
                <a:spcPct val="90000"/>
              </a:lnSpc>
              <a:spcBef>
                <a:spcPct val="0"/>
              </a:spcBef>
              <a:buFontTx/>
              <a:buChar char="•"/>
            </a:pPr>
            <a:r>
              <a:rPr lang="en-US" altLang="en-US" sz="1100">
                <a:latin typeface="Arial" panose="020B0604020202020204" pitchFamily="34" charset="0"/>
                <a:cs typeface="Arial" panose="020B0604020202020204" pitchFamily="34" charset="0"/>
              </a:rPr>
              <a:t>Behaviours could also be the result of certain medications or pain. </a:t>
            </a:r>
            <a:endParaRPr lang="en-US" altLang="en-US" sz="1100">
              <a:latin typeface="Arial" panose="020B0604020202020204" pitchFamily="34" charset="0"/>
            </a:endParaRPr>
          </a:p>
          <a:p>
            <a:pPr marL="171450" indent="-171450" eaLnBrk="1" hangingPunct="1">
              <a:lnSpc>
                <a:spcPct val="90000"/>
              </a:lnSpc>
              <a:spcBef>
                <a:spcPct val="0"/>
              </a:spcBef>
              <a:buFontTx/>
              <a:buChar char="•"/>
            </a:pPr>
            <a:r>
              <a:rPr lang="en-US" altLang="en-US" sz="1100" b="1">
                <a:latin typeface="Arial" panose="020B0604020202020204" pitchFamily="34" charset="0"/>
              </a:rPr>
              <a:t>Consider the person’s environment.</a:t>
            </a:r>
          </a:p>
          <a:p>
            <a:pPr marL="800100" lvl="1" indent="-342900" eaLnBrk="1" hangingPunct="1">
              <a:lnSpc>
                <a:spcPct val="90000"/>
              </a:lnSpc>
              <a:spcBef>
                <a:spcPct val="0"/>
              </a:spcBef>
              <a:buFontTx/>
              <a:buChar char="•"/>
            </a:pPr>
            <a:r>
              <a:rPr lang="en-US" altLang="en-US" sz="1100">
                <a:latin typeface="Arial" panose="020B0604020202020204" pitchFamily="34" charset="0"/>
              </a:rPr>
              <a:t>Provide a calm and quiet environment when doing oral care.</a:t>
            </a:r>
          </a:p>
          <a:p>
            <a:pPr marL="800100" lvl="1" indent="-342900" eaLnBrk="1" hangingPunct="1">
              <a:lnSpc>
                <a:spcPct val="90000"/>
              </a:lnSpc>
              <a:spcBef>
                <a:spcPct val="0"/>
              </a:spcBef>
              <a:buFontTx/>
              <a:buChar char="•"/>
            </a:pPr>
            <a:r>
              <a:rPr lang="en-US" altLang="en-US" sz="1100">
                <a:latin typeface="Arial" panose="020B0604020202020204" pitchFamily="34" charset="0"/>
              </a:rPr>
              <a:t>Engaging resident/clients in meaningful activity can decrease responsive behaviours. </a:t>
            </a:r>
          </a:p>
          <a:p>
            <a:pPr marL="171450" indent="-171450" eaLnBrk="1" hangingPunct="1">
              <a:lnSpc>
                <a:spcPct val="90000"/>
              </a:lnSpc>
              <a:spcBef>
                <a:spcPct val="0"/>
              </a:spcBef>
              <a:buFontTx/>
              <a:buChar char="•"/>
            </a:pPr>
            <a:r>
              <a:rPr lang="en-US" altLang="en-US" sz="1100" b="1">
                <a:latin typeface="Arial" panose="020B0604020202020204" pitchFamily="34" charset="0"/>
              </a:rPr>
              <a:t>Consider your timing.</a:t>
            </a:r>
          </a:p>
          <a:p>
            <a:pPr marL="800100" lvl="1" indent="-342900" eaLnBrk="1" hangingPunct="1">
              <a:lnSpc>
                <a:spcPct val="90000"/>
              </a:lnSpc>
              <a:spcBef>
                <a:spcPct val="0"/>
              </a:spcBef>
              <a:buFontTx/>
              <a:buChar char="•"/>
            </a:pPr>
            <a:r>
              <a:rPr lang="en-US" altLang="en-US" sz="1100">
                <a:latin typeface="Arial" panose="020B0604020202020204" pitchFamily="34" charset="0"/>
                <a:cs typeface="Arial" panose="020B0604020202020204" pitchFamily="34" charset="0"/>
              </a:rPr>
              <a:t>Some resident/clients/clients may be more receptive to oral care after a meal when they feel satisfied and relaxed.</a:t>
            </a:r>
          </a:p>
          <a:p>
            <a:pPr marL="800100" lvl="1" indent="-342900" eaLnBrk="1" hangingPunct="1">
              <a:lnSpc>
                <a:spcPct val="90000"/>
              </a:lnSpc>
              <a:spcBef>
                <a:spcPct val="0"/>
              </a:spcBef>
              <a:buFontTx/>
              <a:buChar char="•"/>
            </a:pPr>
            <a:r>
              <a:rPr lang="en-US" altLang="en-US" sz="1100">
                <a:latin typeface="Arial" panose="020B0604020202020204" pitchFamily="34" charset="0"/>
                <a:cs typeface="Arial" panose="020B0604020202020204" pitchFamily="34" charset="0"/>
              </a:rPr>
              <a:t>Consistency helps to establish routine. </a:t>
            </a:r>
          </a:p>
          <a:p>
            <a:pPr marL="171450" indent="-171450" eaLnBrk="1" hangingPunct="1">
              <a:lnSpc>
                <a:spcPct val="90000"/>
              </a:lnSpc>
              <a:spcBef>
                <a:spcPct val="0"/>
              </a:spcBef>
            </a:pPr>
            <a:endParaRPr lang="en-US" altLang="en-US" sz="1100">
              <a:latin typeface="Arial" panose="020B0604020202020204" pitchFamily="34" charset="0"/>
              <a:cs typeface="Arial" panose="020B0604020202020204" pitchFamily="34" charset="0"/>
            </a:endParaRPr>
          </a:p>
          <a:p>
            <a:pPr marL="171450" indent="-171450" eaLnBrk="1" hangingPunct="1">
              <a:lnSpc>
                <a:spcPct val="90000"/>
              </a:lnSpc>
              <a:spcBef>
                <a:spcPct val="0"/>
              </a:spcBef>
              <a:buFontTx/>
              <a:buChar char="•"/>
            </a:pPr>
            <a:r>
              <a:rPr lang="en-US" altLang="en-US" sz="1100">
                <a:latin typeface="Arial" panose="020B0604020202020204" pitchFamily="34" charset="0"/>
                <a:cs typeface="Arial" panose="020B0604020202020204" pitchFamily="34" charset="0"/>
              </a:rPr>
              <a:t>The more you understand the possible cause of a behaviour, the better equipped you are to create a positive interaction with the person.</a:t>
            </a:r>
          </a:p>
        </p:txBody>
      </p:sp>
      <p:sp>
        <p:nvSpPr>
          <p:cNvPr id="37891" name="Slide Number Placeholder 3">
            <a:extLst>
              <a:ext uri="{FF2B5EF4-FFF2-40B4-BE49-F238E27FC236}">
                <a16:creationId xmlns:a16="http://schemas.microsoft.com/office/drawing/2014/main" id="{4C282C89-369C-614E-B261-C42359613C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08D717-AFEA-D743-A874-2E29A59DAFFE}"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B5EC903-5D72-1D4C-8EF4-20B84F0343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CE30956-5828-9243-93D2-5996AF4D3FCE}"/>
              </a:ext>
            </a:extLst>
          </p:cNvPr>
          <p:cNvSpPr>
            <a:spLocks noGrp="1"/>
          </p:cNvSpPr>
          <p:nvPr>
            <p:ph type="body" idx="1"/>
          </p:nvPr>
        </p:nvSpPr>
        <p:spPr/>
        <p:txBody>
          <a:bodyPr>
            <a:normAutofit fontScale="92500"/>
          </a:bodyPr>
          <a:lstStyle/>
          <a:p>
            <a:pPr eaLnBrk="1" fontAlgn="auto" hangingPunct="1">
              <a:spcBef>
                <a:spcPts val="0"/>
              </a:spcBef>
              <a:spcAft>
                <a:spcPts val="0"/>
              </a:spcAft>
              <a:buFont typeface="+mj-lt" charset="0"/>
              <a:buNone/>
              <a:defRPr/>
            </a:pPr>
            <a:r>
              <a:rPr lang="en-US" b="1" dirty="0">
                <a:latin typeface="Arial" pitchFamily="34" charset="0"/>
              </a:rPr>
              <a:t>1) Always ask for permission before providing oral care</a:t>
            </a:r>
            <a:endParaRPr lang="en-US" dirty="0">
              <a:latin typeface="Arial" pitchFamily="34" charset="0"/>
            </a:endParaRP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It is important to get consent from the resident/client before providing care. Remember to introduce yourself and tell them what you are there to do. </a:t>
            </a:r>
          </a:p>
          <a:p>
            <a:pPr eaLnBrk="1" fontAlgn="auto" hangingPunct="1">
              <a:spcBef>
                <a:spcPts val="0"/>
              </a:spcBef>
              <a:spcAft>
                <a:spcPts val="0"/>
              </a:spcAft>
              <a:defRPr/>
            </a:pPr>
            <a:endParaRPr lang="en-US" b="1" dirty="0">
              <a:latin typeface="Arial" pitchFamily="34" charset="0"/>
            </a:endParaRPr>
          </a:p>
          <a:p>
            <a:pPr eaLnBrk="1" fontAlgn="auto" hangingPunct="1">
              <a:spcBef>
                <a:spcPts val="0"/>
              </a:spcBef>
              <a:spcAft>
                <a:spcPts val="0"/>
              </a:spcAft>
              <a:defRPr/>
            </a:pPr>
            <a:r>
              <a:rPr lang="en-US" b="1" dirty="0">
                <a:latin typeface="Arial" pitchFamily="34" charset="0"/>
              </a:rPr>
              <a:t>2) Let the person participate in their own care whenever possible</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Often, people with dementia are perceived as being unable to perform their own oral care; however, with some guidance, changes to their environments, or modifications to their oral health tools, some people may be able to complete oral care activities by themselves. </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It is always best to allow a resident/client to complete his or her own care if possible – even if you do no</a:t>
            </a:r>
            <a:r>
              <a:rPr lang="en-US" altLang="ja-JP" dirty="0">
                <a:latin typeface="Arial" pitchFamily="34" charset="0"/>
                <a:cs typeface="Arial" pitchFamily="34" charset="0"/>
              </a:rPr>
              <a:t>t feel they are doing a good job. Adherence to daily oral care practices is more likely when the resident/client participates in their own care.</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They may need assistance with setting up, cleaning up, turning the water on and off, or putting toothpaste on the brush. They may also need guidance in the mouth with brushing and may need verbal cues to rinse and spit.</a:t>
            </a:r>
          </a:p>
          <a:p>
            <a:pPr eaLnBrk="1" fontAlgn="auto" hangingPunct="1">
              <a:spcBef>
                <a:spcPts val="0"/>
              </a:spcBef>
              <a:spcAft>
                <a:spcPts val="0"/>
              </a:spcAft>
              <a:buFont typeface="+mj-lt" charset="0"/>
              <a:buNone/>
              <a:defRPr/>
            </a:pPr>
            <a:endParaRPr lang="en-US" b="1" dirty="0">
              <a:latin typeface="Arial" pitchFamily="34" charset="0"/>
            </a:endParaRPr>
          </a:p>
          <a:p>
            <a:pPr eaLnBrk="1" fontAlgn="auto" hangingPunct="1">
              <a:spcBef>
                <a:spcPts val="0"/>
              </a:spcBef>
              <a:spcAft>
                <a:spcPts val="0"/>
              </a:spcAft>
              <a:buFont typeface="+mj-lt" charset="0"/>
              <a:buNone/>
              <a:defRPr/>
            </a:pPr>
            <a:r>
              <a:rPr lang="en-US" b="1" dirty="0">
                <a:latin typeface="Arial" pitchFamily="34" charset="0"/>
              </a:rPr>
              <a:t>3) Set a routine time and place </a:t>
            </a:r>
            <a:r>
              <a:rPr lang="en-US" b="1" dirty="0">
                <a:latin typeface="Arial" pitchFamily="34" charset="0"/>
                <a:cs typeface="Arial" pitchFamily="34" charset="0"/>
              </a:rPr>
              <a:t>to provide oral care</a:t>
            </a:r>
            <a:r>
              <a:rPr lang="en-US" dirty="0">
                <a:latin typeface="Arial" pitchFamily="34" charset="0"/>
                <a:cs typeface="Arial" pitchFamily="34" charset="0"/>
              </a:rPr>
              <a:t>. </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 The familiarity of a routine may decrease resistance over time.</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 Gather all of the necessary supplies ahead of time. If possible, provide oral care in the bathroom. This environment will help to serve as a cue for oral care.</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 Set up oral care supplies even if the resident/clients is refusing oral care. </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sym typeface="Symbol" pitchFamily="18" charset="2"/>
              </a:rPr>
              <a:t></a:t>
            </a:r>
            <a:r>
              <a:rPr lang="en-US" dirty="0">
                <a:latin typeface="Arial" pitchFamily="34" charset="0"/>
                <a:cs typeface="Arial" pitchFamily="34" charset="0"/>
              </a:rPr>
              <a:t>Do not wake a resident/client to provide oral care. This may increase confusion and lead to resistance or responsive </a:t>
            </a:r>
            <a:r>
              <a:rPr lang="en-US" dirty="0" err="1">
                <a:latin typeface="Arial" pitchFamily="34" charset="0"/>
                <a:cs typeface="Arial" pitchFamily="34" charset="0"/>
              </a:rPr>
              <a:t>behaviour</a:t>
            </a:r>
            <a:r>
              <a:rPr lang="en-US" dirty="0">
                <a:latin typeface="Arial" pitchFamily="34" charset="0"/>
                <a:cs typeface="Arial" pitchFamily="34" charset="0"/>
              </a:rPr>
              <a:t>. </a:t>
            </a:r>
          </a:p>
          <a:p>
            <a:pPr eaLnBrk="1" fontAlgn="auto" hangingPunct="1">
              <a:spcBef>
                <a:spcPts val="0"/>
              </a:spcBef>
              <a:spcAft>
                <a:spcPts val="0"/>
              </a:spcAft>
              <a:defRPr/>
            </a:pPr>
            <a:endParaRPr lang="en-US" b="1" dirty="0">
              <a:latin typeface="Arial" pitchFamily="34" charset="0"/>
              <a:cs typeface="Arial" pitchFamily="34" charset="0"/>
            </a:endParaRPr>
          </a:p>
          <a:p>
            <a:pPr eaLnBrk="1" fontAlgn="auto" hangingPunct="1">
              <a:spcBef>
                <a:spcPts val="0"/>
              </a:spcBef>
              <a:spcAft>
                <a:spcPts val="0"/>
              </a:spcAft>
              <a:defRPr/>
            </a:pPr>
            <a:endParaRPr lang="en-US" dirty="0"/>
          </a:p>
        </p:txBody>
      </p:sp>
      <p:sp>
        <p:nvSpPr>
          <p:cNvPr id="39939" name="Slide Number Placeholder 3">
            <a:extLst>
              <a:ext uri="{FF2B5EF4-FFF2-40B4-BE49-F238E27FC236}">
                <a16:creationId xmlns:a16="http://schemas.microsoft.com/office/drawing/2014/main" id="{16454E1D-3201-774D-9973-B9B9C0E27E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410D9C-35B2-C747-B929-529CDAC5935F}"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56B7E86A-DF00-9344-9123-A7131866A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13248BF-8822-6D41-B19E-7ADE9E3552FC}"/>
              </a:ext>
            </a:extLst>
          </p:cNvPr>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b="1" dirty="0">
                <a:latin typeface="Arial" pitchFamily="34" charset="0"/>
              </a:rPr>
              <a:t>4) Ensure appropriate environment and supplies</a:t>
            </a:r>
          </a:p>
          <a:p>
            <a:pPr marL="171450" indent="-171450" eaLnBrk="1" fontAlgn="auto" hangingPunct="1">
              <a:spcBef>
                <a:spcPts val="0"/>
              </a:spcBef>
              <a:spcAft>
                <a:spcPts val="0"/>
              </a:spcAft>
              <a:buFont typeface="Arial"/>
              <a:buChar char="•"/>
              <a:defRPr/>
            </a:pPr>
            <a:r>
              <a:rPr lang="en-US" dirty="0">
                <a:latin typeface="Arial" pitchFamily="34" charset="0"/>
                <a:ea typeface="Verdana" pitchFamily="34" charset="0"/>
                <a:cs typeface="Arial" pitchFamily="34" charset="0"/>
              </a:rPr>
              <a:t>Check the resident/client</a:t>
            </a:r>
            <a:r>
              <a:rPr lang="ja-JP" altLang="en-US" dirty="0">
                <a:latin typeface="Arial" pitchFamily="34" charset="0"/>
                <a:ea typeface="Verdana" pitchFamily="34" charset="0"/>
                <a:cs typeface="Arial" pitchFamily="34" charset="0"/>
              </a:rPr>
              <a:t>’</a:t>
            </a:r>
            <a:r>
              <a:rPr lang="en-US" altLang="ja-JP" dirty="0">
                <a:latin typeface="Arial" pitchFamily="34" charset="0"/>
                <a:ea typeface="Verdana" pitchFamily="34" charset="0"/>
                <a:cs typeface="Arial" pitchFamily="34" charset="0"/>
              </a:rPr>
              <a:t>s physical environment - Is something preventing the resident/client from performing their own care? For example, the resident/client may have trouble reaching the sink. If there are concerns, try to think of possible solutions - use a kidney basin if they cannot reach the sink, provide a hand-held mirror if they need to see while doing oral care procedures. </a:t>
            </a:r>
          </a:p>
          <a:p>
            <a:pPr marL="171450" indent="-171450" eaLnBrk="1" fontAlgn="auto" hangingPunct="1">
              <a:spcBef>
                <a:spcPts val="0"/>
              </a:spcBef>
              <a:spcAft>
                <a:spcPts val="0"/>
              </a:spcAft>
              <a:buFont typeface="Arial"/>
              <a:buChar char="•"/>
              <a:defRPr/>
            </a:pPr>
            <a:r>
              <a:rPr lang="en-US" dirty="0">
                <a:latin typeface="Arial" pitchFamily="34" charset="0"/>
                <a:ea typeface="Verdana" pitchFamily="34" charset="0"/>
                <a:cs typeface="Arial" pitchFamily="34" charset="0"/>
              </a:rPr>
              <a:t>Make sure the environment is calm and quiet with few distractions. </a:t>
            </a:r>
          </a:p>
          <a:p>
            <a:pPr marL="171450" indent="-171450" eaLnBrk="1" fontAlgn="auto" hangingPunct="1">
              <a:spcBef>
                <a:spcPts val="0"/>
              </a:spcBef>
              <a:spcAft>
                <a:spcPts val="0"/>
              </a:spcAft>
              <a:buFont typeface="Arial"/>
              <a:buChar char="•"/>
              <a:defRPr/>
            </a:pPr>
            <a:r>
              <a:rPr lang="en-US" dirty="0">
                <a:latin typeface="Arial" pitchFamily="34" charset="0"/>
                <a:ea typeface="Verdana" pitchFamily="34" charset="0"/>
                <a:cs typeface="Arial" pitchFamily="34" charset="0"/>
              </a:rPr>
              <a:t>Ensure all oral care supplies are labeled, including the resident/client</a:t>
            </a:r>
            <a:r>
              <a:rPr lang="ja-JP" altLang="en-US" dirty="0">
                <a:latin typeface="Arial" pitchFamily="34" charset="0"/>
                <a:ea typeface="Verdana" pitchFamily="34" charset="0"/>
                <a:cs typeface="Arial" pitchFamily="34" charset="0"/>
              </a:rPr>
              <a:t>’</a:t>
            </a:r>
            <a:r>
              <a:rPr lang="en-US" altLang="ja-JP" dirty="0">
                <a:latin typeface="Arial" pitchFamily="34" charset="0"/>
                <a:ea typeface="Verdana" pitchFamily="34" charset="0"/>
                <a:cs typeface="Arial" pitchFamily="34" charset="0"/>
              </a:rPr>
              <a:t>s toothbrush, dentures, and denture brush.</a:t>
            </a:r>
          </a:p>
          <a:p>
            <a:pPr eaLnBrk="1" fontAlgn="auto" hangingPunct="1">
              <a:spcBef>
                <a:spcPts val="0"/>
              </a:spcBef>
              <a:spcAft>
                <a:spcPts val="0"/>
              </a:spcAft>
              <a:buFont typeface="+mj-lt" charset="0"/>
              <a:buNone/>
              <a:defRPr/>
            </a:pPr>
            <a:endParaRPr lang="en-US" b="1" dirty="0">
              <a:latin typeface="Arial" pitchFamily="34" charset="0"/>
              <a:ea typeface="Verdana" pitchFamily="34" charset="0"/>
              <a:cs typeface="Arial" pitchFamily="34" charset="0"/>
            </a:endParaRPr>
          </a:p>
          <a:p>
            <a:pPr eaLnBrk="1" fontAlgn="auto" hangingPunct="1">
              <a:spcBef>
                <a:spcPts val="0"/>
              </a:spcBef>
              <a:spcAft>
                <a:spcPts val="0"/>
              </a:spcAft>
              <a:defRPr/>
            </a:pPr>
            <a:r>
              <a:rPr lang="en-US" b="1" dirty="0">
                <a:latin typeface="Arial" pitchFamily="34" charset="0"/>
                <a:ea typeface="Verdana" pitchFamily="34" charset="0"/>
                <a:cs typeface="Arial" pitchFamily="34" charset="0"/>
              </a:rPr>
              <a:t>5) Be positive in and reassuring in your actions and words</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Speak slowly and clearly. Ask only one question at a time and provide only one instruction at a time.</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Use non-verbal cues such as smiling, gentle touch, or having the resident/client hold their toothbrush while you set up the supplies. </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Always use a positive approach - start by showing the resident/client what to do and then coach and encourage them through each step.</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Give lots of praise and positive reinforcement. </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You may have to distract the resident/client in order to provide oral care. For example, it may help to sing, or count or provide the resident/client with a toothbrush or a face cloth to hold while you brush their teeth or dentures.</a:t>
            </a:r>
            <a:endParaRPr lang="en-US" u="sng" dirty="0">
              <a:latin typeface="Arial" pitchFamily="34" charset="0"/>
              <a:cs typeface="Arial" pitchFamily="34" charset="0"/>
            </a:endParaRPr>
          </a:p>
          <a:p>
            <a:pPr eaLnBrk="1" fontAlgn="auto" hangingPunct="1">
              <a:spcBef>
                <a:spcPts val="0"/>
              </a:spcBef>
              <a:spcAft>
                <a:spcPts val="0"/>
              </a:spcAft>
              <a:buFont typeface="+mj-lt" charset="0"/>
              <a:buNone/>
              <a:defRPr/>
            </a:pPr>
            <a:endParaRPr lang="en-US" b="1" dirty="0">
              <a:latin typeface="Arial" pitchFamily="34" charset="0"/>
              <a:cs typeface="Arial" pitchFamily="34" charset="0"/>
            </a:endParaRPr>
          </a:p>
          <a:p>
            <a:pPr eaLnBrk="1" fontAlgn="auto" hangingPunct="1">
              <a:spcBef>
                <a:spcPts val="0"/>
              </a:spcBef>
              <a:spcAft>
                <a:spcPts val="0"/>
              </a:spcAft>
              <a:buFont typeface="+mj-lt" charset="0"/>
              <a:buNone/>
              <a:defRPr/>
            </a:pPr>
            <a:r>
              <a:rPr lang="en-US" b="1" dirty="0">
                <a:latin typeface="Arial" pitchFamily="34" charset="0"/>
                <a:cs typeface="Arial" pitchFamily="34" charset="0"/>
              </a:rPr>
              <a:t>6) Approach the resident/client at eye level and from the front</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While the Ideal position for providing oral care is to stand beside or slightly behind the resident/client, </a:t>
            </a:r>
            <a:r>
              <a:rPr lang="en-US" b="1" dirty="0">
                <a:latin typeface="Arial" pitchFamily="34" charset="0"/>
                <a:cs typeface="Arial" pitchFamily="34" charset="0"/>
              </a:rPr>
              <a:t>it may not be appropriate when providing care for someone with dementia. </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Because their peripheral vision may be impaired, positioning yourself beside or behind the resident/client may make them nervous, confused, or uncomfortable. </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Position yourself in front of the resident/client to provide oral care. If the resident/client is sitting, approach them at eye level to appear less threatening. </a:t>
            </a:r>
          </a:p>
          <a:p>
            <a:pPr eaLnBrk="1" fontAlgn="auto" hangingPunct="1">
              <a:spcBef>
                <a:spcPts val="0"/>
              </a:spcBef>
              <a:spcAft>
                <a:spcPts val="0"/>
              </a:spcAft>
              <a:defRPr/>
            </a:pPr>
            <a:endParaRPr lang="en-US" dirty="0"/>
          </a:p>
        </p:txBody>
      </p:sp>
      <p:sp>
        <p:nvSpPr>
          <p:cNvPr id="41987" name="Slide Number Placeholder 3">
            <a:extLst>
              <a:ext uri="{FF2B5EF4-FFF2-40B4-BE49-F238E27FC236}">
                <a16:creationId xmlns:a16="http://schemas.microsoft.com/office/drawing/2014/main" id="{A7A46049-D402-C542-ACFF-FD11AE5542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AC968A-259C-9742-8600-C9285628614B}"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4C4FBD8-8F64-104A-8468-3D02D37EC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110DA8E-0C9E-C741-930E-6BB0FF958B75}"/>
              </a:ext>
            </a:extLst>
          </p:cNvPr>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a:latin typeface="Arial" pitchFamily="34" charset="0"/>
                <a:cs typeface="Arial" pitchFamily="34" charset="0"/>
              </a:rPr>
              <a:t>Sometimes, it may take a little </a:t>
            </a:r>
            <a:r>
              <a:rPr lang="ja-JP" altLang="en-US" dirty="0">
                <a:latin typeface="Arial" pitchFamily="34" charset="0"/>
                <a:cs typeface="Arial" pitchFamily="34" charset="0"/>
              </a:rPr>
              <a:t>‘</a:t>
            </a:r>
            <a:r>
              <a:rPr lang="en-US" altLang="ja-JP" dirty="0">
                <a:latin typeface="Arial" pitchFamily="34" charset="0"/>
                <a:cs typeface="Arial" pitchFamily="34" charset="0"/>
              </a:rPr>
              <a:t>something extra</a:t>
            </a:r>
            <a:r>
              <a:rPr lang="ja-JP" altLang="en-US" dirty="0">
                <a:latin typeface="Arial" pitchFamily="34" charset="0"/>
                <a:cs typeface="Arial" pitchFamily="34" charset="0"/>
              </a:rPr>
              <a:t>’</a:t>
            </a:r>
            <a:r>
              <a:rPr lang="en-US" altLang="ja-JP" dirty="0">
                <a:latin typeface="Arial" pitchFamily="34" charset="0"/>
                <a:cs typeface="Arial" pitchFamily="34" charset="0"/>
              </a:rPr>
              <a:t> to ensure a resident/client receives adequate oral care. We will now review some other techniques for consideration.</a:t>
            </a:r>
            <a:br>
              <a:rPr lang="en-US" altLang="ja-JP" dirty="0">
                <a:latin typeface="Arial" pitchFamily="34" charset="0"/>
                <a:cs typeface="Arial" pitchFamily="34" charset="0"/>
              </a:rPr>
            </a:br>
            <a:endParaRPr lang="en-US" altLang="ja-JP" dirty="0">
              <a:latin typeface="Arial" pitchFamily="34" charset="0"/>
              <a:cs typeface="Arial" pitchFamily="34" charset="0"/>
            </a:endParaRPr>
          </a:p>
          <a:p>
            <a:pPr eaLnBrk="1" fontAlgn="auto" hangingPunct="1">
              <a:spcBef>
                <a:spcPts val="0"/>
              </a:spcBef>
              <a:spcAft>
                <a:spcPts val="0"/>
              </a:spcAft>
              <a:defRPr/>
            </a:pPr>
            <a:r>
              <a:rPr lang="en-US" b="1" u="sng" dirty="0">
                <a:latin typeface="Arial" pitchFamily="34" charset="0"/>
                <a:cs typeface="Arial" pitchFamily="34" charset="0"/>
              </a:rPr>
              <a:t>Hand-over-hand technique:</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The hand over hand technique allows the resident/client to feel as if they are providing their own oral care.</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The care provider places their hand over the resident/client</a:t>
            </a:r>
            <a:r>
              <a:rPr lang="ja-JP" altLang="en-US" dirty="0">
                <a:latin typeface="Arial" pitchFamily="34" charset="0"/>
                <a:cs typeface="Arial" pitchFamily="34" charset="0"/>
              </a:rPr>
              <a:t>’</a:t>
            </a:r>
            <a:r>
              <a:rPr lang="en-US" altLang="ja-JP" dirty="0">
                <a:latin typeface="Arial" pitchFamily="34" charset="0"/>
                <a:cs typeface="Arial" pitchFamily="34" charset="0"/>
              </a:rPr>
              <a:t>s hand and guides them through the brushing procedure.</a:t>
            </a:r>
            <a:br>
              <a:rPr lang="en-US" altLang="ja-JP" dirty="0">
                <a:latin typeface="Arial" pitchFamily="34" charset="0"/>
                <a:cs typeface="Arial" pitchFamily="34" charset="0"/>
              </a:rPr>
            </a:br>
            <a:endParaRPr lang="en-US" altLang="ja-JP" u="sng" dirty="0">
              <a:latin typeface="Arial" pitchFamily="34" charset="0"/>
              <a:cs typeface="Arial" pitchFamily="34" charset="0"/>
            </a:endParaRPr>
          </a:p>
          <a:p>
            <a:pPr eaLnBrk="1" fontAlgn="auto" hangingPunct="1">
              <a:spcBef>
                <a:spcPts val="0"/>
              </a:spcBef>
              <a:spcAft>
                <a:spcPts val="0"/>
              </a:spcAft>
              <a:defRPr/>
            </a:pPr>
            <a:r>
              <a:rPr lang="en-US" b="1" u="sng" dirty="0">
                <a:latin typeface="Arial" pitchFamily="34" charset="0"/>
                <a:cs typeface="Arial" pitchFamily="34" charset="0"/>
              </a:rPr>
              <a:t>Chaining:</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Chaining goes a step beyond the hand-over-hand technique. </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When a care provider starts the oral care procedure and then the resident/client takes over and finishes the process, this is referred to as chaining. </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The care provider can place toothpaste on the toothbrush, put it in the resident/client</a:t>
            </a:r>
            <a:r>
              <a:rPr lang="ja-JP" altLang="en-US" dirty="0">
                <a:latin typeface="Arial" pitchFamily="34" charset="0"/>
                <a:cs typeface="Arial" pitchFamily="34" charset="0"/>
              </a:rPr>
              <a:t>’</a:t>
            </a:r>
            <a:r>
              <a:rPr lang="en-US" altLang="ja-JP" dirty="0">
                <a:latin typeface="Arial" pitchFamily="34" charset="0"/>
                <a:cs typeface="Arial" pitchFamily="34" charset="0"/>
              </a:rPr>
              <a:t>s hand and assist the resident/client to place the brush in their mouth and brush their teeth. </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Once the care provider feels the resident/client is in control of the procedure, they can let go of their hand and allow them to finish brushing on their own.</a:t>
            </a:r>
            <a:br>
              <a:rPr lang="en-US" dirty="0">
                <a:latin typeface="Arial" pitchFamily="34" charset="0"/>
                <a:cs typeface="Arial" pitchFamily="34" charset="0"/>
              </a:rPr>
            </a:br>
            <a:endParaRPr lang="en-US" b="1" u="sng" dirty="0">
              <a:latin typeface="Arial" pitchFamily="34" charset="0"/>
              <a:cs typeface="Arial" pitchFamily="34" charset="0"/>
            </a:endParaRPr>
          </a:p>
          <a:p>
            <a:pPr eaLnBrk="1" fontAlgn="auto" hangingPunct="1">
              <a:spcBef>
                <a:spcPts val="0"/>
              </a:spcBef>
              <a:spcAft>
                <a:spcPts val="0"/>
              </a:spcAft>
              <a:defRPr/>
            </a:pPr>
            <a:r>
              <a:rPr lang="en-US" b="1" u="sng" dirty="0">
                <a:latin typeface="Arial" pitchFamily="34" charset="0"/>
                <a:cs typeface="Arial" pitchFamily="34" charset="0"/>
              </a:rPr>
              <a:t>Distraction method:</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The distraction method is used to distract the resident/client during oral care. </a:t>
            </a:r>
          </a:p>
          <a:p>
            <a:pPr marL="171450" indent="-171450" eaLnBrk="1" fontAlgn="auto" hangingPunct="1">
              <a:spcBef>
                <a:spcPts val="0"/>
              </a:spcBef>
              <a:spcAft>
                <a:spcPts val="0"/>
              </a:spcAft>
              <a:buFont typeface="Arial"/>
              <a:buChar char="•"/>
              <a:defRPr/>
            </a:pPr>
            <a:r>
              <a:rPr lang="en-US" dirty="0">
                <a:latin typeface="Arial" pitchFamily="34" charset="0"/>
                <a:cs typeface="Arial" pitchFamily="34" charset="0"/>
              </a:rPr>
              <a:t>The care provider can sing, hum, talk, or gently touch the resident/client. If the resident/client is grabbing at things with their hands give them a facecloth to hold in each hand to keep them busy.</a:t>
            </a:r>
          </a:p>
          <a:p>
            <a:pPr eaLnBrk="1" fontAlgn="auto" hangingPunct="1">
              <a:spcBef>
                <a:spcPts val="0"/>
              </a:spcBef>
              <a:spcAft>
                <a:spcPts val="0"/>
              </a:spcAft>
              <a:defRPr/>
            </a:pPr>
            <a:endParaRPr lang="en-US" dirty="0">
              <a:latin typeface="Arial" pitchFamily="34" charset="0"/>
              <a:cs typeface="Arial" pitchFamily="34" charset="0"/>
            </a:endParaRPr>
          </a:p>
          <a:p>
            <a:pPr eaLnBrk="1" fontAlgn="auto" hangingPunct="1">
              <a:spcBef>
                <a:spcPts val="0"/>
              </a:spcBef>
              <a:spcAft>
                <a:spcPts val="0"/>
              </a:spcAft>
              <a:defRPr/>
            </a:pPr>
            <a:r>
              <a:rPr lang="en-US" dirty="0">
                <a:latin typeface="Arial" pitchFamily="34" charset="0"/>
                <a:cs typeface="Arial" pitchFamily="34" charset="0"/>
              </a:rPr>
              <a:t>**Ask a volunteer from the audience to help you demonstrate these techniques. </a:t>
            </a:r>
          </a:p>
          <a:p>
            <a:pPr eaLnBrk="1" fontAlgn="auto" hangingPunct="1">
              <a:spcBef>
                <a:spcPts val="0"/>
              </a:spcBef>
              <a:spcAft>
                <a:spcPts val="0"/>
              </a:spcAft>
              <a:defRPr/>
            </a:pPr>
            <a:endParaRPr lang="en-US" dirty="0">
              <a:latin typeface="Arial" pitchFamily="34" charset="0"/>
              <a:cs typeface="Arial" pitchFamily="34" charset="0"/>
            </a:endParaRPr>
          </a:p>
          <a:p>
            <a:pPr eaLnBrk="1" fontAlgn="auto" hangingPunct="1">
              <a:spcBef>
                <a:spcPts val="0"/>
              </a:spcBef>
              <a:spcAft>
                <a:spcPts val="0"/>
              </a:spcAft>
              <a:defRPr/>
            </a:pPr>
            <a:endParaRPr lang="en-US" dirty="0"/>
          </a:p>
        </p:txBody>
      </p:sp>
      <p:sp>
        <p:nvSpPr>
          <p:cNvPr id="44035" name="Slide Number Placeholder 3">
            <a:extLst>
              <a:ext uri="{FF2B5EF4-FFF2-40B4-BE49-F238E27FC236}">
                <a16:creationId xmlns:a16="http://schemas.microsoft.com/office/drawing/2014/main" id="{83032198-A807-B647-B652-1ADAB5A197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47B146-C4BF-1B4E-9C38-C3B1823D2E2C}" type="slidenum">
              <a:rPr lang="en-US" altLang="en-US"/>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0661217B-05F5-8F45-8383-1BDD7E7431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59F3755-1E86-914F-AADB-3FE32FF7C29D}"/>
              </a:ext>
            </a:extLst>
          </p:cNvPr>
          <p:cNvSpPr>
            <a:spLocks noGrp="1"/>
          </p:cNvSpPr>
          <p:nvPr>
            <p:ph type="body" idx="1"/>
          </p:nvPr>
        </p:nvSpPr>
        <p:spPr/>
        <p:txBody>
          <a:bodyPr/>
          <a:lstStyle/>
          <a:p>
            <a:pPr eaLnBrk="1" fontAlgn="auto" hangingPunct="1">
              <a:spcBef>
                <a:spcPts val="0"/>
              </a:spcBef>
              <a:spcAft>
                <a:spcPts val="0"/>
              </a:spcAft>
              <a:defRPr/>
            </a:pPr>
            <a:r>
              <a:rPr lang="en-US" b="1" u="sng" dirty="0">
                <a:latin typeface="Arial"/>
                <a:ea typeface="ＭＳ Ｐゴシック" charset="0"/>
                <a:cs typeface="Arial"/>
              </a:rPr>
              <a:t>Bridging technique:</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Bridging is a variation of distracting. </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Bridging occurs when the resident/client is asked to hold the same object as the care provider, such as a toothbrush, and then holds this object while oral care is being performed.</a:t>
            </a:r>
          </a:p>
          <a:p>
            <a:pPr marL="171450" indent="-171450" eaLnBrk="1" fontAlgn="auto" hangingPunct="1">
              <a:spcBef>
                <a:spcPts val="0"/>
              </a:spcBef>
              <a:spcAft>
                <a:spcPts val="0"/>
              </a:spcAft>
              <a:buFont typeface="Arial"/>
              <a:buChar char="•"/>
              <a:defRPr/>
            </a:pPr>
            <a:endParaRPr lang="en-US" dirty="0">
              <a:latin typeface="Arial"/>
              <a:ea typeface="ＭＳ Ｐゴシック" charset="0"/>
              <a:cs typeface="Arial"/>
            </a:endParaRPr>
          </a:p>
          <a:p>
            <a:pPr eaLnBrk="1" fontAlgn="auto" hangingPunct="1">
              <a:spcBef>
                <a:spcPts val="0"/>
              </a:spcBef>
              <a:spcAft>
                <a:spcPts val="0"/>
              </a:spcAft>
              <a:defRPr/>
            </a:pPr>
            <a:r>
              <a:rPr lang="en-US" b="1" u="sng" dirty="0">
                <a:latin typeface="Arial"/>
                <a:ea typeface="ＭＳ Ｐゴシック" charset="0"/>
                <a:cs typeface="Arial"/>
              </a:rPr>
              <a:t>Rescuing:</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When a care provider is experiencing difficulties with a resident/client it may be necessary for a second care provider to relieve the first care provider. </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The resident/client is told that the second care provider is there to help. </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This may encourage the resident/client to like and trust the second care provider. </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The second care provider will then take over the oral care procedure. </a:t>
            </a:r>
          </a:p>
          <a:p>
            <a:pPr marL="171450" indent="-171450" eaLnBrk="1" fontAlgn="auto" hangingPunct="1">
              <a:spcBef>
                <a:spcPts val="0"/>
              </a:spcBef>
              <a:spcAft>
                <a:spcPts val="0"/>
              </a:spcAft>
              <a:buFont typeface="Arial"/>
              <a:buChar char="•"/>
              <a:defRPr/>
            </a:pPr>
            <a:endParaRPr lang="en-US" dirty="0">
              <a:latin typeface="Arial"/>
              <a:ea typeface="ＭＳ Ｐゴシック" charset="0"/>
              <a:cs typeface="Arial"/>
            </a:endParaRPr>
          </a:p>
          <a:p>
            <a:pPr marL="171450" indent="-171450" eaLnBrk="1" fontAlgn="auto" hangingPunct="1">
              <a:spcBef>
                <a:spcPts val="0"/>
              </a:spcBef>
              <a:spcAft>
                <a:spcPts val="0"/>
              </a:spcAft>
              <a:buFont typeface="Arial"/>
              <a:buChar char="•"/>
              <a:defRPr/>
            </a:pPr>
            <a:r>
              <a:rPr lang="en-US" dirty="0">
                <a:ea typeface="ＭＳ Ｐゴシック" charset="0"/>
              </a:rPr>
              <a:t>**Ask volunteers from the audience to help you demonstrate these techniques. </a:t>
            </a:r>
          </a:p>
          <a:p>
            <a:pPr marL="171450" indent="-171450" eaLnBrk="1" fontAlgn="auto" hangingPunct="1">
              <a:spcBef>
                <a:spcPts val="0"/>
              </a:spcBef>
              <a:spcAft>
                <a:spcPts val="0"/>
              </a:spcAft>
              <a:buFont typeface="Arial"/>
              <a:buChar char="•"/>
              <a:defRPr/>
            </a:pPr>
            <a:endParaRPr lang="en-US" dirty="0">
              <a:latin typeface="Arial"/>
              <a:ea typeface="ＭＳ Ｐゴシック" charset="0"/>
              <a:cs typeface="Arial"/>
            </a:endParaRPr>
          </a:p>
        </p:txBody>
      </p:sp>
      <p:sp>
        <p:nvSpPr>
          <p:cNvPr id="46083" name="Slide Number Placeholder 3">
            <a:extLst>
              <a:ext uri="{FF2B5EF4-FFF2-40B4-BE49-F238E27FC236}">
                <a16:creationId xmlns:a16="http://schemas.microsoft.com/office/drawing/2014/main" id="{836E960A-86B5-6B44-848B-E6E6D769D3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C69E21-C006-5040-B45D-34F280081EE3}" type="slidenum">
              <a:rPr lang="en-US" altLang="en-US"/>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3551DE46-B1C7-9C4B-B662-2E72B0AF59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06F76BC-A5FC-8340-819B-E5032932A727}"/>
              </a:ext>
            </a:extLst>
          </p:cNvPr>
          <p:cNvSpPr>
            <a:spLocks noGrp="1"/>
          </p:cNvSpPr>
          <p:nvPr>
            <p:ph type="body" idx="1"/>
          </p:nvPr>
        </p:nvSpPr>
        <p:spPr/>
        <p:txBody>
          <a:bodyPr/>
          <a:lstStyle/>
          <a:p>
            <a:pPr marL="171450" indent="-171450" eaLnBrk="1" fontAlgn="auto" hangingPunct="1">
              <a:spcBef>
                <a:spcPts val="0"/>
              </a:spcBef>
              <a:spcAft>
                <a:spcPts val="0"/>
              </a:spcAft>
              <a:buFontTx/>
              <a:buChar char="•"/>
              <a:defRPr/>
            </a:pPr>
            <a:r>
              <a:rPr lang="en-US" dirty="0">
                <a:latin typeface="Arial" pitchFamily="34" charset="0"/>
                <a:cs typeface="Arial" pitchFamily="34" charset="0"/>
              </a:rPr>
              <a:t>It is important that you have consent from the resident/client to perform oral care. The resident/client has a right to refuse care.  If you are having trouble getting the resident/client to open their mouth, try first to verbally coax them to open. </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If the resident/client is having difficulty opening their mouth, try massaging the cheeks and joints to relax the muscle and encourage opening. </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A soft mouth prop can gently hold the resident/client</a:t>
            </a:r>
            <a:r>
              <a:rPr lang="ja-JP" altLang="en-US" dirty="0">
                <a:latin typeface="Arial" pitchFamily="34" charset="0"/>
                <a:cs typeface="Arial" pitchFamily="34" charset="0"/>
              </a:rPr>
              <a:t>’</a:t>
            </a:r>
            <a:r>
              <a:rPr lang="en-US" altLang="ja-JP" dirty="0">
                <a:latin typeface="Arial" pitchFamily="34" charset="0"/>
                <a:cs typeface="Arial" pitchFamily="34" charset="0"/>
              </a:rPr>
              <a:t>s mouth open while you brush their teeth. This can be useful if the resident/client has difficulty opening their mouth wide or holding their mouth open.</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Mouth props can also provide peace of mind to care providers who are fearful of having their fingers bitten.</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Mouth props can be labeled, cleaned and reused. </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To use a mouth prop, wiggle the prop between the back teeth, then turn the prop so the wider portion allows the mouth to open more.</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If a mouth prop is unavailable, you can use several tongue depressors taped together, or the handle of another toothbrush or to prop the resident/client</a:t>
            </a:r>
            <a:r>
              <a:rPr lang="ja-JP" altLang="en-US" dirty="0">
                <a:latin typeface="Arial" pitchFamily="34" charset="0"/>
                <a:cs typeface="Arial" pitchFamily="34" charset="0"/>
              </a:rPr>
              <a:t>’</a:t>
            </a:r>
            <a:r>
              <a:rPr lang="en-US" altLang="ja-JP" dirty="0">
                <a:latin typeface="Arial" pitchFamily="34" charset="0"/>
                <a:cs typeface="Arial" pitchFamily="34" charset="0"/>
              </a:rPr>
              <a:t>s mouth open – this is called the two-toothbrush technique. </a:t>
            </a:r>
            <a:endParaRPr lang="en-US" dirty="0">
              <a:latin typeface="Arial" pitchFamily="34" charset="0"/>
              <a:cs typeface="Arial" pitchFamily="34" charset="0"/>
            </a:endParaRPr>
          </a:p>
          <a:p>
            <a:pPr eaLnBrk="1" fontAlgn="auto" hangingPunct="1">
              <a:spcBef>
                <a:spcPts val="0"/>
              </a:spcBef>
              <a:spcAft>
                <a:spcPts val="0"/>
              </a:spcAft>
              <a:defRPr/>
            </a:pPr>
            <a:endParaRPr lang="en-US" dirty="0"/>
          </a:p>
        </p:txBody>
      </p:sp>
      <p:sp>
        <p:nvSpPr>
          <p:cNvPr id="48131" name="Slide Number Placeholder 3">
            <a:extLst>
              <a:ext uri="{FF2B5EF4-FFF2-40B4-BE49-F238E27FC236}">
                <a16:creationId xmlns:a16="http://schemas.microsoft.com/office/drawing/2014/main" id="{03AF7CAC-F60B-8B45-9A66-5D130837D7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7F336F-F8C3-E34D-BDD8-DB2345C68534}"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6409A5DE-30FC-7948-ABDD-A798A4E73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1E152C5-C65D-7F4D-98E5-C23430C0CC67}"/>
              </a:ext>
            </a:extLst>
          </p:cNvPr>
          <p:cNvSpPr>
            <a:spLocks noGrp="1"/>
          </p:cNvSpPr>
          <p:nvPr>
            <p:ph type="body" idx="1"/>
          </p:nvPr>
        </p:nvSpPr>
        <p:spPr/>
        <p:txBody>
          <a:bodyPr/>
          <a:lstStyle/>
          <a:p>
            <a:pPr marL="171450" indent="-171450">
              <a:defRPr/>
            </a:pPr>
            <a:r>
              <a:rPr lang="en-US" b="1" dirty="0">
                <a:solidFill>
                  <a:srgbClr val="000000"/>
                </a:solidFill>
                <a:latin typeface="Arial" pitchFamily="34" charset="0"/>
                <a:ea typeface="MS PGothic" pitchFamily="34" charset="-128"/>
              </a:rPr>
              <a:t>**Group activity:</a:t>
            </a:r>
          </a:p>
          <a:p>
            <a:pPr marL="171450" indent="-171450">
              <a:buFontTx/>
              <a:buChar char="•"/>
              <a:defRPr/>
            </a:pPr>
            <a:r>
              <a:rPr lang="en-US" dirty="0">
                <a:solidFill>
                  <a:srgbClr val="000000"/>
                </a:solidFill>
                <a:latin typeface="Arial" pitchFamily="34" charset="0"/>
                <a:ea typeface="MS PGothic" pitchFamily="34" charset="-128"/>
              </a:rPr>
              <a:t>There are two scenarios on this slide.</a:t>
            </a:r>
          </a:p>
          <a:p>
            <a:pPr marL="171450" indent="-171450">
              <a:buFontTx/>
              <a:buChar char="•"/>
              <a:defRPr/>
            </a:pPr>
            <a:r>
              <a:rPr lang="en-US" dirty="0">
                <a:solidFill>
                  <a:srgbClr val="000000"/>
                </a:solidFill>
                <a:latin typeface="Arial" pitchFamily="34" charset="0"/>
                <a:ea typeface="MS PGothic" pitchFamily="34" charset="-128"/>
              </a:rPr>
              <a:t>Participants are asked to divide  into two groups to discuss which of the techniques they might use in each scenario. </a:t>
            </a:r>
          </a:p>
          <a:p>
            <a:pPr marL="171450" indent="-171450">
              <a:buFontTx/>
              <a:buChar char="•"/>
              <a:defRPr/>
            </a:pPr>
            <a:r>
              <a:rPr lang="en-US" dirty="0">
                <a:solidFill>
                  <a:srgbClr val="000000"/>
                </a:solidFill>
                <a:latin typeface="Arial" pitchFamily="34" charset="0"/>
                <a:ea typeface="MS PGothic" pitchFamily="34" charset="-128"/>
              </a:rPr>
              <a:t>Have the Right side of the room discuss Mrs. Anderson’s scenario and the Left side of the room discuss Mrs. Beaton’s scenario. </a:t>
            </a:r>
          </a:p>
          <a:p>
            <a:pPr marL="171450" indent="-171450">
              <a:buFontTx/>
              <a:buChar char="•"/>
              <a:defRPr/>
            </a:pPr>
            <a:r>
              <a:rPr lang="en-US" dirty="0">
                <a:solidFill>
                  <a:srgbClr val="000000"/>
                </a:solidFill>
                <a:latin typeface="Arial" pitchFamily="34" charset="0"/>
                <a:ea typeface="MS PGothic" pitchFamily="34" charset="-128"/>
              </a:rPr>
              <a:t>Encourage participants to share their experiences with using the techniques and whether they have been successful.</a:t>
            </a:r>
          </a:p>
          <a:p>
            <a:pPr eaLnBrk="1" fontAlgn="auto" hangingPunct="1">
              <a:spcBef>
                <a:spcPts val="0"/>
              </a:spcBef>
              <a:spcAft>
                <a:spcPts val="0"/>
              </a:spcAft>
              <a:defRPr/>
            </a:pPr>
            <a:endParaRPr lang="en-US" dirty="0"/>
          </a:p>
        </p:txBody>
      </p:sp>
      <p:sp>
        <p:nvSpPr>
          <p:cNvPr id="50179" name="Slide Number Placeholder 3">
            <a:extLst>
              <a:ext uri="{FF2B5EF4-FFF2-40B4-BE49-F238E27FC236}">
                <a16:creationId xmlns:a16="http://schemas.microsoft.com/office/drawing/2014/main" id="{EEF4A3CF-CB6F-A143-BAD1-02DAAE9BBD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207AF5-C908-1945-A97C-7438FEB1A521}"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71CC1A6D-68D8-0F4E-8604-6D671468F8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FC414B2-2EAC-6541-8B78-27D853F5CF3D}"/>
              </a:ext>
            </a:extLst>
          </p:cNvPr>
          <p:cNvSpPr>
            <a:spLocks noGrp="1"/>
          </p:cNvSpPr>
          <p:nvPr>
            <p:ph type="body" idx="1"/>
          </p:nvPr>
        </p:nvSpPr>
        <p:spPr/>
        <p:txBody>
          <a:bodyPr/>
          <a:lstStyle/>
          <a:p>
            <a:pPr marL="171450" indent="-171450" eaLnBrk="1" fontAlgn="auto" hangingPunct="1">
              <a:spcBef>
                <a:spcPts val="0"/>
              </a:spcBef>
              <a:spcAft>
                <a:spcPts val="0"/>
              </a:spcAft>
              <a:buFont typeface="Arial"/>
              <a:buChar char="•"/>
              <a:defRPr/>
            </a:pPr>
            <a:r>
              <a:rPr lang="en-US" dirty="0">
                <a:latin typeface="Arial"/>
                <a:ea typeface="ＭＳ Ｐゴシック" pitchFamily="34" charset="-128"/>
                <a:cs typeface="Arial"/>
              </a:rPr>
              <a:t>Dementia progresses in stages</a:t>
            </a:r>
          </a:p>
          <a:p>
            <a:pPr marL="171450" indent="-171450" eaLnBrk="1" fontAlgn="auto" hangingPunct="1">
              <a:spcBef>
                <a:spcPts val="0"/>
              </a:spcBef>
              <a:spcAft>
                <a:spcPts val="0"/>
              </a:spcAft>
              <a:buFont typeface="Arial"/>
              <a:buChar char="•"/>
              <a:defRPr/>
            </a:pPr>
            <a:r>
              <a:rPr lang="en-US" b="1" dirty="0">
                <a:latin typeface="Arial"/>
                <a:ea typeface="ＭＳ Ｐゴシック" pitchFamily="34" charset="-128"/>
                <a:cs typeface="Arial"/>
              </a:rPr>
              <a:t>For people in the very severe stages of dementia </a:t>
            </a:r>
            <a:r>
              <a:rPr lang="en-US" dirty="0">
                <a:latin typeface="Arial"/>
                <a:ea typeface="ＭＳ Ｐゴシック" pitchFamily="34" charset="-128"/>
                <a:cs typeface="Arial"/>
              </a:rPr>
              <a:t>(i.e. end stage) who are completely dependent on others it  may be appropriate to transition to palliative oral care routines</a:t>
            </a:r>
          </a:p>
          <a:p>
            <a:pPr eaLnBrk="1" fontAlgn="auto" hangingPunct="1">
              <a:spcBef>
                <a:spcPts val="0"/>
              </a:spcBef>
              <a:spcAft>
                <a:spcPts val="0"/>
              </a:spcAft>
              <a:defRPr/>
            </a:pPr>
            <a:endParaRPr lang="en-US" dirty="0">
              <a:latin typeface="Arial"/>
              <a:ea typeface="ＭＳ Ｐゴシック" charset="0"/>
              <a:cs typeface="Arial"/>
            </a:endParaRPr>
          </a:p>
          <a:p>
            <a:pPr eaLnBrk="1" fontAlgn="auto" hangingPunct="1">
              <a:spcBef>
                <a:spcPts val="0"/>
              </a:spcBef>
              <a:spcAft>
                <a:spcPts val="0"/>
              </a:spcAft>
              <a:defRPr/>
            </a:pPr>
            <a:r>
              <a:rPr lang="en-US" dirty="0">
                <a:latin typeface="Arial"/>
                <a:ea typeface="ＭＳ Ｐゴシック" charset="0"/>
                <a:cs typeface="Arial"/>
              </a:rPr>
              <a:t>**This is the last slide for Dementia. </a:t>
            </a:r>
          </a:p>
          <a:p>
            <a:pPr eaLnBrk="1" fontAlgn="auto" hangingPunct="1">
              <a:spcBef>
                <a:spcPts val="0"/>
              </a:spcBef>
              <a:spcAft>
                <a:spcPts val="0"/>
              </a:spcAft>
              <a:defRPr/>
            </a:pPr>
            <a:endParaRPr lang="en-US" dirty="0">
              <a:latin typeface="Arial"/>
              <a:ea typeface="ＭＳ Ｐゴシック" charset="0"/>
              <a:cs typeface="Arial"/>
            </a:endParaRPr>
          </a:p>
          <a:p>
            <a:pPr eaLnBrk="1" fontAlgn="auto" hangingPunct="1">
              <a:spcBef>
                <a:spcPts val="0"/>
              </a:spcBef>
              <a:spcAft>
                <a:spcPts val="0"/>
              </a:spcAft>
              <a:defRPr/>
            </a:pPr>
            <a:r>
              <a:rPr lang="en-US" dirty="0">
                <a:ea typeface="ＭＳ Ｐゴシック" charset="0"/>
                <a:cs typeface="MS PGothic" charset="0"/>
              </a:rPr>
              <a:t>Any questions about dementia before we move onto palliative care?</a:t>
            </a:r>
          </a:p>
          <a:p>
            <a:pPr eaLnBrk="1" fontAlgn="auto" hangingPunct="1">
              <a:spcBef>
                <a:spcPts val="0"/>
              </a:spcBef>
              <a:spcAft>
                <a:spcPts val="0"/>
              </a:spcAft>
              <a:defRPr/>
            </a:pPr>
            <a:r>
              <a:rPr lang="en-US" dirty="0">
                <a:ea typeface="ＭＳ Ｐゴシック" charset="0"/>
              </a:rPr>
              <a:t>**Break?  If you wish, you may take a 5-10 minute break OR you may continue to the next section on Palliative Care.</a:t>
            </a:r>
          </a:p>
          <a:p>
            <a:pPr marL="171450" indent="-171450" eaLnBrk="1" fontAlgn="auto" hangingPunct="1">
              <a:spcBef>
                <a:spcPts val="0"/>
              </a:spcBef>
              <a:spcAft>
                <a:spcPts val="0"/>
              </a:spcAft>
              <a:buFontTx/>
              <a:buChar char="•"/>
              <a:defRPr/>
            </a:pPr>
            <a:endParaRPr lang="en-US" dirty="0">
              <a:ea typeface="ＭＳ Ｐゴシック" charset="0"/>
              <a:cs typeface="Arial" charset="0"/>
            </a:endParaRPr>
          </a:p>
          <a:p>
            <a:pPr eaLnBrk="1" fontAlgn="auto" hangingPunct="1">
              <a:spcBef>
                <a:spcPts val="0"/>
              </a:spcBef>
              <a:spcAft>
                <a:spcPts val="0"/>
              </a:spcAft>
              <a:defRPr/>
            </a:pPr>
            <a:endParaRPr lang="en-US" dirty="0"/>
          </a:p>
        </p:txBody>
      </p:sp>
      <p:sp>
        <p:nvSpPr>
          <p:cNvPr id="52227" name="Slide Number Placeholder 3">
            <a:extLst>
              <a:ext uri="{FF2B5EF4-FFF2-40B4-BE49-F238E27FC236}">
                <a16:creationId xmlns:a16="http://schemas.microsoft.com/office/drawing/2014/main" id="{74DA378D-276E-E448-A8E8-4D582E5F70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58446C-8FA9-8A4A-A6DF-7B636944B236}" type="slidenum">
              <a:rPr lang="en-US" altLang="en-US"/>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9">
            <a:extLst>
              <a:ext uri="{FF2B5EF4-FFF2-40B4-BE49-F238E27FC236}">
                <a16:creationId xmlns:a16="http://schemas.microsoft.com/office/drawing/2014/main" id="{9327017F-79C3-A846-820F-A1A308799F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buSzPct val="100000"/>
            </a:pPr>
            <a:fld id="{7FD7870E-71DF-5B40-96AF-C0EA5714726C}" type="slidenum">
              <a:rPr lang="en-US" altLang="en-US">
                <a:solidFill>
                  <a:srgbClr val="000000"/>
                </a:solidFill>
                <a:latin typeface="Verdana" panose="020B0604030504040204" pitchFamily="34" charset="0"/>
                <a:ea typeface="MS PGothic" panose="020B0600070205080204" pitchFamily="34" charset="-128"/>
              </a:rPr>
              <a:pPr>
                <a:buSzPct val="100000"/>
              </a:pPr>
              <a:t>2</a:t>
            </a:fld>
            <a:endParaRPr lang="en-US" altLang="en-US">
              <a:solidFill>
                <a:srgbClr val="000000"/>
              </a:solidFill>
              <a:latin typeface="Verdana" panose="020B0604030504040204" pitchFamily="34" charset="0"/>
              <a:ea typeface="MS PGothic" panose="020B0600070205080204" pitchFamily="34" charset="-128"/>
            </a:endParaRPr>
          </a:p>
        </p:txBody>
      </p:sp>
      <p:sp>
        <p:nvSpPr>
          <p:cNvPr id="17411" name="Text Box 1">
            <a:extLst>
              <a:ext uri="{FF2B5EF4-FFF2-40B4-BE49-F238E27FC236}">
                <a16:creationId xmlns:a16="http://schemas.microsoft.com/office/drawing/2014/main" id="{1624634B-01F4-9943-98BF-37BEF56EE435}"/>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r" eaLnBrk="1" hangingPunct="1">
              <a:buSzPct val="100000"/>
            </a:pPr>
            <a:fld id="{29326823-CEDD-494B-8F80-74F854849D0A}" type="slidenum">
              <a:rPr lang="en-US" altLang="en-US" sz="1200">
                <a:solidFill>
                  <a:srgbClr val="000000"/>
                </a:solidFill>
                <a:latin typeface="Verdana" panose="020B0604030504040204" pitchFamily="34" charset="0"/>
                <a:ea typeface="MS PGothic" panose="020B0600070205080204" pitchFamily="34" charset="-128"/>
              </a:rPr>
              <a:pPr algn="r" eaLnBrk="1" hangingPunct="1">
                <a:buSzPct val="100000"/>
              </a:pPr>
              <a:t>2</a:t>
            </a:fld>
            <a:endParaRPr lang="en-US" altLang="en-US" sz="1200">
              <a:solidFill>
                <a:srgbClr val="000000"/>
              </a:solidFill>
              <a:latin typeface="Verdana" panose="020B0604030504040204" pitchFamily="34" charset="0"/>
              <a:ea typeface="MS PGothic" panose="020B0600070205080204" pitchFamily="34" charset="-128"/>
            </a:endParaRPr>
          </a:p>
        </p:txBody>
      </p:sp>
      <p:sp>
        <p:nvSpPr>
          <p:cNvPr id="17412" name="Rectangle 2">
            <a:extLst>
              <a:ext uri="{FF2B5EF4-FFF2-40B4-BE49-F238E27FC236}">
                <a16:creationId xmlns:a16="http://schemas.microsoft.com/office/drawing/2014/main" id="{B58E76FF-71EA-C84A-A7C1-774D8957AB55}"/>
              </a:ext>
            </a:extLst>
          </p:cNvPr>
          <p:cNvSpPr>
            <a:spLocks noChangeArrowheads="1" noTextEdit="1"/>
          </p:cNvSpPr>
          <p:nvPr>
            <p:ph type="sldImg"/>
          </p:nvPr>
        </p:nvSpPr>
        <p:spPr bwMode="auto">
          <a:xfrm>
            <a:off x="1104900" y="696913"/>
            <a:ext cx="4648200" cy="3486150"/>
          </a:xfrm>
          <a:solidFill>
            <a:srgbClr val="FFFFFF"/>
          </a:solidFill>
          <a:ln>
            <a:solidFill>
              <a:srgbClr val="000000"/>
            </a:solidFill>
            <a:miter lim="800000"/>
            <a:headEnd/>
            <a:tailEnd/>
          </a:ln>
        </p:spPr>
      </p:sp>
      <p:sp>
        <p:nvSpPr>
          <p:cNvPr id="17413" name="Text Box 3">
            <a:extLst>
              <a:ext uri="{FF2B5EF4-FFF2-40B4-BE49-F238E27FC236}">
                <a16:creationId xmlns:a16="http://schemas.microsoft.com/office/drawing/2014/main" id="{BFE73B0A-3513-8540-B40C-BF71A13F1A64}"/>
              </a:ext>
            </a:extLst>
          </p:cNvPr>
          <p:cNvSpPr>
            <a:spLocks noGrp="1" noChangeArrowheads="1"/>
          </p:cNvSpPr>
          <p:nvPr/>
        </p:nvSpPr>
        <p:spPr bwMode="auto">
          <a:xfrm>
            <a:off x="914400" y="4416425"/>
            <a:ext cx="5024438"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eaLnBrk="1" hangingPunct="1">
              <a:spcBef>
                <a:spcPts val="450"/>
              </a:spcBef>
              <a:buSzPct val="100000"/>
              <a:buFont typeface="Times New Roman" panose="02020603050405020304" pitchFamily="18" charset="0"/>
              <a:buNone/>
            </a:pPr>
            <a:endParaRPr lang="en-US" altLang="en-US" sz="1100">
              <a:solidFill>
                <a:srgbClr val="000000"/>
              </a:solidFill>
              <a:ea typeface="MS PGothic" panose="020B0600070205080204" pitchFamily="34" charset="-128"/>
            </a:endParaRPr>
          </a:p>
        </p:txBody>
      </p:sp>
      <p:sp>
        <p:nvSpPr>
          <p:cNvPr id="17414" name="Notes Placeholder 1">
            <a:extLst>
              <a:ext uri="{FF2B5EF4-FFF2-40B4-BE49-F238E27FC236}">
                <a16:creationId xmlns:a16="http://schemas.microsoft.com/office/drawing/2014/main" id="{AF956764-C10F-6B4E-9087-3290F00341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This is session one of the </a:t>
            </a:r>
            <a:r>
              <a:rPr lang="fr-FR"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Brushing Up on Mouth Care</a:t>
            </a:r>
            <a:r>
              <a:rPr lang="fr-FR"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 education series. </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We will be discussing the basics of oral health, as well as oral care assessment and care planning.</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**Introduce yourself</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 Welcome participants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216B688D-F2AC-4544-8B0A-3542A32A03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E15AF423-1718-E34D-BEA3-01F2D6CEC2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a:latin typeface="Arial" panose="020B0604020202020204" pitchFamily="34" charset="0"/>
              </a:rPr>
              <a:t>More information on oral care for palliative patients can be found on video #4 of the </a:t>
            </a:r>
            <a:r>
              <a:rPr lang="fr-FR" altLang="ja-JP" sz="1100">
                <a:latin typeface="Arial" panose="020B0604020202020204" pitchFamily="34" charset="0"/>
              </a:rPr>
              <a:t>'</a:t>
            </a:r>
            <a:r>
              <a:rPr lang="en-US" altLang="ja-JP" sz="1100">
                <a:latin typeface="Arial" panose="020B0604020202020204" pitchFamily="34" charset="0"/>
              </a:rPr>
              <a:t>Brushing Up on Mouth Care</a:t>
            </a:r>
            <a:r>
              <a:rPr lang="fr-FR" altLang="ja-JP" sz="1100">
                <a:latin typeface="Arial" panose="020B0604020202020204" pitchFamily="34" charset="0"/>
              </a:rPr>
              <a:t>'</a:t>
            </a:r>
            <a:r>
              <a:rPr lang="en-US" altLang="ja-JP" sz="1100">
                <a:latin typeface="Arial" panose="020B0604020202020204" pitchFamily="34" charset="0"/>
              </a:rPr>
              <a:t> video series.</a:t>
            </a:r>
          </a:p>
          <a:p>
            <a:pPr eaLnBrk="1" hangingPunct="1">
              <a:spcBef>
                <a:spcPct val="0"/>
              </a:spcBef>
            </a:pPr>
            <a:endParaRPr lang="en-US" altLang="en-US" sz="1100">
              <a:latin typeface="Arial" panose="020B0604020202020204" pitchFamily="34" charset="0"/>
            </a:endParaRPr>
          </a:p>
          <a:p>
            <a:pPr marL="0" lvl="1" eaLnBrk="1" hangingPunct="1">
              <a:spcBef>
                <a:spcPct val="0"/>
              </a:spcBef>
            </a:pPr>
            <a:r>
              <a:rPr lang="en-US" altLang="en-US" sz="1100">
                <a:latin typeface="Arial" panose="020B0604020202020204" pitchFamily="34" charset="0"/>
              </a:rPr>
              <a:t>** Ask </a:t>
            </a:r>
            <a:r>
              <a:rPr lang="en-US" altLang="en-US" sz="1100"/>
              <a:t>participants: </a:t>
            </a:r>
            <a:r>
              <a:rPr lang="en-US" altLang="en-US" sz="1100" b="1" i="1">
                <a:solidFill>
                  <a:srgbClr val="000000"/>
                </a:solidFill>
                <a:latin typeface="Arial" panose="020B0604020202020204" pitchFamily="34" charset="0"/>
                <a:cs typeface="Arial" panose="020B0604020202020204" pitchFamily="34" charset="0"/>
              </a:rPr>
              <a:t>What challenges have you experienced when providing oral care to palliative patients?</a:t>
            </a:r>
          </a:p>
          <a:p>
            <a:pPr eaLnBrk="1" hangingPunct="1">
              <a:spcBef>
                <a:spcPct val="0"/>
              </a:spcBef>
            </a:pPr>
            <a:endParaRPr lang="en-US" altLang="en-US" sz="110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sz="1100">
                <a:latin typeface="Arial" panose="020B0604020202020204" pitchFamily="34" charset="0"/>
              </a:rPr>
              <a:t>**Write participant challenges on flip chart or white board. Refer back to these challenges throughout the session.</a:t>
            </a:r>
          </a:p>
          <a:p>
            <a:pPr eaLnBrk="1" hangingPunct="1">
              <a:spcBef>
                <a:spcPct val="0"/>
              </a:spcBef>
            </a:pPr>
            <a:endParaRPr lang="en-US" altLang="en-US"/>
          </a:p>
        </p:txBody>
      </p:sp>
      <p:sp>
        <p:nvSpPr>
          <p:cNvPr id="54275" name="Slide Number Placeholder 3">
            <a:extLst>
              <a:ext uri="{FF2B5EF4-FFF2-40B4-BE49-F238E27FC236}">
                <a16:creationId xmlns:a16="http://schemas.microsoft.com/office/drawing/2014/main" id="{56A12FE3-214B-F945-B68E-FCE75CE8C3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17A122-CF3A-6941-8B27-AC9BAC7CD48B}" type="slidenum">
              <a:rPr lang="en-US" altLang="en-US"/>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743CA5E2-8004-B842-A4C8-E286BFE405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7FC8D9D-8311-DC48-B2CB-38CF2A53024B}"/>
              </a:ext>
            </a:extLst>
          </p:cNvPr>
          <p:cNvSpPr>
            <a:spLocks noGrp="1"/>
          </p:cNvSpPr>
          <p:nvPr>
            <p:ph type="body" idx="1"/>
          </p:nvPr>
        </p:nvSpPr>
        <p:spPr/>
        <p:txBody>
          <a:bodyPr/>
          <a:lstStyle/>
          <a:p>
            <a:pPr eaLnBrk="1" fontAlgn="auto" hangingPunct="1">
              <a:spcBef>
                <a:spcPts val="0"/>
              </a:spcBef>
              <a:spcAft>
                <a:spcPts val="0"/>
              </a:spcAft>
              <a:defRPr/>
            </a:pPr>
            <a:r>
              <a:rPr lang="en-US" dirty="0">
                <a:ea typeface="ＭＳ Ｐゴシック" charset="0"/>
              </a:rPr>
              <a:t>Here is an overview of what we will discuss during this session on palliative care: </a:t>
            </a:r>
          </a:p>
          <a:p>
            <a:pPr eaLnBrk="1" fontAlgn="auto" hangingPunct="1">
              <a:spcBef>
                <a:spcPts val="0"/>
              </a:spcBef>
              <a:spcAft>
                <a:spcPts val="0"/>
              </a:spcAft>
              <a:defRPr/>
            </a:pPr>
            <a:endParaRPr lang="en-US" dirty="0">
              <a:ea typeface="ＭＳ Ｐゴシック" charset="0"/>
            </a:endParaRPr>
          </a:p>
          <a:p>
            <a:pPr marL="171450" indent="-171450" eaLnBrk="1" fontAlgn="auto" hangingPunct="1">
              <a:spcBef>
                <a:spcPts val="0"/>
              </a:spcBef>
              <a:spcAft>
                <a:spcPts val="0"/>
              </a:spcAft>
              <a:buFont typeface="Arial"/>
              <a:buChar char="•"/>
              <a:defRPr/>
            </a:pPr>
            <a:r>
              <a:rPr lang="en-US" dirty="0">
                <a:ea typeface="ＭＳ Ｐゴシック" pitchFamily="34" charset="-128"/>
              </a:rPr>
              <a:t>What is palliative care?</a:t>
            </a:r>
            <a:br>
              <a:rPr lang="en-US" dirty="0">
                <a:ea typeface="ＭＳ Ｐゴシック" pitchFamily="34" charset="-128"/>
              </a:rPr>
            </a:br>
            <a:r>
              <a:rPr lang="en-US" dirty="0">
                <a:ea typeface="ＭＳ Ｐゴシック" pitchFamily="34" charset="-128"/>
              </a:rPr>
              <a:t> </a:t>
            </a:r>
          </a:p>
          <a:p>
            <a:pPr marL="171450" indent="-171450" eaLnBrk="1" fontAlgn="auto" hangingPunct="1">
              <a:spcBef>
                <a:spcPts val="0"/>
              </a:spcBef>
              <a:spcAft>
                <a:spcPts val="0"/>
              </a:spcAft>
              <a:buFont typeface="Arial"/>
              <a:buChar char="•"/>
              <a:defRPr/>
            </a:pPr>
            <a:r>
              <a:rPr lang="en-US" dirty="0">
                <a:ea typeface="ＭＳ Ｐゴシック" pitchFamily="34" charset="-128"/>
              </a:rPr>
              <a:t>Oral care for the palliative patient</a:t>
            </a:r>
            <a:br>
              <a:rPr lang="en-US" dirty="0">
                <a:ea typeface="ＭＳ Ｐゴシック" pitchFamily="34" charset="-128"/>
              </a:rPr>
            </a:br>
            <a:endParaRPr lang="en-US" dirty="0">
              <a:ea typeface="ＭＳ Ｐゴシック" pitchFamily="34" charset="-128"/>
            </a:endParaRPr>
          </a:p>
          <a:p>
            <a:pPr marL="171450" indent="-171450" eaLnBrk="1" fontAlgn="auto" hangingPunct="1">
              <a:spcBef>
                <a:spcPts val="0"/>
              </a:spcBef>
              <a:spcAft>
                <a:spcPts val="0"/>
              </a:spcAft>
              <a:buFont typeface="Arial"/>
              <a:buChar char="•"/>
              <a:defRPr/>
            </a:pPr>
            <a:r>
              <a:rPr lang="en-US" dirty="0">
                <a:ea typeface="ＭＳ Ｐゴシック" pitchFamily="34" charset="-128"/>
              </a:rPr>
              <a:t>Symptoms and treatments for common oral conditions</a:t>
            </a:r>
            <a:br>
              <a:rPr lang="en-US" dirty="0">
                <a:ea typeface="ＭＳ Ｐゴシック" pitchFamily="34" charset="-128"/>
              </a:rPr>
            </a:br>
            <a:endParaRPr lang="en-US" dirty="0">
              <a:ea typeface="ＭＳ Ｐゴシック" pitchFamily="34" charset="-128"/>
            </a:endParaRPr>
          </a:p>
          <a:p>
            <a:pPr marL="171450" indent="-171450" eaLnBrk="1" fontAlgn="auto" hangingPunct="1">
              <a:spcBef>
                <a:spcPts val="0"/>
              </a:spcBef>
              <a:spcAft>
                <a:spcPts val="0"/>
              </a:spcAft>
              <a:buFont typeface="Arial"/>
              <a:buChar char="•"/>
              <a:defRPr/>
            </a:pPr>
            <a:r>
              <a:rPr lang="en-US" dirty="0">
                <a:ea typeface="ＭＳ Ｐゴシック" pitchFamily="34" charset="-128"/>
              </a:rPr>
              <a:t>Tips and products for delivering daily oral care</a:t>
            </a:r>
          </a:p>
          <a:p>
            <a:pPr eaLnBrk="1" fontAlgn="auto" hangingPunct="1">
              <a:spcBef>
                <a:spcPts val="0"/>
              </a:spcBef>
              <a:spcAft>
                <a:spcPts val="0"/>
              </a:spcAft>
              <a:defRPr/>
            </a:pPr>
            <a:endParaRPr lang="en-US" dirty="0">
              <a:ea typeface="ＭＳ Ｐゴシック" charset="0"/>
            </a:endParaRPr>
          </a:p>
          <a:p>
            <a:pPr eaLnBrk="1" fontAlgn="auto" hangingPunct="1">
              <a:spcBef>
                <a:spcPts val="0"/>
              </a:spcBef>
              <a:spcAft>
                <a:spcPts val="0"/>
              </a:spcAft>
              <a:defRPr/>
            </a:pPr>
            <a:endParaRPr lang="en-US" dirty="0"/>
          </a:p>
        </p:txBody>
      </p:sp>
      <p:sp>
        <p:nvSpPr>
          <p:cNvPr id="56323" name="Slide Number Placeholder 3">
            <a:extLst>
              <a:ext uri="{FF2B5EF4-FFF2-40B4-BE49-F238E27FC236}">
                <a16:creationId xmlns:a16="http://schemas.microsoft.com/office/drawing/2014/main" id="{5BABE781-D5B4-9643-8494-A3F4769C06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4E9F58-6F2A-E942-92ED-C84529915701}" type="slidenum">
              <a:rPr lang="en-US" altLang="en-US"/>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B5F8839C-0AC0-EA4D-B01A-7735900118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A33A4B6-EA1E-9D43-88DA-7B13D96D3B91}"/>
              </a:ext>
            </a:extLst>
          </p:cNvPr>
          <p:cNvSpPr>
            <a:spLocks noGrp="1"/>
          </p:cNvSpPr>
          <p:nvPr>
            <p:ph type="body" idx="1"/>
          </p:nvPr>
        </p:nvSpPr>
        <p:spPr/>
        <p:txBody>
          <a:bodyPr/>
          <a:lstStyle/>
          <a:p>
            <a:pPr marL="171450" indent="-171450" eaLnBrk="1" fontAlgn="auto" hangingPunct="1">
              <a:spcBef>
                <a:spcPts val="0"/>
              </a:spcBef>
              <a:spcAft>
                <a:spcPts val="0"/>
              </a:spcAft>
              <a:buFontTx/>
              <a:buChar char="•"/>
              <a:defRPr/>
            </a:pPr>
            <a:r>
              <a:rPr lang="en-US" dirty="0">
                <a:latin typeface="Arial" pitchFamily="34" charset="0"/>
              </a:rPr>
              <a:t>Palliative care aims to improve end of life by relieving pain and promoting comfort. It focuses on alleviating symptoms.  </a:t>
            </a:r>
          </a:p>
          <a:p>
            <a:pPr marL="171450" indent="-171450" eaLnBrk="1" fontAlgn="auto" hangingPunct="1">
              <a:spcBef>
                <a:spcPts val="0"/>
              </a:spcBef>
              <a:spcAft>
                <a:spcPts val="0"/>
              </a:spcAft>
              <a:buFontTx/>
              <a:buChar char="•"/>
              <a:defRPr/>
            </a:pPr>
            <a:r>
              <a:rPr lang="en-US" dirty="0">
                <a:latin typeface="Arial" pitchFamily="34" charset="0"/>
              </a:rPr>
              <a:t>Many older adults suffer from terminal illnesses, advanced frailty and chronic diseases which requires us to apply goals to ensure optimum comfort in the months and years preceding end of life. </a:t>
            </a:r>
          </a:p>
          <a:p>
            <a:pPr marL="171450" indent="-171450" eaLnBrk="1" fontAlgn="auto" hangingPunct="1">
              <a:spcBef>
                <a:spcPts val="0"/>
              </a:spcBef>
              <a:spcAft>
                <a:spcPts val="0"/>
              </a:spcAft>
              <a:buFontTx/>
              <a:buChar char="•"/>
              <a:defRPr/>
            </a:pPr>
            <a:r>
              <a:rPr lang="en-US" dirty="0">
                <a:latin typeface="Arial" pitchFamily="34" charset="0"/>
              </a:rPr>
              <a:t>Palliative care focuses on comfort, pain management and symptom control</a:t>
            </a:r>
          </a:p>
          <a:p>
            <a:pPr marL="171450" indent="-171450" eaLnBrk="1" fontAlgn="auto" hangingPunct="1">
              <a:spcBef>
                <a:spcPts val="0"/>
              </a:spcBef>
              <a:spcAft>
                <a:spcPts val="0"/>
              </a:spcAft>
              <a:buFontTx/>
              <a:buChar char="•"/>
              <a:defRPr/>
            </a:pPr>
            <a:r>
              <a:rPr lang="en-US" dirty="0">
                <a:latin typeface="Arial" pitchFamily="34" charset="0"/>
              </a:rPr>
              <a:t>Care providers play a major role in alleviating fear and stress associated with end-of-life care. This is often an emotional time for both patients and families. </a:t>
            </a:r>
          </a:p>
          <a:p>
            <a:pPr eaLnBrk="1" fontAlgn="auto" hangingPunct="1">
              <a:spcBef>
                <a:spcPts val="0"/>
              </a:spcBef>
              <a:spcAft>
                <a:spcPts val="0"/>
              </a:spcAft>
              <a:defRPr/>
            </a:pPr>
            <a:endParaRPr lang="en-US" dirty="0"/>
          </a:p>
        </p:txBody>
      </p:sp>
      <p:sp>
        <p:nvSpPr>
          <p:cNvPr id="58371" name="Slide Number Placeholder 3">
            <a:extLst>
              <a:ext uri="{FF2B5EF4-FFF2-40B4-BE49-F238E27FC236}">
                <a16:creationId xmlns:a16="http://schemas.microsoft.com/office/drawing/2014/main" id="{EC080FDA-9595-7541-9291-4863AA8D32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0D4C02-58CA-6E45-A025-404EFBE337F4}" type="slidenum">
              <a:rPr lang="en-US" altLang="en-US"/>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86E4907E-74D0-EA45-916E-1F556BDAA5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7940500-F5FE-524A-9512-AF6C32523BC3}"/>
              </a:ext>
            </a:extLst>
          </p:cNvPr>
          <p:cNvSpPr>
            <a:spLocks noGrp="1"/>
          </p:cNvSpPr>
          <p:nvPr>
            <p:ph type="body" idx="1"/>
          </p:nvPr>
        </p:nvSpPr>
        <p:spPr/>
        <p:txBody>
          <a:bodyPr/>
          <a:lstStyle/>
          <a:p>
            <a:pPr marL="171450" indent="-171450" eaLnBrk="1" fontAlgn="auto" hangingPunct="1">
              <a:spcBef>
                <a:spcPts val="0"/>
              </a:spcBef>
              <a:spcAft>
                <a:spcPts val="0"/>
              </a:spcAft>
              <a:buFontTx/>
              <a:buChar char="•"/>
              <a:defRPr/>
            </a:pPr>
            <a:r>
              <a:rPr lang="en-US" sz="1100" dirty="0">
                <a:latin typeface="Arial" pitchFamily="34" charset="0"/>
                <a:cs typeface="Arial" pitchFamily="34" charset="0"/>
              </a:rPr>
              <a:t>Daily oral care is important for palliative patients. </a:t>
            </a:r>
          </a:p>
          <a:p>
            <a:pPr marL="171450" indent="-171450" eaLnBrk="1" fontAlgn="auto" hangingPunct="1">
              <a:spcBef>
                <a:spcPts val="0"/>
              </a:spcBef>
              <a:spcAft>
                <a:spcPts val="0"/>
              </a:spcAft>
              <a:buFontTx/>
              <a:buChar char="•"/>
              <a:defRPr/>
            </a:pPr>
            <a:r>
              <a:rPr lang="en-US" sz="1100" dirty="0">
                <a:latin typeface="Arial" pitchFamily="34" charset="0"/>
                <a:cs typeface="Arial" pitchFamily="34" charset="0"/>
              </a:rPr>
              <a:t>The objectives of palliative oral care include:</a:t>
            </a:r>
          </a:p>
          <a:p>
            <a:pPr marL="628650" lvl="1" indent="-171450" eaLnBrk="1" fontAlgn="auto" hangingPunct="1">
              <a:spcBef>
                <a:spcPts val="0"/>
              </a:spcBef>
              <a:spcAft>
                <a:spcPts val="0"/>
              </a:spcAft>
              <a:buFontTx/>
              <a:buChar char="•"/>
              <a:defRPr/>
            </a:pPr>
            <a:r>
              <a:rPr lang="en-US" sz="1100" dirty="0">
                <a:latin typeface="Arial" pitchFamily="34" charset="0"/>
                <a:cs typeface="Arial" pitchFamily="34" charset="0"/>
              </a:rPr>
              <a:t>Managing oral pain</a:t>
            </a:r>
          </a:p>
          <a:p>
            <a:pPr marL="628650" lvl="1" indent="-171450" eaLnBrk="1" fontAlgn="auto" hangingPunct="1">
              <a:spcBef>
                <a:spcPts val="0"/>
              </a:spcBef>
              <a:spcAft>
                <a:spcPts val="0"/>
              </a:spcAft>
              <a:buFontTx/>
              <a:buChar char="•"/>
              <a:defRPr/>
            </a:pPr>
            <a:r>
              <a:rPr lang="en-US" sz="1100" dirty="0">
                <a:latin typeface="Arial" pitchFamily="34" charset="0"/>
                <a:cs typeface="Arial" pitchFamily="34" charset="0"/>
              </a:rPr>
              <a:t>Maintaining comfort, and</a:t>
            </a:r>
          </a:p>
          <a:p>
            <a:pPr marL="628650" lvl="1" indent="-171450" eaLnBrk="1" fontAlgn="auto" hangingPunct="1">
              <a:spcBef>
                <a:spcPts val="0"/>
              </a:spcBef>
              <a:spcAft>
                <a:spcPts val="0"/>
              </a:spcAft>
              <a:buFontTx/>
              <a:buChar char="•"/>
              <a:defRPr/>
            </a:pPr>
            <a:r>
              <a:rPr lang="en-US" sz="1100" dirty="0">
                <a:latin typeface="Arial" pitchFamily="34" charset="0"/>
                <a:cs typeface="Arial" pitchFamily="34" charset="0"/>
              </a:rPr>
              <a:t>Promoting dignity and self-esteem</a:t>
            </a:r>
          </a:p>
          <a:p>
            <a:pPr marL="171450" indent="-171450" eaLnBrk="1" fontAlgn="auto" hangingPunct="1">
              <a:spcBef>
                <a:spcPts val="0"/>
              </a:spcBef>
              <a:spcAft>
                <a:spcPts val="0"/>
              </a:spcAft>
              <a:buFontTx/>
              <a:buChar char="•"/>
              <a:defRPr/>
            </a:pPr>
            <a:r>
              <a:rPr lang="en-US" sz="1100" dirty="0">
                <a:latin typeface="Arial" pitchFamily="34" charset="0"/>
                <a:cs typeface="Arial" pitchFamily="34" charset="0"/>
              </a:rPr>
              <a:t>Palliative patients are particularly susceptible to ulcerations, infections, dryness, and coatings affecting mouth tissues. They are also at a higher risk for tooth decay.  These are all sources of oral pain and discomfort.</a:t>
            </a:r>
          </a:p>
          <a:p>
            <a:pPr marL="171450" indent="-171450" eaLnBrk="1" fontAlgn="auto" hangingPunct="1">
              <a:spcBef>
                <a:spcPts val="0"/>
              </a:spcBef>
              <a:spcAft>
                <a:spcPts val="0"/>
              </a:spcAft>
              <a:buFontTx/>
              <a:buChar char="•"/>
              <a:defRPr/>
            </a:pPr>
            <a:r>
              <a:rPr lang="en-US" sz="1100" dirty="0">
                <a:latin typeface="Arial" pitchFamily="34" charset="0"/>
                <a:cs typeface="Arial" pitchFamily="34" charset="0"/>
              </a:rPr>
              <a:t>Oral pain can be devastating. It affects a patient</a:t>
            </a:r>
            <a:r>
              <a:rPr lang="ja-JP" altLang="en-US" sz="1100">
                <a:latin typeface="Arial" pitchFamily="34" charset="0"/>
                <a:cs typeface="Arial" pitchFamily="34" charset="0"/>
              </a:rPr>
              <a:t>’</a:t>
            </a:r>
            <a:r>
              <a:rPr lang="en-US" altLang="ja-JP" sz="1100" dirty="0">
                <a:latin typeface="Arial" pitchFamily="34" charset="0"/>
                <a:cs typeface="Arial" pitchFamily="34" charset="0"/>
              </a:rPr>
              <a:t>s ability to eat and speak. </a:t>
            </a:r>
          </a:p>
          <a:p>
            <a:pPr marL="171450" indent="-171450" eaLnBrk="1" fontAlgn="auto" hangingPunct="1">
              <a:spcBef>
                <a:spcPts val="0"/>
              </a:spcBef>
              <a:spcAft>
                <a:spcPts val="0"/>
              </a:spcAft>
              <a:buFontTx/>
              <a:buChar char="•"/>
              <a:defRPr/>
            </a:pPr>
            <a:endParaRPr lang="en-US" sz="1100" dirty="0">
              <a:latin typeface="Arial" pitchFamily="34" charset="0"/>
              <a:cs typeface="Arial" pitchFamily="34" charset="0"/>
            </a:endParaRPr>
          </a:p>
          <a:p>
            <a:pPr marL="171450" indent="-171450" eaLnBrk="1" fontAlgn="auto" hangingPunct="1">
              <a:spcBef>
                <a:spcPts val="0"/>
              </a:spcBef>
              <a:spcAft>
                <a:spcPts val="0"/>
              </a:spcAft>
              <a:buFontTx/>
              <a:buChar char="•"/>
              <a:defRPr/>
            </a:pPr>
            <a:r>
              <a:rPr lang="en-US" sz="1100" dirty="0">
                <a:latin typeface="Arial" pitchFamily="34" charset="0"/>
                <a:cs typeface="Arial" pitchFamily="34" charset="0"/>
              </a:rPr>
              <a:t>It is important to be diligent in providing oral care and evaluating oral care needs on a daily basis. Oral health problems can develop very quickly and result in rapid deterioration of a patient</a:t>
            </a:r>
            <a:r>
              <a:rPr lang="ja-JP" altLang="en-US" sz="1100">
                <a:latin typeface="Arial" pitchFamily="34" charset="0"/>
                <a:cs typeface="Arial" pitchFamily="34" charset="0"/>
              </a:rPr>
              <a:t>’</a:t>
            </a:r>
            <a:r>
              <a:rPr lang="en-US" altLang="ja-JP" sz="1100" dirty="0">
                <a:latin typeface="Arial" pitchFamily="34" charset="0"/>
                <a:cs typeface="Arial" pitchFamily="34" charset="0"/>
              </a:rPr>
              <a:t>s overall health. </a:t>
            </a:r>
          </a:p>
          <a:p>
            <a:pPr marL="171450" indent="-171450" eaLnBrk="1" fontAlgn="auto" hangingPunct="1">
              <a:spcBef>
                <a:spcPts val="0"/>
              </a:spcBef>
              <a:spcAft>
                <a:spcPts val="0"/>
              </a:spcAft>
              <a:buFontTx/>
              <a:buChar char="•"/>
              <a:defRPr/>
            </a:pPr>
            <a:r>
              <a:rPr lang="en-US" sz="1100" dirty="0">
                <a:latin typeface="Arial" pitchFamily="34" charset="0"/>
                <a:cs typeface="Arial" pitchFamily="34" charset="0"/>
              </a:rPr>
              <a:t>Having a clean mouth free of unpleasant odor may also improve a patient</a:t>
            </a:r>
            <a:r>
              <a:rPr lang="ja-JP" altLang="en-US" sz="1100">
                <a:latin typeface="Arial" pitchFamily="34" charset="0"/>
                <a:cs typeface="Arial" pitchFamily="34" charset="0"/>
              </a:rPr>
              <a:t>’</a:t>
            </a:r>
            <a:r>
              <a:rPr lang="en-US" altLang="ja-JP" sz="1100" dirty="0">
                <a:latin typeface="Arial" pitchFamily="34" charset="0"/>
                <a:cs typeface="Arial" pitchFamily="34" charset="0"/>
              </a:rPr>
              <a:t>s self-esteem and sense of overall wellness. </a:t>
            </a:r>
            <a:endParaRPr lang="en-US" sz="1100" dirty="0">
              <a:latin typeface="Arial" pitchFamily="34" charset="0"/>
              <a:cs typeface="Arial" pitchFamily="34" charset="0"/>
            </a:endParaRPr>
          </a:p>
          <a:p>
            <a:pPr eaLnBrk="1" fontAlgn="auto" hangingPunct="1">
              <a:spcBef>
                <a:spcPts val="0"/>
              </a:spcBef>
              <a:spcAft>
                <a:spcPts val="0"/>
              </a:spcAft>
              <a:defRPr/>
            </a:pPr>
            <a:endParaRPr lang="en-US" dirty="0"/>
          </a:p>
        </p:txBody>
      </p:sp>
      <p:sp>
        <p:nvSpPr>
          <p:cNvPr id="60419" name="Slide Number Placeholder 3">
            <a:extLst>
              <a:ext uri="{FF2B5EF4-FFF2-40B4-BE49-F238E27FC236}">
                <a16:creationId xmlns:a16="http://schemas.microsoft.com/office/drawing/2014/main" id="{55D9C800-BDE4-3E48-8812-04ECACE3DB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2D597B-8834-074B-A162-7801C135290C}"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5E1399CA-0BB8-F74E-9BE5-8FEB4D5627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75EE5E5-706D-E749-BDDE-A52876D44AE2}"/>
              </a:ext>
            </a:extLst>
          </p:cNvPr>
          <p:cNvSpPr>
            <a:spLocks noGrp="1"/>
          </p:cNvSpPr>
          <p:nvPr>
            <p:ph type="body" idx="1"/>
          </p:nvPr>
        </p:nvSpPr>
        <p:spPr/>
        <p:txBody>
          <a:bodyPr/>
          <a:lstStyle/>
          <a:p>
            <a:pPr eaLnBrk="1" fontAlgn="auto" hangingPunct="1">
              <a:spcBef>
                <a:spcPts val="0"/>
              </a:spcBef>
              <a:spcAft>
                <a:spcPts val="0"/>
              </a:spcAft>
              <a:defRPr/>
            </a:pPr>
            <a:r>
              <a:rPr lang="en-US" dirty="0">
                <a:latin typeface="Arial"/>
                <a:ea typeface="ＭＳ Ｐゴシック" charset="0"/>
                <a:cs typeface="Arial"/>
              </a:rPr>
              <a:t>Dry mouth and cracked lips are very common in frail elderly and palliative patients and is often caused by chronic dehydration.</a:t>
            </a:r>
          </a:p>
          <a:p>
            <a:pPr marL="171450" indent="-171450" eaLnBrk="1" fontAlgn="auto" hangingPunct="1">
              <a:spcBef>
                <a:spcPts val="0"/>
              </a:spcBef>
              <a:spcAft>
                <a:spcPts val="0"/>
              </a:spcAft>
              <a:buFont typeface="Arial"/>
              <a:buChar char="•"/>
              <a:defRPr/>
            </a:pPr>
            <a:endParaRPr lang="en-US" dirty="0">
              <a:latin typeface="Arial"/>
              <a:ea typeface="ＭＳ Ｐゴシック" charset="0"/>
              <a:cs typeface="Arial"/>
            </a:endParaRPr>
          </a:p>
          <a:p>
            <a:pPr eaLnBrk="1" fontAlgn="auto" hangingPunct="1">
              <a:spcBef>
                <a:spcPts val="0"/>
              </a:spcBef>
              <a:spcAft>
                <a:spcPts val="0"/>
              </a:spcAft>
              <a:defRPr/>
            </a:pPr>
            <a:r>
              <a:rPr lang="en-US" b="1" dirty="0">
                <a:latin typeface="Arial"/>
                <a:ea typeface="ＭＳ Ｐゴシック" charset="0"/>
                <a:cs typeface="Arial"/>
              </a:rPr>
              <a:t>SYMPTOMS: </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Symptoms of dry mouth include: difficulty swallowing, chewing, and sometimes even speaking.  It can also cause bad breath or hoarseness. </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A dry mouth is an optimal breeding ground for plaque and bacteria. This can lead to increased tooth decay, gum disease, and burning mouth syndrome.</a:t>
            </a:r>
          </a:p>
          <a:p>
            <a:pPr marL="171450" indent="-171450" eaLnBrk="1" fontAlgn="auto" hangingPunct="1">
              <a:spcBef>
                <a:spcPts val="0"/>
              </a:spcBef>
              <a:spcAft>
                <a:spcPts val="0"/>
              </a:spcAft>
              <a:buFont typeface="Arial"/>
              <a:buChar char="•"/>
              <a:defRPr/>
            </a:pPr>
            <a:endParaRPr lang="en-US" dirty="0">
              <a:latin typeface="Arial"/>
              <a:ea typeface="ＭＳ Ｐゴシック" charset="0"/>
              <a:cs typeface="Arial"/>
            </a:endParaRPr>
          </a:p>
          <a:p>
            <a:pPr eaLnBrk="1" fontAlgn="auto" hangingPunct="1">
              <a:spcBef>
                <a:spcPts val="0"/>
              </a:spcBef>
              <a:spcAft>
                <a:spcPts val="0"/>
              </a:spcAft>
              <a:defRPr/>
            </a:pPr>
            <a:r>
              <a:rPr lang="en-US" b="1" dirty="0">
                <a:latin typeface="Arial"/>
                <a:ea typeface="ＭＳ Ｐゴシック" charset="0"/>
                <a:cs typeface="Arial"/>
              </a:rPr>
              <a:t>TREATMENT: </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Depending on the severity, treatment of dry mouth can be as simple as increasing fluid intake by drinking water and/or sucking on ice chips. Whenever possible, monitor fluid intake to ensure that patients are not at risk for dehydration.</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If appropriate for the patient, sugarless lemon candy or sugar free gum can increase saliva production in the mouth. </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Dry mouth products, including toothpastes, rinses, and saliva substitutes are available commercially and a pharmacist or dental professional can assist with choosing these products. </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A room humidifier may also be useful to moisten the air for mouth breathers. </a:t>
            </a:r>
          </a:p>
          <a:p>
            <a:pPr eaLnBrk="1" fontAlgn="auto" hangingPunct="1">
              <a:spcBef>
                <a:spcPts val="0"/>
              </a:spcBef>
              <a:spcAft>
                <a:spcPts val="0"/>
              </a:spcAft>
              <a:defRPr/>
            </a:pPr>
            <a:endParaRPr lang="en-US" dirty="0">
              <a:ea typeface="ＭＳ Ｐゴシック" charset="0"/>
            </a:endParaRPr>
          </a:p>
          <a:p>
            <a:pPr eaLnBrk="1" fontAlgn="auto" hangingPunct="1">
              <a:spcBef>
                <a:spcPts val="0"/>
              </a:spcBef>
              <a:spcAft>
                <a:spcPts val="0"/>
              </a:spcAft>
              <a:defRPr/>
            </a:pPr>
            <a:endParaRPr lang="en-US" dirty="0"/>
          </a:p>
        </p:txBody>
      </p:sp>
      <p:sp>
        <p:nvSpPr>
          <p:cNvPr id="62467" name="Slide Number Placeholder 3">
            <a:extLst>
              <a:ext uri="{FF2B5EF4-FFF2-40B4-BE49-F238E27FC236}">
                <a16:creationId xmlns:a16="http://schemas.microsoft.com/office/drawing/2014/main" id="{4512E5EB-32E4-D847-8597-2681494754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36A07A-8B43-AF49-92A3-8E9B156DC1FE}"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8736CD9F-83C5-4C4B-9D40-FF6C44CDB4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9224DA7-DC7D-334F-93CE-EF666BA67C5E}"/>
              </a:ext>
            </a:extLst>
          </p:cNvPr>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err="1">
                <a:latin typeface="Arial"/>
                <a:ea typeface="MS PGothic" charset="0"/>
                <a:cs typeface="Arial"/>
              </a:rPr>
              <a:t>Candidiasis</a:t>
            </a:r>
            <a:r>
              <a:rPr lang="en-US" dirty="0">
                <a:latin typeface="Arial"/>
                <a:ea typeface="MS PGothic" charset="0"/>
                <a:cs typeface="Arial"/>
              </a:rPr>
              <a:t> is an infection that causes a fungal overgrowth to accumulate in the mouth, usually on the gum tissue, tongue and soft palate. </a:t>
            </a:r>
          </a:p>
          <a:p>
            <a:pPr eaLnBrk="1" fontAlgn="auto" hangingPunct="1">
              <a:spcBef>
                <a:spcPts val="0"/>
              </a:spcBef>
              <a:spcAft>
                <a:spcPts val="0"/>
              </a:spcAft>
              <a:defRPr/>
            </a:pPr>
            <a:endParaRPr lang="en-US" dirty="0">
              <a:latin typeface="Arial"/>
              <a:ea typeface="MS PGothic" charset="0"/>
              <a:cs typeface="Arial"/>
            </a:endParaRPr>
          </a:p>
          <a:p>
            <a:pPr eaLnBrk="1" fontAlgn="auto" hangingPunct="1">
              <a:spcBef>
                <a:spcPts val="0"/>
              </a:spcBef>
              <a:spcAft>
                <a:spcPts val="0"/>
              </a:spcAft>
              <a:defRPr/>
            </a:pPr>
            <a:r>
              <a:rPr lang="en-US" b="1" dirty="0">
                <a:latin typeface="Arial"/>
                <a:ea typeface="MS PGothic" charset="0"/>
                <a:cs typeface="Arial"/>
              </a:rPr>
              <a:t>CAUSES</a:t>
            </a:r>
          </a:p>
          <a:p>
            <a:pPr marL="171450" indent="-171450" eaLnBrk="1" fontAlgn="auto" hangingPunct="1">
              <a:spcBef>
                <a:spcPts val="0"/>
              </a:spcBef>
              <a:spcAft>
                <a:spcPts val="0"/>
              </a:spcAft>
              <a:buFont typeface="Arial"/>
              <a:buChar char="•"/>
              <a:defRPr/>
            </a:pPr>
            <a:r>
              <a:rPr lang="en-US" dirty="0">
                <a:latin typeface="Arial"/>
                <a:ea typeface="MS PGothic" charset="0"/>
                <a:cs typeface="Arial"/>
              </a:rPr>
              <a:t>It is likely to occur when the body is run down. Patients who are on antibiotics, </a:t>
            </a:r>
            <a:r>
              <a:rPr lang="en-US" dirty="0" err="1">
                <a:latin typeface="Arial"/>
                <a:ea typeface="MS PGothic" charset="0"/>
                <a:cs typeface="Arial"/>
              </a:rPr>
              <a:t>immunocompromised</a:t>
            </a:r>
            <a:r>
              <a:rPr lang="en-US" dirty="0">
                <a:latin typeface="Arial"/>
                <a:ea typeface="MS PGothic" charset="0"/>
                <a:cs typeface="Arial"/>
              </a:rPr>
              <a:t>, receiving chemotherapy, or diabetic are at the highest risk for this type of infection. </a:t>
            </a:r>
          </a:p>
          <a:p>
            <a:pPr marL="171450" indent="-171450" eaLnBrk="1" fontAlgn="auto" hangingPunct="1">
              <a:spcBef>
                <a:spcPts val="0"/>
              </a:spcBef>
              <a:spcAft>
                <a:spcPts val="0"/>
              </a:spcAft>
              <a:buFont typeface="Arial"/>
              <a:buChar char="•"/>
              <a:defRPr/>
            </a:pPr>
            <a:r>
              <a:rPr lang="en-US" dirty="0">
                <a:latin typeface="Arial"/>
                <a:ea typeface="MS PGothic" charset="0"/>
                <a:cs typeface="Arial"/>
              </a:rPr>
              <a:t>If dentures remain in the mouth for extended periods of time, underlying tissues are not able to be cleansed naturally with saliva or through brushing and rinsing. Dentures should be removed daily for cleaning and to allow mouth tissues to rest. </a:t>
            </a:r>
          </a:p>
          <a:p>
            <a:pPr marL="171450" indent="-171450" eaLnBrk="1" fontAlgn="auto" hangingPunct="1">
              <a:spcBef>
                <a:spcPts val="0"/>
              </a:spcBef>
              <a:spcAft>
                <a:spcPts val="0"/>
              </a:spcAft>
              <a:buFont typeface="Arial"/>
              <a:buChar char="•"/>
              <a:defRPr/>
            </a:pPr>
            <a:r>
              <a:rPr lang="en-US" dirty="0">
                <a:latin typeface="Arial"/>
                <a:ea typeface="MS PGothic" charset="0"/>
                <a:cs typeface="Arial"/>
              </a:rPr>
              <a:t>Dry mouth and certain medications can also trigger </a:t>
            </a:r>
            <a:r>
              <a:rPr lang="en-US" dirty="0" err="1">
                <a:latin typeface="Arial"/>
                <a:ea typeface="MS PGothic" charset="0"/>
                <a:cs typeface="Arial"/>
              </a:rPr>
              <a:t>candida</a:t>
            </a:r>
            <a:r>
              <a:rPr lang="en-US" dirty="0">
                <a:latin typeface="Arial"/>
                <a:ea typeface="MS PGothic" charset="0"/>
                <a:cs typeface="Arial"/>
              </a:rPr>
              <a:t> infection.</a:t>
            </a:r>
          </a:p>
          <a:p>
            <a:pPr eaLnBrk="1" fontAlgn="auto" hangingPunct="1">
              <a:spcBef>
                <a:spcPts val="0"/>
              </a:spcBef>
              <a:spcAft>
                <a:spcPts val="0"/>
              </a:spcAft>
              <a:defRPr/>
            </a:pPr>
            <a:br>
              <a:rPr lang="en-US" b="1" dirty="0">
                <a:latin typeface="Arial"/>
                <a:ea typeface="MS PGothic" charset="0"/>
                <a:cs typeface="Arial"/>
              </a:rPr>
            </a:br>
            <a:r>
              <a:rPr lang="en-US" b="1" dirty="0">
                <a:latin typeface="Arial"/>
                <a:ea typeface="MS PGothic" charset="0"/>
                <a:cs typeface="Arial"/>
              </a:rPr>
              <a:t>SYMPTOMS: </a:t>
            </a:r>
          </a:p>
          <a:p>
            <a:pPr marL="171450" indent="-171450" eaLnBrk="1" fontAlgn="auto" hangingPunct="1">
              <a:spcBef>
                <a:spcPts val="0"/>
              </a:spcBef>
              <a:spcAft>
                <a:spcPts val="0"/>
              </a:spcAft>
              <a:buFont typeface="Arial"/>
              <a:buChar char="•"/>
              <a:defRPr/>
            </a:pPr>
            <a:r>
              <a:rPr lang="en-US" dirty="0">
                <a:latin typeface="Arial"/>
                <a:ea typeface="MS PGothic" charset="0"/>
                <a:cs typeface="Arial"/>
              </a:rPr>
              <a:t>This condition appears as white creamy patches or small red dots. It is usually not painful, although sometimes the underlying tissue is raw and may even bleed.</a:t>
            </a:r>
          </a:p>
          <a:p>
            <a:pPr eaLnBrk="1" fontAlgn="auto" hangingPunct="1">
              <a:spcBef>
                <a:spcPts val="0"/>
              </a:spcBef>
              <a:spcAft>
                <a:spcPts val="0"/>
              </a:spcAft>
              <a:defRPr/>
            </a:pPr>
            <a:br>
              <a:rPr lang="en-US" b="1" dirty="0">
                <a:latin typeface="Arial"/>
                <a:ea typeface="MS PGothic" charset="0"/>
                <a:cs typeface="Arial"/>
              </a:rPr>
            </a:br>
            <a:r>
              <a:rPr lang="en-US" b="1" dirty="0">
                <a:latin typeface="Arial"/>
                <a:ea typeface="MS PGothic" charset="0"/>
                <a:cs typeface="Arial"/>
              </a:rPr>
              <a:t>TREATMENT:  </a:t>
            </a:r>
          </a:p>
          <a:p>
            <a:pPr marL="171450" indent="-171450" eaLnBrk="1" fontAlgn="auto" hangingPunct="1">
              <a:spcBef>
                <a:spcPts val="0"/>
              </a:spcBef>
              <a:spcAft>
                <a:spcPts val="0"/>
              </a:spcAft>
              <a:buFont typeface="Arial"/>
              <a:buChar char="•"/>
              <a:defRPr/>
            </a:pPr>
            <a:r>
              <a:rPr lang="en-US" dirty="0">
                <a:latin typeface="Arial"/>
                <a:ea typeface="MS PGothic" charset="0"/>
                <a:cs typeface="Arial"/>
              </a:rPr>
              <a:t>Treatment with an antifungal agent is possible but must be prescribed by a dentist or a doctor. </a:t>
            </a:r>
          </a:p>
          <a:p>
            <a:pPr marL="171450" indent="-171450" eaLnBrk="1" fontAlgn="auto" hangingPunct="1">
              <a:spcBef>
                <a:spcPts val="0"/>
              </a:spcBef>
              <a:spcAft>
                <a:spcPts val="0"/>
              </a:spcAft>
              <a:buFont typeface="Arial"/>
              <a:buChar char="•"/>
              <a:defRPr/>
            </a:pPr>
            <a:r>
              <a:rPr lang="en-US" dirty="0">
                <a:latin typeface="Arial"/>
                <a:ea typeface="MS PGothic" charset="0"/>
                <a:cs typeface="Arial"/>
              </a:rPr>
              <a:t>Disinfect or discard any oral care tools that were exposed to the infected tissue. </a:t>
            </a:r>
          </a:p>
          <a:p>
            <a:pPr marL="171450" indent="-171450" eaLnBrk="1" fontAlgn="auto" hangingPunct="1">
              <a:spcBef>
                <a:spcPts val="0"/>
              </a:spcBef>
              <a:spcAft>
                <a:spcPts val="0"/>
              </a:spcAft>
              <a:buFont typeface="Arial"/>
              <a:buChar char="•"/>
              <a:defRPr/>
            </a:pPr>
            <a:r>
              <a:rPr lang="en-US" dirty="0">
                <a:latin typeface="Arial"/>
                <a:ea typeface="MS PGothic" charset="0"/>
                <a:cs typeface="Arial"/>
              </a:rPr>
              <a:t>Soak dentures in a solution of vinegar and water to eliminate any cross contamination.  Dentures that do not contain metal can also be disinfected by soaking them in a mild bleach solution (1 part bleach to 15 parts water).</a:t>
            </a:r>
          </a:p>
          <a:p>
            <a:pPr marL="171450" indent="-171450" eaLnBrk="1" fontAlgn="auto" hangingPunct="1">
              <a:lnSpc>
                <a:spcPct val="90000"/>
              </a:lnSpc>
              <a:spcBef>
                <a:spcPts val="0"/>
              </a:spcBef>
              <a:spcAft>
                <a:spcPts val="0"/>
              </a:spcAft>
              <a:buFont typeface="Arial"/>
              <a:buChar char="•"/>
              <a:defRPr/>
            </a:pPr>
            <a:endParaRPr lang="en-US" dirty="0">
              <a:latin typeface="Arial"/>
              <a:ea typeface="MS PGothic" charset="0"/>
              <a:cs typeface="Arial"/>
            </a:endParaRPr>
          </a:p>
        </p:txBody>
      </p:sp>
      <p:sp>
        <p:nvSpPr>
          <p:cNvPr id="64515" name="Slide Number Placeholder 3">
            <a:extLst>
              <a:ext uri="{FF2B5EF4-FFF2-40B4-BE49-F238E27FC236}">
                <a16:creationId xmlns:a16="http://schemas.microsoft.com/office/drawing/2014/main" id="{F72C2A07-EF23-8E47-B821-D436A4628B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709473-976C-8C4B-B719-6AD8D5F99418}" type="slidenum">
              <a:rPr lang="en-US" altLang="en-US"/>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9F30640C-C511-7144-B2D9-94607CC45C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911F7127-81BD-4F46-828B-9A667B4EE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Angular Cheilitis (CHEE – LIE – TIS)  is a chronic painful condition that occurs in the corners of the mouth. </a:t>
            </a:r>
          </a:p>
          <a:p>
            <a:pPr eaLnBrk="1" hangingPunct="1">
              <a:spcBef>
                <a:spcPct val="0"/>
              </a:spcBef>
              <a:buFontTx/>
              <a:buChar char="•"/>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b="1">
                <a:latin typeface="Arial" panose="020B0604020202020204" pitchFamily="34" charset="0"/>
                <a:cs typeface="Arial" panose="020B0604020202020204" pitchFamily="34" charset="0"/>
              </a:rPr>
              <a:t>CAUSES:</a:t>
            </a:r>
          </a:p>
          <a:p>
            <a:pPr eaLnBrk="1" hangingPunct="1">
              <a:spcBef>
                <a:spcPct val="0"/>
              </a:spcBef>
              <a:buFontTx/>
              <a:buChar char="•"/>
            </a:pPr>
            <a:r>
              <a:rPr lang="en-US" altLang="en-US">
                <a:latin typeface="Arial" panose="020B0604020202020204" pitchFamily="34" charset="0"/>
                <a:cs typeface="Arial" panose="020B0604020202020204" pitchFamily="34" charset="0"/>
              </a:rPr>
              <a:t> It is often seen in people who have lost some or all of their teeth. Constant licking of the lips, drooling or pooling of saliva often cause angular chelitis. Poor nutrition and fungal or bacterial infections can also contribute to this condition. </a:t>
            </a:r>
          </a:p>
          <a:p>
            <a:pPr eaLnBrk="1" hangingPunct="1">
              <a:spcBef>
                <a:spcPct val="0"/>
              </a:spcBef>
              <a:buFontTx/>
              <a:buChar char="•"/>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b="1">
                <a:latin typeface="Arial" panose="020B0604020202020204" pitchFamily="34" charset="0"/>
                <a:cs typeface="Arial" panose="020B0604020202020204" pitchFamily="34" charset="0"/>
              </a:rPr>
              <a:t>SYMPTOMS: </a:t>
            </a:r>
          </a:p>
          <a:p>
            <a:pPr eaLnBrk="1" hangingPunct="1">
              <a:spcBef>
                <a:spcPct val="0"/>
              </a:spcBef>
              <a:buFontTx/>
              <a:buChar char="•"/>
            </a:pPr>
            <a:r>
              <a:rPr lang="en-US" altLang="en-US">
                <a:latin typeface="Arial" panose="020B0604020202020204" pitchFamily="34" charset="0"/>
                <a:cs typeface="Arial" panose="020B0604020202020204" pitchFamily="34" charset="0"/>
              </a:rPr>
              <a:t> It appears as red and ulcerated patches in the corners of the mouth. It can make it very painful to open the mouth which can impact eating, drinking and speaking. </a:t>
            </a:r>
          </a:p>
          <a:p>
            <a:pPr eaLnBrk="1" hangingPunct="1">
              <a:spcBef>
                <a:spcPct val="0"/>
              </a:spcBef>
              <a:buFontTx/>
              <a:buChar char="•"/>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b="1">
                <a:latin typeface="Arial" panose="020B0604020202020204" pitchFamily="34" charset="0"/>
                <a:cs typeface="Arial" panose="020B0604020202020204" pitchFamily="34" charset="0"/>
              </a:rPr>
              <a:t>TREATMENT: </a:t>
            </a:r>
          </a:p>
          <a:p>
            <a:pPr eaLnBrk="1" hangingPunct="1">
              <a:spcBef>
                <a:spcPct val="0"/>
              </a:spcBef>
              <a:buFontTx/>
              <a:buChar char="•"/>
            </a:pPr>
            <a:r>
              <a:rPr lang="en-US" altLang="en-US">
                <a:latin typeface="Arial" panose="020B0604020202020204" pitchFamily="34" charset="0"/>
                <a:cs typeface="Arial" panose="020B0604020202020204" pitchFamily="34" charset="0"/>
              </a:rPr>
              <a:t> Treatment with antifungal agents and improving overall nutrition can help alleviate the problem.</a:t>
            </a:r>
          </a:p>
          <a:p>
            <a:pPr eaLnBrk="1" hangingPunct="1">
              <a:spcBef>
                <a:spcPct val="0"/>
              </a:spcBef>
            </a:pPr>
            <a:endParaRPr lang="en-US" altLang="en-US"/>
          </a:p>
        </p:txBody>
      </p:sp>
      <p:sp>
        <p:nvSpPr>
          <p:cNvPr id="66563" name="Slide Number Placeholder 3">
            <a:extLst>
              <a:ext uri="{FF2B5EF4-FFF2-40B4-BE49-F238E27FC236}">
                <a16:creationId xmlns:a16="http://schemas.microsoft.com/office/drawing/2014/main" id="{33BD946C-EC94-2745-AE11-F2979C2B5E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D018F8-7BC7-5B48-81B4-ED4E359F125B}" type="slidenum">
              <a:rPr lang="en-US" altLang="en-US"/>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E6DD7066-5F88-C245-B3E2-0F4FA4587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41DE649-539C-4B42-A1A9-8B37E96D513F}"/>
              </a:ext>
            </a:extLst>
          </p:cNvPr>
          <p:cNvSpPr>
            <a:spLocks noGrp="1"/>
          </p:cNvSpPr>
          <p:nvPr>
            <p:ph type="body" idx="1"/>
          </p:nvPr>
        </p:nvSpPr>
        <p:spPr/>
        <p:txBody>
          <a:bodyPr/>
          <a:lstStyle/>
          <a:p>
            <a:pPr marL="171450" indent="-171450" eaLnBrk="1" fontAlgn="auto" hangingPunct="1">
              <a:spcBef>
                <a:spcPts val="0"/>
              </a:spcBef>
              <a:spcAft>
                <a:spcPts val="0"/>
              </a:spcAft>
              <a:buFontTx/>
              <a:buChar char="•"/>
              <a:defRPr/>
            </a:pPr>
            <a:r>
              <a:rPr lang="en-US" sz="1100" dirty="0">
                <a:solidFill>
                  <a:srgbClr val="000000"/>
                </a:solidFill>
                <a:latin typeface="Arial" pitchFamily="34" charset="0"/>
                <a:cs typeface="Arial" pitchFamily="34" charset="0"/>
              </a:rPr>
              <a:t>Here are some tips for providing daily oral care to palliative patients:</a:t>
            </a:r>
          </a:p>
          <a:p>
            <a:pPr marL="628650" lvl="1" indent="-171450" eaLnBrk="1" fontAlgn="auto" hangingPunct="1">
              <a:spcBef>
                <a:spcPts val="0"/>
              </a:spcBef>
              <a:spcAft>
                <a:spcPts val="0"/>
              </a:spcAft>
              <a:buFontTx/>
              <a:buChar char="•"/>
              <a:defRPr/>
            </a:pPr>
            <a:r>
              <a:rPr lang="en-US" sz="1100" dirty="0">
                <a:solidFill>
                  <a:srgbClr val="000000"/>
                </a:solidFill>
                <a:latin typeface="Arial" pitchFamily="34" charset="0"/>
                <a:cs typeface="Arial" pitchFamily="34" charset="0"/>
              </a:rPr>
              <a:t>Assess the patients needs daily. Identify risks of any oral conditions and set a daily oral care plan. Record and report any issues.</a:t>
            </a:r>
          </a:p>
          <a:p>
            <a:pPr marL="628650" lvl="1" indent="-171450" eaLnBrk="1" fontAlgn="auto" hangingPunct="1">
              <a:spcBef>
                <a:spcPts val="0"/>
              </a:spcBef>
              <a:spcAft>
                <a:spcPts val="0"/>
              </a:spcAft>
              <a:buFontTx/>
              <a:buChar char="•"/>
              <a:defRPr/>
            </a:pPr>
            <a:r>
              <a:rPr lang="en-US" sz="1100" dirty="0">
                <a:solidFill>
                  <a:srgbClr val="000000"/>
                </a:solidFill>
                <a:latin typeface="Arial" pitchFamily="34" charset="0"/>
                <a:cs typeface="Arial" pitchFamily="34" charset="0"/>
              </a:rPr>
              <a:t>As I</a:t>
            </a:r>
            <a:r>
              <a:rPr lang="en-US" altLang="en-US" sz="1100" dirty="0">
                <a:solidFill>
                  <a:srgbClr val="000000"/>
                </a:solidFill>
                <a:latin typeface="Arial" pitchFamily="34" charset="0"/>
                <a:cs typeface="Arial" pitchFamily="34" charset="0"/>
              </a:rPr>
              <a:t>’</a:t>
            </a:r>
            <a:r>
              <a:rPr lang="en-US" sz="1100" dirty="0">
                <a:solidFill>
                  <a:srgbClr val="000000"/>
                </a:solidFill>
                <a:latin typeface="Arial" pitchFamily="34" charset="0"/>
                <a:cs typeface="Arial" pitchFamily="34" charset="0"/>
              </a:rPr>
              <a:t>ve already mentioned, ensuring the mouth is moist and the patient is hydrated is important for mouth comfort. </a:t>
            </a:r>
          </a:p>
          <a:p>
            <a:pPr marL="628650" lvl="1" indent="-171450" eaLnBrk="1" fontAlgn="auto" hangingPunct="1">
              <a:spcBef>
                <a:spcPts val="0"/>
              </a:spcBef>
              <a:spcAft>
                <a:spcPts val="0"/>
              </a:spcAft>
              <a:buFontTx/>
              <a:buChar char="•"/>
              <a:defRPr/>
            </a:pPr>
            <a:r>
              <a:rPr lang="en-US" sz="1100" dirty="0">
                <a:solidFill>
                  <a:srgbClr val="000000"/>
                </a:solidFill>
                <a:latin typeface="Arial" pitchFamily="34" charset="0"/>
                <a:cs typeface="Arial" pitchFamily="34" charset="0"/>
              </a:rPr>
              <a:t>Remove and clean dentures at least once per day. </a:t>
            </a:r>
          </a:p>
          <a:p>
            <a:pPr marL="1085850" lvl="2" indent="-171450" eaLnBrk="1" fontAlgn="auto" hangingPunct="1">
              <a:spcBef>
                <a:spcPts val="0"/>
              </a:spcBef>
              <a:spcAft>
                <a:spcPts val="0"/>
              </a:spcAft>
              <a:buFontTx/>
              <a:buChar char="•"/>
              <a:defRPr/>
            </a:pPr>
            <a:r>
              <a:rPr lang="en-US" sz="1100" i="1" dirty="0">
                <a:solidFill>
                  <a:srgbClr val="000000"/>
                </a:solidFill>
                <a:latin typeface="Arial" pitchFamily="34" charset="0"/>
                <a:cs typeface="Arial" pitchFamily="34" charset="0"/>
              </a:rPr>
              <a:t>Ideally, dentures should not be worn wile sleeping. </a:t>
            </a:r>
          </a:p>
          <a:p>
            <a:pPr marL="1085850" lvl="2" indent="-171450" eaLnBrk="1" fontAlgn="auto" hangingPunct="1">
              <a:spcBef>
                <a:spcPts val="0"/>
              </a:spcBef>
              <a:spcAft>
                <a:spcPts val="0"/>
              </a:spcAft>
              <a:buFontTx/>
              <a:buChar char="•"/>
              <a:defRPr/>
            </a:pPr>
            <a:r>
              <a:rPr lang="en-US" sz="1100" i="1" dirty="0">
                <a:solidFill>
                  <a:srgbClr val="000000"/>
                </a:solidFill>
                <a:latin typeface="Arial" pitchFamily="34" charset="0"/>
                <a:cs typeface="Arial" pitchFamily="34" charset="0"/>
              </a:rPr>
              <a:t>Leave dentures out for a minimum of one hour to allow mouth tissues to rest.</a:t>
            </a:r>
          </a:p>
          <a:p>
            <a:pPr marL="1085850" lvl="2" indent="-171450" eaLnBrk="1" fontAlgn="auto" hangingPunct="1">
              <a:spcBef>
                <a:spcPts val="0"/>
              </a:spcBef>
              <a:spcAft>
                <a:spcPts val="0"/>
              </a:spcAft>
              <a:buFontTx/>
              <a:buChar char="•"/>
              <a:defRPr/>
            </a:pPr>
            <a:r>
              <a:rPr lang="en-US" sz="1100" i="1" dirty="0">
                <a:solidFill>
                  <a:srgbClr val="000000"/>
                </a:solidFill>
                <a:latin typeface="Arial" pitchFamily="34" charset="0"/>
                <a:cs typeface="Arial" pitchFamily="34" charset="0"/>
              </a:rPr>
              <a:t>Moisten the denture before placing back into the patient</a:t>
            </a:r>
            <a:r>
              <a:rPr lang="ja-JP" altLang="en-US" sz="1100" i="1">
                <a:solidFill>
                  <a:srgbClr val="000000"/>
                </a:solidFill>
                <a:latin typeface="Arial" pitchFamily="34" charset="0"/>
                <a:cs typeface="Arial" pitchFamily="34" charset="0"/>
              </a:rPr>
              <a:t>’</a:t>
            </a:r>
            <a:r>
              <a:rPr lang="en-US" altLang="ja-JP" sz="1100" i="1" dirty="0">
                <a:solidFill>
                  <a:srgbClr val="000000"/>
                </a:solidFill>
                <a:latin typeface="Arial" pitchFamily="34" charset="0"/>
                <a:cs typeface="Arial" pitchFamily="34" charset="0"/>
              </a:rPr>
              <a:t>s mouth. A water soluble lubricant, like a saliva substitute, placed under the denture can also improve comfort. </a:t>
            </a:r>
          </a:p>
          <a:p>
            <a:pPr marL="171450" indent="-171450" eaLnBrk="1" fontAlgn="auto" hangingPunct="1">
              <a:spcBef>
                <a:spcPts val="0"/>
              </a:spcBef>
              <a:spcAft>
                <a:spcPts val="0"/>
              </a:spcAft>
              <a:defRPr/>
            </a:pPr>
            <a:endParaRPr lang="en-US" dirty="0">
              <a:latin typeface="Arial" pitchFamily="34" charset="0"/>
            </a:endParaRPr>
          </a:p>
          <a:p>
            <a:pPr marL="171450" indent="-171450" eaLnBrk="1" fontAlgn="auto" hangingPunct="1">
              <a:spcBef>
                <a:spcPts val="0"/>
              </a:spcBef>
              <a:spcAft>
                <a:spcPts val="0"/>
              </a:spcAft>
              <a:defRPr/>
            </a:pPr>
            <a:endParaRPr lang="en-US" dirty="0">
              <a:latin typeface="Arial" pitchFamily="34" charset="0"/>
            </a:endParaRPr>
          </a:p>
          <a:p>
            <a:pPr marL="171450" indent="-171450" eaLnBrk="1" fontAlgn="auto" hangingPunct="1">
              <a:spcBef>
                <a:spcPts val="0"/>
              </a:spcBef>
              <a:spcAft>
                <a:spcPts val="0"/>
              </a:spcAft>
              <a:defRPr/>
            </a:pPr>
            <a:endParaRPr lang="en-US" dirty="0">
              <a:latin typeface="Arial" pitchFamily="34" charset="0"/>
            </a:endParaRPr>
          </a:p>
          <a:p>
            <a:pPr marL="171450" indent="-171450" eaLnBrk="1" fontAlgn="auto" hangingPunct="1">
              <a:spcBef>
                <a:spcPts val="0"/>
              </a:spcBef>
              <a:spcAft>
                <a:spcPts val="0"/>
              </a:spcAft>
              <a:defRPr/>
            </a:pPr>
            <a:endParaRPr lang="en-US" dirty="0">
              <a:latin typeface="Arial" pitchFamily="34" charset="0"/>
            </a:endParaRPr>
          </a:p>
          <a:p>
            <a:pPr eaLnBrk="1" fontAlgn="auto" hangingPunct="1">
              <a:spcBef>
                <a:spcPts val="0"/>
              </a:spcBef>
              <a:spcAft>
                <a:spcPts val="0"/>
              </a:spcAft>
              <a:defRPr/>
            </a:pPr>
            <a:endParaRPr lang="en-US" dirty="0"/>
          </a:p>
        </p:txBody>
      </p:sp>
      <p:sp>
        <p:nvSpPr>
          <p:cNvPr id="68611" name="Slide Number Placeholder 3">
            <a:extLst>
              <a:ext uri="{FF2B5EF4-FFF2-40B4-BE49-F238E27FC236}">
                <a16:creationId xmlns:a16="http://schemas.microsoft.com/office/drawing/2014/main" id="{FCB4A7BC-5EAD-3040-A4D5-47AF6EB112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05466B-DB15-F04D-97DF-729348DB01AA}" type="slidenum">
              <a:rPr lang="en-US" altLang="en-US"/>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F1A59C98-841D-E346-BC4B-36E23DFBD9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6A5D123-9430-0744-9B0B-C9E0F4A8E896}"/>
              </a:ext>
            </a:extLst>
          </p:cNvPr>
          <p:cNvSpPr>
            <a:spLocks noGrp="1"/>
          </p:cNvSpPr>
          <p:nvPr>
            <p:ph type="body" idx="1"/>
          </p:nvPr>
        </p:nvSpPr>
        <p:spPr/>
        <p:txBody>
          <a:bodyPr>
            <a:normAutofit lnSpcReduction="10000"/>
          </a:bodyPr>
          <a:lstStyle/>
          <a:p>
            <a:pPr marL="171450" indent="-171450" eaLnBrk="1" fontAlgn="auto" hangingPunct="1">
              <a:lnSpc>
                <a:spcPct val="90000"/>
              </a:lnSpc>
              <a:spcBef>
                <a:spcPts val="0"/>
              </a:spcBef>
              <a:spcAft>
                <a:spcPts val="0"/>
              </a:spcAft>
              <a:buFontTx/>
              <a:buChar char="•"/>
              <a:defRPr/>
            </a:pPr>
            <a:r>
              <a:rPr lang="en-US" dirty="0">
                <a:latin typeface="Arial" pitchFamily="34" charset="0"/>
                <a:cs typeface="Arial" pitchFamily="34" charset="0"/>
              </a:rPr>
              <a:t>The most important goal in providing mouth care to palliative patients is to maintain optimal oral hygiene with a minimum discomfort. </a:t>
            </a:r>
          </a:p>
          <a:p>
            <a:pPr marL="171450" indent="-171450" eaLnBrk="1" fontAlgn="auto" hangingPunct="1">
              <a:lnSpc>
                <a:spcPct val="90000"/>
              </a:lnSpc>
              <a:spcBef>
                <a:spcPts val="0"/>
              </a:spcBef>
              <a:spcAft>
                <a:spcPts val="0"/>
              </a:spcAft>
              <a:buFontTx/>
              <a:buChar char="•"/>
              <a:defRPr/>
            </a:pPr>
            <a:endParaRPr lang="en-US" u="sng" dirty="0">
              <a:latin typeface="Arial" pitchFamily="34" charset="0"/>
              <a:cs typeface="Arial" pitchFamily="34" charset="0"/>
            </a:endParaRPr>
          </a:p>
          <a:p>
            <a:pPr marL="171450" indent="-171450" eaLnBrk="1" fontAlgn="auto" hangingPunct="1">
              <a:lnSpc>
                <a:spcPct val="90000"/>
              </a:lnSpc>
              <a:spcBef>
                <a:spcPts val="0"/>
              </a:spcBef>
              <a:spcAft>
                <a:spcPts val="0"/>
              </a:spcAft>
              <a:buFontTx/>
              <a:buChar char="•"/>
              <a:defRPr/>
            </a:pPr>
            <a:r>
              <a:rPr lang="en-CA" dirty="0">
                <a:latin typeface="Arial" pitchFamily="34" charset="0"/>
                <a:cs typeface="Arial" pitchFamily="34" charset="0"/>
              </a:rPr>
              <a:t>Avoid </a:t>
            </a:r>
            <a:r>
              <a:rPr lang="en-US" dirty="0">
                <a:latin typeface="Arial" pitchFamily="34" charset="0"/>
                <a:cs typeface="Arial" pitchFamily="34" charset="0"/>
              </a:rPr>
              <a:t>mouth washes that contain alcohol, as they will dry out the mouth and irritate the gums. Instead, rinse with saline, soda water or neutral fluoride rinse after every meal or use a moist gauze to wipe out leftover food from the cheeks and under the tongue. </a:t>
            </a:r>
          </a:p>
          <a:p>
            <a:pPr marL="171450" indent="-171450" eaLnBrk="1" fontAlgn="auto" hangingPunct="1">
              <a:lnSpc>
                <a:spcPct val="90000"/>
              </a:lnSpc>
              <a:spcBef>
                <a:spcPts val="0"/>
              </a:spcBef>
              <a:spcAft>
                <a:spcPts val="0"/>
              </a:spcAft>
              <a:buFontTx/>
              <a:buChar char="•"/>
              <a:defRPr/>
            </a:pPr>
            <a:endParaRPr lang="en-US" dirty="0">
              <a:latin typeface="Arial" pitchFamily="34" charset="0"/>
              <a:cs typeface="Arial" pitchFamily="34" charset="0"/>
            </a:endParaRPr>
          </a:p>
          <a:p>
            <a:pPr marL="171450" indent="-171450" eaLnBrk="1" fontAlgn="auto" hangingPunct="1">
              <a:lnSpc>
                <a:spcPct val="90000"/>
              </a:lnSpc>
              <a:spcBef>
                <a:spcPts val="0"/>
              </a:spcBef>
              <a:spcAft>
                <a:spcPts val="0"/>
              </a:spcAft>
              <a:buFontTx/>
              <a:buChar char="•"/>
              <a:defRPr/>
            </a:pPr>
            <a:r>
              <a:rPr lang="en-CA" dirty="0">
                <a:latin typeface="Arial" pitchFamily="34" charset="0"/>
                <a:cs typeface="Arial" pitchFamily="34" charset="0"/>
              </a:rPr>
              <a:t>Do not use oral foam tip swabs.</a:t>
            </a:r>
            <a:r>
              <a:rPr lang="en-US" dirty="0">
                <a:latin typeface="Arial" pitchFamily="34" charset="0"/>
                <a:cs typeface="Arial" pitchFamily="34" charset="0"/>
              </a:rPr>
              <a:t> These swabs usually just move the food around the mouth without actually removing it. Lemon or glycerin swabs should be avoided because they can also have a drying effect on the gum tissues. </a:t>
            </a:r>
          </a:p>
          <a:p>
            <a:pPr marL="171450" indent="-171450" eaLnBrk="1" fontAlgn="auto" hangingPunct="1">
              <a:lnSpc>
                <a:spcPct val="90000"/>
              </a:lnSpc>
              <a:spcBef>
                <a:spcPts val="0"/>
              </a:spcBef>
              <a:spcAft>
                <a:spcPts val="0"/>
              </a:spcAft>
              <a:buFontTx/>
              <a:buChar char="•"/>
              <a:defRPr/>
            </a:pPr>
            <a:endParaRPr lang="en-US" dirty="0">
              <a:latin typeface="Arial" pitchFamily="34" charset="0"/>
              <a:cs typeface="Arial" pitchFamily="34" charset="0"/>
            </a:endParaRPr>
          </a:p>
          <a:p>
            <a:pPr marL="171450" indent="-171450" eaLnBrk="1" fontAlgn="auto" hangingPunct="1">
              <a:lnSpc>
                <a:spcPct val="90000"/>
              </a:lnSpc>
              <a:spcBef>
                <a:spcPts val="0"/>
              </a:spcBef>
              <a:spcAft>
                <a:spcPts val="0"/>
              </a:spcAft>
              <a:buFontTx/>
              <a:buChar char="•"/>
              <a:defRPr/>
            </a:pPr>
            <a:r>
              <a:rPr lang="en-US" dirty="0">
                <a:latin typeface="Arial" pitchFamily="34" charset="0"/>
                <a:cs typeface="Arial" pitchFamily="34" charset="0"/>
              </a:rPr>
              <a:t>It is best to use an ultra soft toothbrush twice a day with a very gentle brushing or patting action. Firm bristles can tear gum tissue and cause bleeding.</a:t>
            </a:r>
          </a:p>
          <a:p>
            <a:pPr marL="171450" indent="-171450" eaLnBrk="1" fontAlgn="auto" hangingPunct="1">
              <a:lnSpc>
                <a:spcPct val="90000"/>
              </a:lnSpc>
              <a:spcBef>
                <a:spcPts val="0"/>
              </a:spcBef>
              <a:spcAft>
                <a:spcPts val="0"/>
              </a:spcAft>
              <a:buFontTx/>
              <a:buChar char="•"/>
              <a:defRPr/>
            </a:pPr>
            <a:endParaRPr lang="en-US" dirty="0">
              <a:latin typeface="Arial" pitchFamily="34" charset="0"/>
              <a:cs typeface="Arial" pitchFamily="34" charset="0"/>
            </a:endParaRPr>
          </a:p>
          <a:p>
            <a:pPr marL="171450" indent="-171450" eaLnBrk="1" fontAlgn="auto" hangingPunct="1">
              <a:lnSpc>
                <a:spcPct val="90000"/>
              </a:lnSpc>
              <a:spcBef>
                <a:spcPts val="0"/>
              </a:spcBef>
              <a:spcAft>
                <a:spcPts val="0"/>
              </a:spcAft>
              <a:buFontTx/>
              <a:buChar char="•"/>
              <a:defRPr/>
            </a:pPr>
            <a:r>
              <a:rPr lang="en-CA" dirty="0">
                <a:latin typeface="Arial" pitchFamily="34" charset="0"/>
                <a:cs typeface="Arial" pitchFamily="34" charset="0"/>
              </a:rPr>
              <a:t>Avoid</a:t>
            </a:r>
            <a:r>
              <a:rPr lang="en-US" dirty="0">
                <a:latin typeface="Arial" pitchFamily="34" charset="0"/>
                <a:cs typeface="Arial" pitchFamily="34" charset="0"/>
              </a:rPr>
              <a:t> petroleum-based products for lip care. Petroleum products actually cause tissues to dry out.  Apply a non-petroleum, water soluble moisturizer to the lips 2-6 times daily as needed.  These types of lubricants are available commercially. </a:t>
            </a:r>
          </a:p>
          <a:p>
            <a:pPr marL="171450" indent="-171450" eaLnBrk="1" fontAlgn="auto" hangingPunct="1">
              <a:lnSpc>
                <a:spcPct val="90000"/>
              </a:lnSpc>
              <a:spcBef>
                <a:spcPts val="0"/>
              </a:spcBef>
              <a:spcAft>
                <a:spcPts val="0"/>
              </a:spcAft>
              <a:buFontTx/>
              <a:buChar char="•"/>
              <a:defRPr/>
            </a:pPr>
            <a:endParaRPr lang="en-US" dirty="0">
              <a:latin typeface="Arial" pitchFamily="34" charset="0"/>
              <a:cs typeface="Arial" pitchFamily="34" charset="0"/>
            </a:endParaRPr>
          </a:p>
          <a:p>
            <a:pPr marL="171450" indent="-171450" eaLnBrk="1" fontAlgn="auto" hangingPunct="1">
              <a:lnSpc>
                <a:spcPct val="90000"/>
              </a:lnSpc>
              <a:spcBef>
                <a:spcPts val="0"/>
              </a:spcBef>
              <a:spcAft>
                <a:spcPts val="0"/>
              </a:spcAft>
              <a:buFontTx/>
              <a:buChar char="•"/>
              <a:defRPr/>
            </a:pPr>
            <a:r>
              <a:rPr lang="en-US" dirty="0">
                <a:latin typeface="Arial" pitchFamily="34" charset="0"/>
                <a:cs typeface="Arial" pitchFamily="34" charset="0"/>
              </a:rPr>
              <a:t>Saliva substitutes 2-6 times daily may also help to keep the mouth moist.</a:t>
            </a:r>
          </a:p>
          <a:p>
            <a:pPr marL="171450" indent="-171450" eaLnBrk="1" fontAlgn="auto" hangingPunct="1">
              <a:lnSpc>
                <a:spcPct val="90000"/>
              </a:lnSpc>
              <a:spcBef>
                <a:spcPts val="0"/>
              </a:spcBef>
              <a:spcAft>
                <a:spcPts val="0"/>
              </a:spcAft>
              <a:buFontTx/>
              <a:buChar char="•"/>
              <a:defRPr/>
            </a:pPr>
            <a:endParaRPr lang="en-US" dirty="0">
              <a:latin typeface="Arial" pitchFamily="34" charset="0"/>
              <a:cs typeface="Arial" pitchFamily="34" charset="0"/>
            </a:endParaRPr>
          </a:p>
          <a:p>
            <a:pPr marL="171450" indent="-171450" eaLnBrk="1" fontAlgn="auto" hangingPunct="1">
              <a:lnSpc>
                <a:spcPct val="90000"/>
              </a:lnSpc>
              <a:spcBef>
                <a:spcPts val="0"/>
              </a:spcBef>
              <a:spcAft>
                <a:spcPts val="0"/>
              </a:spcAft>
              <a:buFontTx/>
              <a:buChar char="•"/>
              <a:defRPr/>
            </a:pPr>
            <a:r>
              <a:rPr lang="en-US" dirty="0">
                <a:latin typeface="Arial" pitchFamily="34" charset="0"/>
                <a:cs typeface="Arial" pitchFamily="34" charset="0"/>
              </a:rPr>
              <a:t>**This is the last slide for Palliative Care. Next slide outlines </a:t>
            </a:r>
            <a:r>
              <a:rPr lang="ja-JP" altLang="en-US" dirty="0">
                <a:latin typeface="Arial" pitchFamily="34" charset="0"/>
                <a:cs typeface="Arial" pitchFamily="34" charset="0"/>
              </a:rPr>
              <a:t>‘</a:t>
            </a:r>
            <a:r>
              <a:rPr lang="en-US" altLang="ja-JP" dirty="0">
                <a:latin typeface="Arial" pitchFamily="34" charset="0"/>
                <a:cs typeface="Arial" pitchFamily="34" charset="0"/>
              </a:rPr>
              <a:t>Take Home Messages</a:t>
            </a:r>
            <a:r>
              <a:rPr lang="ja-JP" altLang="en-US" dirty="0">
                <a:latin typeface="Arial" pitchFamily="34" charset="0"/>
                <a:cs typeface="Arial" pitchFamily="34" charset="0"/>
              </a:rPr>
              <a:t>’</a:t>
            </a:r>
            <a:r>
              <a:rPr lang="en-US" altLang="ja-JP" dirty="0">
                <a:latin typeface="Arial" pitchFamily="34" charset="0"/>
                <a:cs typeface="Arial" pitchFamily="34" charset="0"/>
              </a:rPr>
              <a:t> </a:t>
            </a:r>
            <a:endParaRPr lang="en-US" dirty="0">
              <a:latin typeface="Arial" pitchFamily="34" charset="0"/>
              <a:cs typeface="Arial" pitchFamily="34" charset="0"/>
            </a:endParaRPr>
          </a:p>
          <a:p>
            <a:pPr eaLnBrk="1" fontAlgn="auto" hangingPunct="1">
              <a:spcBef>
                <a:spcPts val="0"/>
              </a:spcBef>
              <a:spcAft>
                <a:spcPts val="0"/>
              </a:spcAft>
              <a:defRPr/>
            </a:pPr>
            <a:endParaRPr lang="en-US" dirty="0"/>
          </a:p>
        </p:txBody>
      </p:sp>
      <p:sp>
        <p:nvSpPr>
          <p:cNvPr id="70659" name="Slide Number Placeholder 3">
            <a:extLst>
              <a:ext uri="{FF2B5EF4-FFF2-40B4-BE49-F238E27FC236}">
                <a16:creationId xmlns:a16="http://schemas.microsoft.com/office/drawing/2014/main" id="{664FCA93-87D3-E54A-9D1E-E540CDD287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9FE97F-FF5E-5441-BC6F-BF597D186877}" type="slidenum">
              <a:rPr lang="en-US" altLang="en-US"/>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F9E20C7A-45FA-4749-A9A1-578A9DB4E8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C134324-7E8D-F64D-9E43-33FA12D307B7}"/>
              </a:ext>
            </a:extLst>
          </p:cNvPr>
          <p:cNvSpPr>
            <a:spLocks noGrp="1"/>
          </p:cNvSpPr>
          <p:nvPr>
            <p:ph type="body" idx="1"/>
          </p:nvPr>
        </p:nvSpPr>
        <p:spPr/>
        <p:txBody>
          <a:bodyPr/>
          <a:lstStyle/>
          <a:p>
            <a:pPr marL="171450" indent="-171450" eaLnBrk="1" fontAlgn="auto" hangingPunct="1">
              <a:spcBef>
                <a:spcPts val="0"/>
              </a:spcBef>
              <a:spcAft>
                <a:spcPts val="0"/>
              </a:spcAft>
              <a:buFontTx/>
              <a:buChar char="•"/>
              <a:defRPr/>
            </a:pPr>
            <a:r>
              <a:rPr lang="en-US" dirty="0">
                <a:latin typeface="Arial" pitchFamily="34" charset="0"/>
                <a:cs typeface="Arial" pitchFamily="34" charset="0"/>
              </a:rPr>
              <a:t>Canadians are living longer than ever before. We are already seeing an increased prevalence in dementia as the population ages. People are also aging and retaining their natural teeth. This will present a new set of challenges to those responsible for their care. </a:t>
            </a:r>
          </a:p>
          <a:p>
            <a:pPr marL="171450" indent="-171450" eaLnBrk="1" fontAlgn="auto" hangingPunct="1">
              <a:spcBef>
                <a:spcPts val="0"/>
              </a:spcBef>
              <a:spcAft>
                <a:spcPts val="0"/>
              </a:spcAft>
              <a:defRPr/>
            </a:pPr>
            <a:endParaRPr lang="en-US" dirty="0">
              <a:latin typeface="Arial" pitchFamily="34" charset="0"/>
              <a:cs typeface="Arial" pitchFamily="34" charset="0"/>
            </a:endParaRPr>
          </a:p>
          <a:p>
            <a:pPr marL="171450" indent="-171450" eaLnBrk="1" fontAlgn="auto" hangingPunct="1">
              <a:spcBef>
                <a:spcPts val="0"/>
              </a:spcBef>
              <a:spcAft>
                <a:spcPts val="0"/>
              </a:spcAft>
              <a:defRPr/>
            </a:pPr>
            <a:r>
              <a:rPr lang="en-US" b="1" dirty="0">
                <a:latin typeface="Arial" pitchFamily="34" charset="0"/>
                <a:cs typeface="Arial" pitchFamily="34" charset="0"/>
              </a:rPr>
              <a:t>DEMENTIA</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Oral care for those with dementia may not be possible everyday; however, it is important to try everyday. </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A resident/client who often refuses oral care may see your continued attempts to provide care and eventually accept oral care as part of the routine you have established.</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Be positive and encouraging in your words and actions. </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Be sure to include resident/clients in the oral care process as much as they are able. </a:t>
            </a:r>
          </a:p>
          <a:p>
            <a:pPr marL="171450" indent="-171450" eaLnBrk="1" fontAlgn="auto" hangingPunct="1">
              <a:spcBef>
                <a:spcPts val="0"/>
              </a:spcBef>
              <a:spcAft>
                <a:spcPts val="0"/>
              </a:spcAft>
              <a:defRPr/>
            </a:pPr>
            <a:endParaRPr lang="en-US" b="1" dirty="0">
              <a:latin typeface="Arial" pitchFamily="34" charset="0"/>
              <a:cs typeface="Arial" pitchFamily="34" charset="0"/>
            </a:endParaRPr>
          </a:p>
          <a:p>
            <a:pPr marL="171450" indent="-171450" eaLnBrk="1" fontAlgn="auto" hangingPunct="1">
              <a:spcBef>
                <a:spcPts val="0"/>
              </a:spcBef>
              <a:spcAft>
                <a:spcPts val="0"/>
              </a:spcAft>
              <a:defRPr/>
            </a:pPr>
            <a:r>
              <a:rPr lang="en-US" b="1" dirty="0">
                <a:latin typeface="Arial" pitchFamily="34" charset="0"/>
                <a:cs typeface="Arial" pitchFamily="34" charset="0"/>
              </a:rPr>
              <a:t>PALLIATIVE CARE</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Palliative oral care focuses on minimizing overall mouth pain and discomfort.</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Helping patients to communicate effectively, and eat and drink free of pain is important for maintaining the best quality of life possible.  </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A clean comfortable mouth contributes to self-esteem and dignity for those who are approaching the end of life.</a:t>
            </a:r>
          </a:p>
          <a:p>
            <a:pPr eaLnBrk="1" fontAlgn="auto" hangingPunct="1">
              <a:spcBef>
                <a:spcPts val="0"/>
              </a:spcBef>
              <a:spcAft>
                <a:spcPts val="0"/>
              </a:spcAft>
              <a:defRPr/>
            </a:pPr>
            <a:endParaRPr lang="en-US" dirty="0"/>
          </a:p>
        </p:txBody>
      </p:sp>
      <p:sp>
        <p:nvSpPr>
          <p:cNvPr id="72707" name="Slide Number Placeholder 3">
            <a:extLst>
              <a:ext uri="{FF2B5EF4-FFF2-40B4-BE49-F238E27FC236}">
                <a16:creationId xmlns:a16="http://schemas.microsoft.com/office/drawing/2014/main" id="{51F56072-B434-1F43-9D0A-E6927A42B8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1B68FF-8F31-064A-A126-21D406F1CAE1}" type="slidenum">
              <a:rPr lang="en-US" altLang="en-US"/>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A19AF2AC-288A-214A-8FD7-A6E041F70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038880-8A2A-7D4E-9A93-9B0A8C2A5E73}" type="slidenum">
              <a:rPr lang="en-US" altLang="en-US">
                <a:ea typeface="MS PGothic" panose="020B0600070205080204" pitchFamily="34" charset="-128"/>
              </a:rPr>
              <a:pPr>
                <a:spcBef>
                  <a:spcPct val="0"/>
                </a:spcBef>
              </a:pPr>
              <a:t>3</a:t>
            </a:fld>
            <a:endParaRPr lang="en-US" altLang="en-US">
              <a:ea typeface="MS PGothic" panose="020B0600070205080204" pitchFamily="34" charset="-128"/>
            </a:endParaRPr>
          </a:p>
        </p:txBody>
      </p:sp>
      <p:sp>
        <p:nvSpPr>
          <p:cNvPr id="19458" name="Rectangle 2">
            <a:extLst>
              <a:ext uri="{FF2B5EF4-FFF2-40B4-BE49-F238E27FC236}">
                <a16:creationId xmlns:a16="http://schemas.microsoft.com/office/drawing/2014/main" id="{568C1C4B-D337-6341-9242-1613E81DB6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226C950E-FA86-1B46-84A7-12700D80F0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a:latin typeface="Arial" panose="020B0604020202020204" pitchFamily="34" charset="0"/>
                <a:cs typeface="Arial" panose="020B0604020202020204" pitchFamily="34" charset="0"/>
              </a:rPr>
              <a:t>The </a:t>
            </a:r>
            <a:r>
              <a:rPr lang="fr-FR" altLang="ja-JP"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Brushing Up on Mouth Care</a:t>
            </a:r>
            <a:r>
              <a:rPr lang="fr-FR" altLang="ja-JP"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program was developed through a research project at Dalhousie University (Faculty of Dentistry and the Atlantic Health Promotion Research Centre) and Capital District Health Authority.  The project was funded by the Nova Scotia Health Research Foundation and the Canadian Institutes of Health Research.</a:t>
            </a:r>
          </a:p>
          <a:p>
            <a:pPr eaLnBrk="1" hangingPunct="1">
              <a:spcBef>
                <a:spcPct val="0"/>
              </a:spcBef>
            </a:pPr>
            <a:endParaRPr lang="en-US" altLang="en-US" sz="1100">
              <a:latin typeface="Arial" panose="020B0604020202020204" pitchFamily="34" charset="0"/>
              <a:cs typeface="Arial" panose="020B0604020202020204" pitchFamily="34" charset="0"/>
            </a:endParaRPr>
          </a:p>
          <a:p>
            <a:pPr eaLnBrk="1" hangingPunct="1">
              <a:spcBef>
                <a:spcPct val="0"/>
              </a:spcBef>
            </a:pPr>
            <a:r>
              <a:rPr lang="en-US" altLang="en-US" sz="1100">
                <a:latin typeface="Arial" panose="020B0604020202020204" pitchFamily="34" charset="0"/>
                <a:cs typeface="Arial" panose="020B0604020202020204" pitchFamily="34" charset="0"/>
              </a:rPr>
              <a:t>To carry out this research project, researchers worked in partnership with personal care providers, nurse managers and directors of care from three long-term care facilities in rural Nova Scotia.  </a:t>
            </a:r>
          </a:p>
          <a:p>
            <a:pPr eaLnBrk="1" hangingPunct="1">
              <a:spcBef>
                <a:spcPct val="0"/>
              </a:spcBef>
            </a:pPr>
            <a:endParaRPr lang="en-US" altLang="en-US" sz="1100">
              <a:latin typeface="Arial" panose="020B0604020202020204" pitchFamily="34" charset="0"/>
              <a:cs typeface="Arial" panose="020B0604020202020204" pitchFamily="34" charset="0"/>
            </a:endParaRPr>
          </a:p>
          <a:p>
            <a:pPr eaLnBrk="1" hangingPunct="1">
              <a:spcBef>
                <a:spcPct val="0"/>
              </a:spcBef>
            </a:pPr>
            <a:r>
              <a:rPr lang="en-US" altLang="en-US" sz="1100">
                <a:latin typeface="Arial" panose="020B0604020202020204" pitchFamily="34" charset="0"/>
                <a:cs typeface="Arial" panose="020B0604020202020204" pitchFamily="34" charset="0"/>
              </a:rPr>
              <a:t>Together, the partners planned, developed, implemented and evaluated a daily oral care program for these facilities. The user-friendly resources that were created to educate and support personal care providers provide the basis for the </a:t>
            </a:r>
            <a:r>
              <a:rPr lang="fr-FR" altLang="en-US" sz="1100">
                <a:latin typeface="Arial" panose="020B0604020202020204" pitchFamily="34" charset="0"/>
                <a:cs typeface="Arial" panose="020B0604020202020204" pitchFamily="34" charset="0"/>
              </a:rPr>
              <a:t>'</a:t>
            </a:r>
            <a:r>
              <a:rPr lang="en-US" altLang="en-US" sz="1100">
                <a:latin typeface="Arial" panose="020B0604020202020204" pitchFamily="34" charset="0"/>
                <a:cs typeface="Arial" panose="020B0604020202020204" pitchFamily="34" charset="0"/>
              </a:rPr>
              <a:t>Brushing Up on Mouth Care</a:t>
            </a:r>
            <a:r>
              <a:rPr lang="fr-FR" altLang="en-US" sz="1100">
                <a:latin typeface="Arial" panose="020B0604020202020204" pitchFamily="34" charset="0"/>
                <a:cs typeface="Arial" panose="020B0604020202020204" pitchFamily="34" charset="0"/>
              </a:rPr>
              <a:t>'</a:t>
            </a:r>
            <a:r>
              <a:rPr lang="en-US" altLang="en-US" sz="1100">
                <a:latin typeface="Arial" panose="020B0604020202020204" pitchFamily="34" charset="0"/>
                <a:cs typeface="Arial" panose="020B0604020202020204" pitchFamily="34" charset="0"/>
              </a:rPr>
              <a:t> program.</a:t>
            </a:r>
          </a:p>
          <a:p>
            <a:pPr eaLnBrk="1" hangingPunct="1">
              <a:spcBef>
                <a:spcPct val="0"/>
              </a:spcBef>
            </a:pPr>
            <a:endParaRPr lang="en-US" altLang="en-US" sz="1100">
              <a:latin typeface="Arial" panose="020B0604020202020204" pitchFamily="34" charset="0"/>
              <a:cs typeface="Arial" panose="020B0604020202020204" pitchFamily="34" charset="0"/>
            </a:endParaRPr>
          </a:p>
          <a:p>
            <a:pPr eaLnBrk="1" hangingPunct="1">
              <a:spcBef>
                <a:spcPct val="0"/>
              </a:spcBef>
            </a:pPr>
            <a:r>
              <a:rPr lang="en-US" altLang="en-US" sz="1100">
                <a:latin typeface="Arial" panose="020B0604020202020204" pitchFamily="34" charset="0"/>
                <a:cs typeface="Arial" panose="020B0604020202020204" pitchFamily="34" charset="0"/>
              </a:rPr>
              <a:t>This model provides a guide to the </a:t>
            </a:r>
            <a:r>
              <a:rPr lang="fr-FR" altLang="en-US" sz="1100">
                <a:latin typeface="Arial" panose="020B0604020202020204" pitchFamily="34" charset="0"/>
                <a:cs typeface="Arial" panose="020B0604020202020204" pitchFamily="34" charset="0"/>
              </a:rPr>
              <a:t>'</a:t>
            </a:r>
            <a:r>
              <a:rPr lang="en-CA" altLang="en-US" sz="1100">
                <a:latin typeface="Arial" panose="020B0604020202020204" pitchFamily="34" charset="0"/>
                <a:cs typeface="Arial" panose="020B0604020202020204" pitchFamily="34" charset="0"/>
              </a:rPr>
              <a:t>B</a:t>
            </a:r>
            <a:r>
              <a:rPr lang="en-US" altLang="ja-JP" sz="1100">
                <a:latin typeface="Arial" panose="020B0604020202020204" pitchFamily="34" charset="0"/>
              </a:rPr>
              <a:t>rushing Up on Mouth Care</a:t>
            </a:r>
            <a:r>
              <a:rPr lang="fr-FR" altLang="ja-JP" sz="1100">
                <a:latin typeface="Arial" panose="020B0604020202020204" pitchFamily="34" charset="0"/>
              </a:rPr>
              <a:t>'</a:t>
            </a:r>
            <a:r>
              <a:rPr lang="en-US" altLang="ja-JP" sz="1100">
                <a:latin typeface="Arial" panose="020B0604020202020204" pitchFamily="34" charset="0"/>
              </a:rPr>
              <a:t> education program. The overall objective of this program is to provide optimal mouth care for older adults who require assistance with personal care in both long term care and at home.</a:t>
            </a:r>
          </a:p>
          <a:p>
            <a:pPr eaLnBrk="1" hangingPunct="1">
              <a:spcBef>
                <a:spcPct val="0"/>
              </a:spcBef>
            </a:pPr>
            <a:endParaRPr lang="en-US" altLang="ja-JP" sz="1100">
              <a:latin typeface="Arial" panose="020B0604020202020204" pitchFamily="34" charset="0"/>
            </a:endParaRPr>
          </a:p>
          <a:p>
            <a:pPr eaLnBrk="1" hangingPunct="1">
              <a:spcBef>
                <a:spcPct val="0"/>
              </a:spcBef>
            </a:pPr>
            <a:r>
              <a:rPr lang="fr-FR" altLang="ja-JP" sz="1100">
                <a:latin typeface="Arial" panose="020B0604020202020204" pitchFamily="34" charset="0"/>
              </a:rPr>
              <a:t>'</a:t>
            </a:r>
            <a:r>
              <a:rPr lang="en-US" altLang="ja-JP" sz="1100">
                <a:latin typeface="Arial" panose="020B0604020202020204" pitchFamily="34" charset="0"/>
              </a:rPr>
              <a:t>Brushing Up on Mouth Care</a:t>
            </a:r>
            <a:r>
              <a:rPr lang="fr-FR" altLang="ja-JP" sz="1100">
                <a:latin typeface="Arial" panose="020B0604020202020204" pitchFamily="34" charset="0"/>
              </a:rPr>
              <a:t>'</a:t>
            </a:r>
            <a:r>
              <a:rPr lang="en-US" altLang="ja-JP" sz="1100">
                <a:latin typeface="Arial" panose="020B0604020202020204" pitchFamily="34" charset="0"/>
              </a:rPr>
              <a:t> focuses on assessment, care planning, education and resources. You will see these four themes come up throughout the various education sessions. </a:t>
            </a:r>
          </a:p>
          <a:p>
            <a:pPr eaLnBrk="1" hangingPunct="1">
              <a:spcBef>
                <a:spcPct val="0"/>
              </a:spcBef>
            </a:pPr>
            <a:endParaRPr lang="en-US" altLang="en-US" sz="110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3F68C580-A4F3-C14F-A74E-E75918C1DD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5F212DD8-D919-4B44-9383-F10BB47B07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Any additional questions before we wrap up?</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**Check the </a:t>
            </a:r>
            <a:r>
              <a:rPr lang="ja-JP" altLang="en-US">
                <a:latin typeface="Arial" panose="020B0604020202020204" pitchFamily="34" charset="0"/>
              </a:rPr>
              <a:t>“</a:t>
            </a:r>
            <a:r>
              <a:rPr lang="en-US" altLang="ja-JP">
                <a:latin typeface="Arial" panose="020B0604020202020204" pitchFamily="34" charset="0"/>
              </a:rPr>
              <a:t>Parking Lot</a:t>
            </a:r>
            <a:r>
              <a:rPr lang="ja-JP" altLang="en-US">
                <a:latin typeface="Arial" panose="020B0604020202020204" pitchFamily="34" charset="0"/>
              </a:rPr>
              <a:t>”</a:t>
            </a:r>
            <a:r>
              <a:rPr lang="en-US" altLang="ja-JP">
                <a:latin typeface="Arial" panose="020B0604020202020204" pitchFamily="34" charset="0"/>
              </a:rPr>
              <a:t> for lingering issues and questions and address them now.</a:t>
            </a:r>
          </a:p>
        </p:txBody>
      </p:sp>
      <p:sp>
        <p:nvSpPr>
          <p:cNvPr id="74755" name="Slide Number Placeholder 3">
            <a:extLst>
              <a:ext uri="{FF2B5EF4-FFF2-40B4-BE49-F238E27FC236}">
                <a16:creationId xmlns:a16="http://schemas.microsoft.com/office/drawing/2014/main" id="{08194889-8150-5741-AEEF-11AF28F011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464438-778C-C040-8982-3FF3E8BE19C9}" type="slidenum">
              <a:rPr lang="en-US" altLang="en-US"/>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B2D7A7FD-48D3-D241-8F0D-C734C80B7B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276D070A-AF30-664F-B9C7-83BCABE892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Ask participants if they feel they have met the learning objectives.</a:t>
            </a:r>
          </a:p>
          <a:p>
            <a:pPr eaLnBrk="1" hangingPunct="1">
              <a:spcBef>
                <a:spcPct val="0"/>
              </a:spcBef>
            </a:pPr>
            <a:endParaRPr lang="en-US" altLang="en-US"/>
          </a:p>
        </p:txBody>
      </p:sp>
      <p:sp>
        <p:nvSpPr>
          <p:cNvPr id="76803" name="Slide Number Placeholder 3">
            <a:extLst>
              <a:ext uri="{FF2B5EF4-FFF2-40B4-BE49-F238E27FC236}">
                <a16:creationId xmlns:a16="http://schemas.microsoft.com/office/drawing/2014/main" id="{03E05D61-B8CF-0B4B-A414-2E96F732E5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889D11-D785-CE4A-B8BC-DEB4F58F89D3}" type="slidenum">
              <a:rPr lang="en-US" altLang="en-US"/>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01965613-799A-B74D-806B-A32632A07E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B626900-C588-ED43-A1E5-0A862FF286DC}"/>
              </a:ext>
            </a:extLst>
          </p:cNvPr>
          <p:cNvSpPr>
            <a:spLocks noGrp="1"/>
          </p:cNvSpPr>
          <p:nvPr>
            <p:ph type="body" idx="1"/>
          </p:nvPr>
        </p:nvSpPr>
        <p:spPr/>
        <p:txBody>
          <a:bodyPr/>
          <a:lstStyle/>
          <a:p>
            <a:pPr marL="171450" indent="-171450" eaLnBrk="1" fontAlgn="auto" hangingPunct="1">
              <a:spcBef>
                <a:spcPts val="0"/>
              </a:spcBef>
              <a:spcAft>
                <a:spcPts val="0"/>
              </a:spcAft>
              <a:buFontTx/>
              <a:buChar char="•"/>
              <a:defRPr/>
            </a:pPr>
            <a:r>
              <a:rPr lang="en-US" dirty="0">
                <a:solidFill>
                  <a:srgbClr val="000000"/>
                </a:solidFill>
                <a:latin typeface="Arial" pitchFamily="34" charset="0"/>
                <a:cs typeface="Arial" pitchFamily="34" charset="0"/>
              </a:rPr>
              <a:t>The fourth (and final) session on implementing an oral care program will be offered to </a:t>
            </a:r>
            <a:r>
              <a:rPr lang="en-US" b="1" dirty="0">
                <a:solidFill>
                  <a:srgbClr val="000000"/>
                </a:solidFill>
                <a:latin typeface="Arial" pitchFamily="34" charset="0"/>
                <a:cs typeface="Arial" pitchFamily="34" charset="0"/>
              </a:rPr>
              <a:t>all members of the care team and administrators </a:t>
            </a:r>
          </a:p>
          <a:p>
            <a:pPr marL="171450" indent="-171450" eaLnBrk="1" fontAlgn="auto" hangingPunct="1">
              <a:spcBef>
                <a:spcPts val="0"/>
              </a:spcBef>
              <a:spcAft>
                <a:spcPts val="0"/>
              </a:spcAft>
              <a:buFontTx/>
              <a:buChar char="•"/>
              <a:defRPr/>
            </a:pPr>
            <a:r>
              <a:rPr lang="en-US" dirty="0">
                <a:latin typeface="Arial" pitchFamily="34" charset="0"/>
                <a:cs typeface="Arial" pitchFamily="34" charset="0"/>
              </a:rPr>
              <a:t>This session will discuss how to implement an oral care program using the </a:t>
            </a:r>
            <a:r>
              <a:rPr lang="fr-FR" altLang="en-US" dirty="0">
                <a:latin typeface="Arial" pitchFamily="34" charset="0"/>
                <a:cs typeface="Arial" pitchFamily="34" charset="0"/>
              </a:rPr>
              <a:t>'</a:t>
            </a:r>
            <a:r>
              <a:rPr lang="en-US" altLang="ja-JP" dirty="0">
                <a:latin typeface="Arial" pitchFamily="34" charset="0"/>
                <a:cs typeface="Arial" pitchFamily="34" charset="0"/>
              </a:rPr>
              <a:t>Brushing Up on Mouth Care</a:t>
            </a:r>
            <a:r>
              <a:rPr lang="fr-FR" altLang="ja-JP" dirty="0">
                <a:latin typeface="Arial" pitchFamily="34" charset="0"/>
                <a:cs typeface="Arial" pitchFamily="34" charset="0"/>
              </a:rPr>
              <a:t>'</a:t>
            </a:r>
            <a:r>
              <a:rPr lang="en-US" altLang="ja-JP" dirty="0">
                <a:latin typeface="Arial" pitchFamily="34" charset="0"/>
                <a:cs typeface="Arial" pitchFamily="34" charset="0"/>
              </a:rPr>
              <a:t> resources. </a:t>
            </a:r>
          </a:p>
          <a:p>
            <a:pPr marL="171450" indent="-171450" eaLnBrk="1" fontAlgn="auto" hangingPunct="1">
              <a:spcBef>
                <a:spcPts val="0"/>
              </a:spcBef>
              <a:spcAft>
                <a:spcPts val="0"/>
              </a:spcAft>
              <a:buFontTx/>
              <a:buChar char="•"/>
              <a:defRPr/>
            </a:pPr>
            <a:r>
              <a:rPr lang="en-US" altLang="ja-JP" dirty="0">
                <a:latin typeface="Arial" pitchFamily="34" charset="0"/>
                <a:cs typeface="Arial" pitchFamily="34" charset="0"/>
              </a:rPr>
              <a:t>Guiding principles for oral care will also be outlined. </a:t>
            </a:r>
            <a:endParaRPr lang="en-US" dirty="0">
              <a:latin typeface="Arial" pitchFamily="34" charset="0"/>
              <a:cs typeface="Arial" pitchFamily="34" charset="0"/>
            </a:endParaRPr>
          </a:p>
          <a:p>
            <a:pPr eaLnBrk="1" fontAlgn="auto" hangingPunct="1">
              <a:spcBef>
                <a:spcPts val="0"/>
              </a:spcBef>
              <a:spcAft>
                <a:spcPts val="0"/>
              </a:spcAft>
              <a:defRPr/>
            </a:pPr>
            <a:endParaRPr lang="en-US" dirty="0"/>
          </a:p>
        </p:txBody>
      </p:sp>
      <p:sp>
        <p:nvSpPr>
          <p:cNvPr id="78851" name="Slide Number Placeholder 3">
            <a:extLst>
              <a:ext uri="{FF2B5EF4-FFF2-40B4-BE49-F238E27FC236}">
                <a16:creationId xmlns:a16="http://schemas.microsoft.com/office/drawing/2014/main" id="{7DEF58AC-8FF5-864C-A418-2C8CA220B9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2E082D-09E6-3646-A29B-AA8BA592AB0B}" type="slidenum">
              <a:rPr lang="en-US" altLang="en-US"/>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F9AA54D0-DF10-4C4C-84AB-4C53D06797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369102F-2BE8-D545-AD9E-89F9B2B0E1C0}"/>
              </a:ext>
            </a:extLst>
          </p:cNvPr>
          <p:cNvSpPr>
            <a:spLocks noGrp="1"/>
          </p:cNvSpPr>
          <p:nvPr>
            <p:ph type="body" idx="1"/>
          </p:nvPr>
        </p:nvSpPr>
        <p:spPr/>
        <p:txBody>
          <a:bodyPr/>
          <a:lstStyle/>
          <a:p>
            <a:pPr marL="171450" indent="-171450" eaLnBrk="1" fontAlgn="auto" hangingPunct="1">
              <a:spcBef>
                <a:spcPts val="0"/>
              </a:spcBef>
              <a:spcAft>
                <a:spcPts val="0"/>
              </a:spcAft>
              <a:buFont typeface="Arial"/>
              <a:buChar char="•"/>
              <a:defRPr/>
            </a:pPr>
            <a:r>
              <a:rPr lang="en-US" sz="1100" dirty="0">
                <a:latin typeface="Arial"/>
                <a:ea typeface="ＭＳ Ｐゴシック" charset="0"/>
                <a:cs typeface="Arial"/>
              </a:rPr>
              <a:t>Distribute session evaluation forms </a:t>
            </a:r>
          </a:p>
          <a:p>
            <a:pPr marL="628650" lvl="1" indent="-171450" eaLnBrk="1" fontAlgn="auto" hangingPunct="1">
              <a:spcBef>
                <a:spcPts val="0"/>
              </a:spcBef>
              <a:spcAft>
                <a:spcPts val="0"/>
              </a:spcAft>
              <a:buFont typeface="Arial"/>
              <a:buChar char="•"/>
              <a:defRPr/>
            </a:pPr>
            <a:r>
              <a:rPr lang="en-US" sz="1100" dirty="0">
                <a:latin typeface="Arial"/>
                <a:ea typeface="ＭＳ Ｐゴシック" charset="0"/>
                <a:cs typeface="Arial"/>
              </a:rPr>
              <a:t>Leave a large envelope for participants to place completed forms.</a:t>
            </a:r>
          </a:p>
          <a:p>
            <a:pPr marL="628650" lvl="1" indent="-171450" eaLnBrk="1" fontAlgn="auto" hangingPunct="1">
              <a:spcBef>
                <a:spcPts val="675"/>
              </a:spcBef>
              <a:spcAft>
                <a:spcPts val="0"/>
              </a:spcAft>
              <a:buFont typeface="Arial"/>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dirty="0">
                <a:latin typeface="Arial"/>
                <a:ea typeface="ＭＳ Ｐゴシック" charset="0"/>
                <a:cs typeface="Arial"/>
              </a:rPr>
              <a:t>Leave the room for 5 minutes to permit participants to submit anonymous evaluation forms.</a:t>
            </a:r>
          </a:p>
          <a:p>
            <a:pPr eaLnBrk="1" fontAlgn="auto" hangingPunct="1">
              <a:spcBef>
                <a:spcPts val="0"/>
              </a:spcBef>
              <a:spcAft>
                <a:spcPts val="0"/>
              </a:spcAft>
              <a:defRPr/>
            </a:pPr>
            <a:endParaRPr lang="en-US" dirty="0"/>
          </a:p>
        </p:txBody>
      </p:sp>
      <p:sp>
        <p:nvSpPr>
          <p:cNvPr id="80899" name="Slide Number Placeholder 3">
            <a:extLst>
              <a:ext uri="{FF2B5EF4-FFF2-40B4-BE49-F238E27FC236}">
                <a16:creationId xmlns:a16="http://schemas.microsoft.com/office/drawing/2014/main" id="{062931F5-7687-554C-8D13-B13DD9DEAD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A48DBC-49F1-F145-8D7E-F99556EC5065}" type="slidenum">
              <a:rPr lang="en-US" altLang="en-US"/>
              <a:pPr>
                <a:spcBef>
                  <a:spcPct val="0"/>
                </a:spcBef>
              </a:pPr>
              <a:t>33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E57F28CB-8D1A-3045-9B58-59FFC6B336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39E33032-A51D-B746-AE69-8CB823CC5A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ja-JP">
                <a:latin typeface="Arial" panose="020B0604020202020204" pitchFamily="34" charset="0"/>
                <a:cs typeface="Arial" panose="020B0604020202020204" pitchFamily="34" charset="0"/>
              </a:rPr>
              <a:t>**Logistics: </a:t>
            </a:r>
          </a:p>
          <a:p>
            <a:pPr marL="171450" indent="-171450" eaLnBrk="1" hangingPunct="1">
              <a:spcBef>
                <a:spcPct val="0"/>
              </a:spcBef>
              <a:buFontTx/>
              <a:buChar char="•"/>
            </a:pPr>
            <a:r>
              <a:rPr lang="en-US" altLang="ja-JP">
                <a:latin typeface="Arial" panose="020B0604020202020204" pitchFamily="34" charset="0"/>
                <a:cs typeface="Arial" panose="020B0604020202020204" pitchFamily="34" charset="0"/>
              </a:rPr>
              <a:t>Tell participants the session will take about a hour to complete. </a:t>
            </a:r>
          </a:p>
          <a:p>
            <a:pPr marL="171450" indent="-171450" eaLnBrk="1" hangingPunct="1">
              <a:spcBef>
                <a:spcPct val="0"/>
              </a:spcBef>
              <a:buFontTx/>
              <a:buChar char="•"/>
            </a:pPr>
            <a:r>
              <a:rPr lang="en-US" altLang="ja-JP">
                <a:latin typeface="Arial" panose="020B0604020202020204" pitchFamily="34" charset="0"/>
                <a:cs typeface="Arial" panose="020B0604020202020204" pitchFamily="34" charset="0"/>
              </a:rPr>
              <a:t>Tell them where washrooms are located (if they are in an unfamiliar location).</a:t>
            </a:r>
          </a:p>
          <a:p>
            <a:pPr marL="171450" indent="-171450" eaLnBrk="1" hangingPunct="1">
              <a:spcBef>
                <a:spcPct val="0"/>
              </a:spcBef>
              <a:buFontTx/>
              <a:buChar char="•"/>
            </a:pPr>
            <a:r>
              <a:rPr lang="en-US" altLang="ja-JP">
                <a:latin typeface="Arial" panose="020B0604020202020204" pitchFamily="34" charset="0"/>
                <a:cs typeface="Arial" panose="020B0604020202020204" pitchFamily="34" charset="0"/>
              </a:rPr>
              <a:t>Discuss any other logistics (e.g. turn off cell phones/pagers, breaks, etc.)</a:t>
            </a:r>
          </a:p>
          <a:p>
            <a:pPr marL="171450" indent="-171450" eaLnBrk="1" hangingPunct="1">
              <a:spcBef>
                <a:spcPct val="0"/>
              </a:spcBef>
            </a:pPr>
            <a:endParaRPr lang="en-CA" altLang="ja-JP">
              <a:latin typeface="Arial" panose="020B0604020202020204" pitchFamily="34" charset="0"/>
              <a:cs typeface="Arial" panose="020B0604020202020204" pitchFamily="34" charset="0"/>
            </a:endParaRPr>
          </a:p>
          <a:p>
            <a:pPr marL="171450" indent="-171450" eaLnBrk="1" hangingPunct="1">
              <a:spcBef>
                <a:spcPct val="0"/>
              </a:spcBef>
            </a:pPr>
            <a:r>
              <a:rPr lang="en-US" altLang="ja-JP">
                <a:latin typeface="Arial" panose="020B0604020202020204" pitchFamily="34" charset="0"/>
                <a:cs typeface="Arial" panose="020B0604020202020204" pitchFamily="34" charset="0"/>
              </a:rPr>
              <a:t>PARKING LOT: </a:t>
            </a:r>
          </a:p>
          <a:p>
            <a:pPr marL="171450" indent="-171450" eaLnBrk="1" hangingPunct="1">
              <a:spcBef>
                <a:spcPct val="0"/>
              </a:spcBef>
              <a:buFontTx/>
              <a:buChar char="•"/>
            </a:pPr>
            <a:r>
              <a:rPr lang="en-US" altLang="en-US">
                <a:latin typeface="Arial" panose="020B0604020202020204" pitchFamily="34" charset="0"/>
                <a:ea typeface="MS PGothic" panose="020B0600070205080204" pitchFamily="34" charset="-128"/>
                <a:cs typeface="Arial" panose="020B0604020202020204" pitchFamily="34" charset="0"/>
              </a:rPr>
              <a:t> The </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Parking Lot” is a place to record any outstanding questions or issues that arise throughout the session.</a:t>
            </a:r>
          </a:p>
          <a:p>
            <a:pPr marL="171450" indent="-171450" eaLnBrk="1" hangingPunct="1">
              <a:spcBef>
                <a:spcPct val="0"/>
              </a:spcBef>
              <a:buFontTx/>
              <a:buChar char="•"/>
            </a:pPr>
            <a:r>
              <a:rPr lang="en-US" altLang="en-US">
                <a:latin typeface="Arial" panose="020B0604020202020204" pitchFamily="34" charset="0"/>
                <a:ea typeface="MS PGothic" panose="020B0600070205080204" pitchFamily="34" charset="-128"/>
                <a:cs typeface="Arial" panose="020B0604020202020204" pitchFamily="34" charset="0"/>
              </a:rPr>
              <a:t> Mark the words </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Parking Lot” on one piece of paper, white board or flip chart. </a:t>
            </a:r>
          </a:p>
          <a:p>
            <a:pPr marL="171450" indent="-171450" eaLnBrk="1" hangingPunct="1">
              <a:spcBef>
                <a:spcPct val="0"/>
              </a:spcBef>
              <a:buFontTx/>
              <a:buChar char="•"/>
            </a:pPr>
            <a:r>
              <a:rPr lang="en-US" altLang="en-US">
                <a:latin typeface="Arial" panose="020B0604020202020204" pitchFamily="34" charset="0"/>
                <a:ea typeface="MS PGothic" panose="020B0600070205080204" pitchFamily="34" charset="-128"/>
                <a:cs typeface="Arial" panose="020B0604020202020204" pitchFamily="34" charset="0"/>
              </a:rPr>
              <a:t> Tell the participants that issues placed in the </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parking lot</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 will be reviewed at the end of the session.</a:t>
            </a:r>
          </a:p>
          <a:p>
            <a:pPr marL="171450" indent="-171450" eaLnBrk="1" hangingPunct="1">
              <a:spcBef>
                <a:spcPct val="0"/>
              </a:spcBef>
              <a:buFontTx/>
              <a:buChar char="•"/>
            </a:pPr>
            <a:endParaRPr lang="en-US" altLang="ja-JP">
              <a:latin typeface="Arial" panose="020B0604020202020204" pitchFamily="34" charset="0"/>
              <a:cs typeface="Arial" panose="020B0604020202020204" pitchFamily="34" charset="0"/>
            </a:endParaRPr>
          </a:p>
          <a:p>
            <a:pPr marL="171450" indent="-171450" eaLnBrk="1" hangingPunct="1">
              <a:spcBef>
                <a:spcPct val="0"/>
              </a:spcBef>
              <a:buFontTx/>
              <a:buChar char="•"/>
            </a:pPr>
            <a:r>
              <a:rPr lang="en-US" altLang="en-US">
                <a:latin typeface="Arial" panose="020B0604020202020204" pitchFamily="34" charset="0"/>
                <a:ea typeface="MS PGothic" panose="020B0600070205080204" pitchFamily="34" charset="-128"/>
                <a:cs typeface="Arial" panose="020B0604020202020204" pitchFamily="34" charset="0"/>
              </a:rPr>
              <a:t>**If participants are not familiar with each other, go around the room and ask them to introduce themselves. </a:t>
            </a:r>
          </a:p>
        </p:txBody>
      </p:sp>
      <p:sp>
        <p:nvSpPr>
          <p:cNvPr id="21507" name="Slide Number Placeholder 3">
            <a:extLst>
              <a:ext uri="{FF2B5EF4-FFF2-40B4-BE49-F238E27FC236}">
                <a16:creationId xmlns:a16="http://schemas.microsoft.com/office/drawing/2014/main" id="{D1D5B335-0E45-D041-8B29-4C83BCAEE3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56DE21-A3EE-F946-9CC3-10B6942AEE77}"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E230F693-22DB-9E40-BB46-5403E4D67D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C34D356-5409-3E4B-B04E-7369A1411E08}"/>
              </a:ext>
            </a:extLst>
          </p:cNvPr>
          <p:cNvSpPr>
            <a:spLocks noGrp="1"/>
          </p:cNvSpPr>
          <p:nvPr>
            <p:ph type="body" idx="1"/>
          </p:nvPr>
        </p:nvSpPr>
        <p:spPr/>
        <p:txBody>
          <a:bodyPr/>
          <a:lstStyle/>
          <a:p>
            <a:pPr eaLnBrk="1" fontAlgn="auto" hangingPunct="1">
              <a:spcBef>
                <a:spcPts val="0"/>
              </a:spcBef>
              <a:spcAft>
                <a:spcPts val="0"/>
              </a:spcAft>
              <a:defRPr/>
            </a:pPr>
            <a:r>
              <a:rPr lang="en-US" dirty="0">
                <a:latin typeface="Arial"/>
                <a:ea typeface="ＭＳ Ｐゴシック" charset="0"/>
                <a:cs typeface="Arial"/>
              </a:rPr>
              <a:t>During this session we will discuss:</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Dementia - what it is, and the challenges it presents when providing oral care</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Tips and techniques to overcome some of these challenges</a:t>
            </a:r>
          </a:p>
          <a:p>
            <a:pPr marL="171450" indent="-171450" eaLnBrk="1" fontAlgn="auto" hangingPunct="1">
              <a:spcBef>
                <a:spcPts val="0"/>
              </a:spcBef>
              <a:spcAft>
                <a:spcPts val="0"/>
              </a:spcAft>
              <a:buFont typeface="Arial"/>
              <a:buChar char="•"/>
              <a:defRPr/>
            </a:pPr>
            <a:r>
              <a:rPr lang="en-US" dirty="0">
                <a:latin typeface="Arial"/>
                <a:ea typeface="ＭＳ Ｐゴシック" charset="0"/>
                <a:cs typeface="Arial"/>
              </a:rPr>
              <a:t>How oral care changes when caring for a palliative patient.</a:t>
            </a:r>
          </a:p>
        </p:txBody>
      </p:sp>
      <p:sp>
        <p:nvSpPr>
          <p:cNvPr id="23555" name="Slide Number Placeholder 3">
            <a:extLst>
              <a:ext uri="{FF2B5EF4-FFF2-40B4-BE49-F238E27FC236}">
                <a16:creationId xmlns:a16="http://schemas.microsoft.com/office/drawing/2014/main" id="{F49299A1-C2B3-BB4F-ACA8-E732B9FB1D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8964D2-5438-4B4B-8B94-220BA9602D53}"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6030F7A7-9F42-D041-9729-1B00962AA9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5BCE38DD-65D4-6643-B27A-6B6F64FE22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b="1">
                <a:ea typeface="MS PGothic" panose="020B0600070205080204" pitchFamily="34" charset="-128"/>
              </a:rPr>
              <a:t>This session will develop knowledge, understanding and appreciation of:</a:t>
            </a:r>
          </a:p>
          <a:p>
            <a:pPr marL="628650" lvl="1" indent="-171450" eaLnBrk="1" hangingPunct="1">
              <a:spcBef>
                <a:spcPct val="0"/>
              </a:spcBef>
              <a:buFontTx/>
              <a:buChar char="•"/>
            </a:pPr>
            <a:r>
              <a:rPr lang="en-US" altLang="en-US">
                <a:ea typeface="MS PGothic" panose="020B0600070205080204" pitchFamily="34" charset="-128"/>
              </a:rPr>
              <a:t>The impact of dementia as it relates to oral care </a:t>
            </a:r>
          </a:p>
          <a:p>
            <a:pPr marL="628650" lvl="1" indent="-171450" eaLnBrk="1" hangingPunct="1">
              <a:spcBef>
                <a:spcPct val="0"/>
              </a:spcBef>
              <a:buFontTx/>
              <a:buChar char="•"/>
            </a:pPr>
            <a:r>
              <a:rPr lang="en-US" altLang="en-US">
                <a:ea typeface="MS PGothic" panose="020B0600070205080204" pitchFamily="34" charset="-128"/>
              </a:rPr>
              <a:t>Steps and processes for effective oral care </a:t>
            </a:r>
            <a:endParaRPr lang="en-US" altLang="en-US" sz="800">
              <a:ea typeface="MS PGothic" panose="020B0600070205080204" pitchFamily="34" charset="-128"/>
            </a:endParaRPr>
          </a:p>
          <a:p>
            <a:pPr marL="628650" lvl="1" indent="-171450" eaLnBrk="1" hangingPunct="1">
              <a:spcBef>
                <a:spcPct val="0"/>
              </a:spcBef>
              <a:buFontTx/>
              <a:buChar char="•"/>
            </a:pPr>
            <a:r>
              <a:rPr lang="en-US" altLang="en-US">
                <a:ea typeface="MS PGothic" panose="020B0600070205080204" pitchFamily="34" charset="-128"/>
              </a:rPr>
              <a:t>Strategies for better communication </a:t>
            </a:r>
          </a:p>
          <a:p>
            <a:pPr marL="628650" lvl="1" indent="-171450" eaLnBrk="1" hangingPunct="1">
              <a:spcBef>
                <a:spcPct val="0"/>
              </a:spcBef>
              <a:buFontTx/>
              <a:buChar char="•"/>
            </a:pPr>
            <a:r>
              <a:rPr lang="en-US" altLang="en-US">
                <a:ea typeface="MS PGothic" panose="020B0600070205080204" pitchFamily="34" charset="-128"/>
              </a:rPr>
              <a:t>How to manage challenging behaviour </a:t>
            </a:r>
          </a:p>
          <a:p>
            <a:pPr marL="628650" lvl="1" indent="-171450" eaLnBrk="1" hangingPunct="1">
              <a:spcBef>
                <a:spcPct val="0"/>
              </a:spcBef>
              <a:buFontTx/>
              <a:buChar char="•"/>
            </a:pPr>
            <a:r>
              <a:rPr lang="en-US" altLang="en-US">
                <a:ea typeface="MS PGothic" panose="020B0600070205080204" pitchFamily="34" charset="-128"/>
              </a:rPr>
              <a:t>Oral conditions common to persons in palliative care</a:t>
            </a:r>
          </a:p>
          <a:p>
            <a:pPr marL="628650" lvl="1" indent="-171450" eaLnBrk="1" hangingPunct="1">
              <a:spcBef>
                <a:spcPct val="0"/>
              </a:spcBef>
              <a:buFontTx/>
              <a:buChar char="•"/>
            </a:pPr>
            <a:r>
              <a:rPr lang="en-US" altLang="en-US">
                <a:ea typeface="MS PGothic" panose="020B0600070205080204" pitchFamily="34" charset="-128"/>
              </a:rPr>
              <a:t>Oral care modifications to ensure comfort</a:t>
            </a:r>
          </a:p>
          <a:p>
            <a:pPr eaLnBrk="1" hangingPunct="1">
              <a:spcBef>
                <a:spcPct val="0"/>
              </a:spcBef>
            </a:pPr>
            <a:endParaRPr lang="en-US" altLang="en-US" sz="1800">
              <a:ea typeface="MS PGothic" panose="020B0600070205080204" pitchFamily="34" charset="-128"/>
            </a:endParaRPr>
          </a:p>
        </p:txBody>
      </p:sp>
      <p:sp>
        <p:nvSpPr>
          <p:cNvPr id="25603" name="Slide Number Placeholder 3">
            <a:extLst>
              <a:ext uri="{FF2B5EF4-FFF2-40B4-BE49-F238E27FC236}">
                <a16:creationId xmlns:a16="http://schemas.microsoft.com/office/drawing/2014/main" id="{9D6D5228-78BF-C842-90A4-36C00A6A25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745622-DECE-064B-AC9E-651B52DFFE25}"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749DCBCD-4A38-4741-A14E-C81C0C1A46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BC0A0C25-41D5-624D-981F-8B15EFB55A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a:latin typeface="Arial" panose="020B0604020202020204" pitchFamily="34" charset="0"/>
              </a:rPr>
              <a:t>More information on dementia and oral care can be found on video #3 of the </a:t>
            </a:r>
            <a:r>
              <a:rPr lang="fr-FR" altLang="ja-JP" sz="1100">
                <a:latin typeface="Arial" panose="020B0604020202020204" pitchFamily="34" charset="0"/>
              </a:rPr>
              <a:t>'</a:t>
            </a:r>
            <a:r>
              <a:rPr lang="en-US" altLang="ja-JP" sz="1100">
                <a:latin typeface="Arial" panose="020B0604020202020204" pitchFamily="34" charset="0"/>
              </a:rPr>
              <a:t>Brushing Up on Mouth Care</a:t>
            </a:r>
            <a:r>
              <a:rPr lang="fr-FR" altLang="ja-JP" sz="1100">
                <a:latin typeface="Arial" panose="020B0604020202020204" pitchFamily="34" charset="0"/>
              </a:rPr>
              <a:t>'</a:t>
            </a:r>
            <a:r>
              <a:rPr lang="en-US" altLang="ja-JP" sz="1100">
                <a:latin typeface="Arial" panose="020B0604020202020204" pitchFamily="34" charset="0"/>
              </a:rPr>
              <a:t> video series.</a:t>
            </a:r>
          </a:p>
          <a:p>
            <a:pPr eaLnBrk="1" hangingPunct="1">
              <a:spcBef>
                <a:spcPct val="0"/>
              </a:spcBef>
            </a:pPr>
            <a:endParaRPr lang="en-US" altLang="ja-JP" sz="1100">
              <a:latin typeface="Arial" panose="020B0604020202020204" pitchFamily="34" charset="0"/>
            </a:endParaRPr>
          </a:p>
          <a:p>
            <a:pPr marL="0" lvl="1" eaLnBrk="1" hangingPunct="1">
              <a:spcBef>
                <a:spcPct val="0"/>
              </a:spcBef>
            </a:pPr>
            <a:r>
              <a:rPr lang="en-US" altLang="en-US" sz="1100">
                <a:latin typeface="Arial" panose="020B0604020202020204" pitchFamily="34" charset="0"/>
              </a:rPr>
              <a:t>Ask participants: </a:t>
            </a:r>
            <a:r>
              <a:rPr lang="en-US" altLang="en-US" sz="1100" i="1">
                <a:latin typeface="Arial" panose="020B0604020202020204" pitchFamily="34" charset="0"/>
              </a:rPr>
              <a:t>What challenges do you face when providing oral care to a resident/client with dementia?</a:t>
            </a:r>
          </a:p>
          <a:p>
            <a:pPr eaLnBrk="1" hangingPunct="1">
              <a:spcBef>
                <a:spcPct val="0"/>
              </a:spcBef>
            </a:pPr>
            <a:endParaRPr lang="en-US" altLang="en-US" sz="1100">
              <a:latin typeface="Arial" panose="020B0604020202020204" pitchFamily="34" charset="0"/>
            </a:endParaRPr>
          </a:p>
          <a:p>
            <a:pPr eaLnBrk="1" hangingPunct="1">
              <a:spcBef>
                <a:spcPct val="0"/>
              </a:spcBef>
            </a:pPr>
            <a:r>
              <a:rPr lang="en-US" altLang="en-US" sz="1100">
                <a:latin typeface="Arial" panose="020B0604020202020204" pitchFamily="34" charset="0"/>
              </a:rPr>
              <a:t>**Write participant challenges on flip chart or white board. Refer back to these challenges throughout the session.</a:t>
            </a:r>
          </a:p>
        </p:txBody>
      </p:sp>
      <p:sp>
        <p:nvSpPr>
          <p:cNvPr id="27651" name="Slide Number Placeholder 3">
            <a:extLst>
              <a:ext uri="{FF2B5EF4-FFF2-40B4-BE49-F238E27FC236}">
                <a16:creationId xmlns:a16="http://schemas.microsoft.com/office/drawing/2014/main" id="{51C9DB62-A08E-5A4F-9AD9-722DA2B28B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4AF51B-3EF8-8A4D-81CC-64F7D025B997}"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D94C05A-F444-DE42-82D4-402C001046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C61C8BB4-095A-B34A-BACE-3449611E9E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latin typeface="Arial" panose="020B0604020202020204" pitchFamily="34" charset="0"/>
                <a:cs typeface="Arial" panose="020B0604020202020204" pitchFamily="34" charset="0"/>
              </a:rPr>
              <a:t>Dementia is a progressive and terminal disease. </a:t>
            </a:r>
            <a:r>
              <a:rPr lang="en-US" altLang="en-US" b="1">
                <a:latin typeface="Arial" panose="020B0604020202020204" pitchFamily="34" charset="0"/>
              </a:rPr>
              <a:t>Symptoms of dementia worsen over time</a:t>
            </a:r>
            <a:r>
              <a:rPr lang="en-US" altLang="en-US">
                <a:latin typeface="Arial" panose="020B0604020202020204" pitchFamily="34" charset="0"/>
              </a:rPr>
              <a:t>. </a:t>
            </a:r>
          </a:p>
          <a:p>
            <a:pPr marL="171450" indent="-171450" eaLnBrk="1" hangingPunct="1">
              <a:spcBef>
                <a:spcPct val="0"/>
              </a:spcBef>
              <a:buFontTx/>
              <a:buChar char="•"/>
            </a:pPr>
            <a:r>
              <a:rPr lang="en-US" altLang="en-US">
                <a:latin typeface="Arial" panose="020B0604020202020204" pitchFamily="34" charset="0"/>
              </a:rPr>
              <a:t>While there is no cure for dementia, there are medications that may help with symptoms.</a:t>
            </a:r>
            <a:endParaRPr lang="en-US" altLang="en-US">
              <a:latin typeface="Arial" panose="020B0604020202020204" pitchFamily="34" charset="0"/>
              <a:cs typeface="Arial" panose="020B0604020202020204" pitchFamily="34" charset="0"/>
            </a:endParaRPr>
          </a:p>
          <a:p>
            <a:pPr marL="171450" indent="-171450" eaLnBrk="1" hangingPunct="1">
              <a:spcBef>
                <a:spcPct val="0"/>
              </a:spcBef>
              <a:buFontTx/>
              <a:buChar char="•"/>
            </a:pPr>
            <a:r>
              <a:rPr lang="en-US" altLang="en-US">
                <a:latin typeface="Arial" panose="020B0604020202020204" pitchFamily="34" charset="0"/>
                <a:cs typeface="Arial" panose="020B0604020202020204" pitchFamily="34" charset="0"/>
              </a:rPr>
              <a:t>Dementia affects how a person interprets, interacts with, and responds to their social and physical environments. </a:t>
            </a:r>
          </a:p>
          <a:p>
            <a:pPr marL="171450" indent="-171450" eaLnBrk="1" hangingPunct="1">
              <a:spcBef>
                <a:spcPct val="0"/>
              </a:spcBef>
              <a:buFontTx/>
              <a:buChar char="•"/>
            </a:pPr>
            <a:r>
              <a:rPr lang="en-US" altLang="en-US">
                <a:latin typeface="Arial" panose="020B0604020202020204" pitchFamily="34" charset="0"/>
                <a:cs typeface="Arial" panose="020B0604020202020204" pitchFamily="34" charset="0"/>
              </a:rPr>
              <a:t>As the disease progresses, people with dementia find it increasingly difficult to participate in activities of daily living. </a:t>
            </a:r>
          </a:p>
          <a:p>
            <a:pPr marL="171450" indent="-171450" eaLnBrk="1" hangingPunct="1">
              <a:spcBef>
                <a:spcPct val="0"/>
              </a:spcBef>
              <a:buFontTx/>
              <a:buChar char="•"/>
            </a:pPr>
            <a:r>
              <a:rPr lang="en-US" altLang="en-US">
                <a:latin typeface="Arial" panose="020B0604020202020204" pitchFamily="34" charset="0"/>
                <a:cs typeface="Arial" panose="020B0604020202020204" pitchFamily="34" charset="0"/>
              </a:rPr>
              <a:t>People with dementia will exhibit unique symptoms. </a:t>
            </a:r>
          </a:p>
          <a:p>
            <a:pPr marL="171450" indent="-171450" eaLnBrk="1" hangingPunct="1">
              <a:spcBef>
                <a:spcPct val="0"/>
              </a:spcBef>
              <a:buFontTx/>
              <a:buChar char="•"/>
            </a:pPr>
            <a:r>
              <a:rPr lang="en-US" altLang="en-US">
                <a:latin typeface="Arial" panose="020B0604020202020204" pitchFamily="34" charset="0"/>
                <a:cs typeface="Arial" panose="020B0604020202020204" pitchFamily="34" charset="0"/>
              </a:rPr>
              <a:t>There are several different types of dementia (Alzheimer</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s disease is the most prevalent).</a:t>
            </a:r>
          </a:p>
          <a:p>
            <a:pPr marL="171450" indent="-171450" eaLnBrk="1" hangingPunct="1">
              <a:spcBef>
                <a:spcPct val="0"/>
              </a:spcBef>
              <a:buFontTx/>
              <a:buChar char="•"/>
            </a:pPr>
            <a:r>
              <a:rPr lang="en-US" altLang="en-US">
                <a:latin typeface="Arial" panose="020B0604020202020204" pitchFamily="34" charset="0"/>
                <a:cs typeface="Arial" panose="020B0604020202020204" pitchFamily="34" charset="0"/>
              </a:rPr>
              <a:t>Dementia affects approximately 1 in 4 Canadians over the age of 65, and 2 out of 3 Canadians over the age of 85. </a:t>
            </a:r>
          </a:p>
          <a:p>
            <a:pPr marL="171450" indent="-171450" eaLnBrk="1" hangingPunct="1">
              <a:spcBef>
                <a:spcPct val="0"/>
              </a:spcBef>
            </a:pPr>
            <a:endParaRPr lang="en-US" altLang="en-US">
              <a:latin typeface="Arial" panose="020B0604020202020204" pitchFamily="34" charset="0"/>
            </a:endParaRPr>
          </a:p>
        </p:txBody>
      </p:sp>
      <p:sp>
        <p:nvSpPr>
          <p:cNvPr id="29699" name="Slide Number Placeholder 3">
            <a:extLst>
              <a:ext uri="{FF2B5EF4-FFF2-40B4-BE49-F238E27FC236}">
                <a16:creationId xmlns:a16="http://schemas.microsoft.com/office/drawing/2014/main" id="{B548E99D-6C4B-A842-ABC2-89E8B6F686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A1BE87-7DE8-444C-A68E-084673B741E4}"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8047B314-BD37-734C-BB75-6CF89D8AE4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D075B04E-1FCD-A646-B3FB-6B3889765E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sz="1100">
                <a:latin typeface="Arial" panose="020B0604020202020204" pitchFamily="34" charset="0"/>
                <a:cs typeface="Arial" panose="020B0604020202020204" pitchFamily="34" charset="0"/>
              </a:rPr>
              <a:t>Oral health is a very personal form of care. Therefore, it is important to develop an individualized approach for each resident/client in how you provide their oral care.</a:t>
            </a:r>
          </a:p>
          <a:p>
            <a:pPr marL="171450" indent="-171450" eaLnBrk="1" hangingPunct="1">
              <a:spcBef>
                <a:spcPct val="0"/>
              </a:spcBef>
              <a:buFontTx/>
              <a:buChar char="•"/>
            </a:pPr>
            <a:endParaRPr lang="en-US" altLang="en-US" sz="1100">
              <a:latin typeface="Arial" panose="020B0604020202020204" pitchFamily="34" charset="0"/>
              <a:cs typeface="Arial" panose="020B0604020202020204" pitchFamily="34" charset="0"/>
            </a:endParaRPr>
          </a:p>
          <a:p>
            <a:pPr marL="171450" indent="-171450" eaLnBrk="1" hangingPunct="1">
              <a:spcBef>
                <a:spcPct val="0"/>
              </a:spcBef>
              <a:buFontTx/>
              <a:buChar char="•"/>
            </a:pPr>
            <a:r>
              <a:rPr lang="en-US" altLang="en-US" sz="1100">
                <a:latin typeface="Arial" panose="020B0604020202020204" pitchFamily="34" charset="0"/>
                <a:cs typeface="Arial" panose="020B0604020202020204" pitchFamily="34" charset="0"/>
              </a:rPr>
              <a:t>Care providers must take time to understand the behaviour of each resident/client</a:t>
            </a:r>
            <a:r>
              <a:rPr lang="en-US" altLang="ja-JP" sz="1100">
                <a:latin typeface="Arial" panose="020B0604020202020204" pitchFamily="34" charset="0"/>
                <a:cs typeface="Arial" panose="020B0604020202020204" pitchFamily="34" charset="0"/>
              </a:rPr>
              <a:t> and why they may be behaving a certain way. They should take the common losses of dementia into account when providing care. These losses include:</a:t>
            </a:r>
          </a:p>
          <a:p>
            <a:pPr marL="628650" lvl="1" indent="-171450" eaLnBrk="1" hangingPunct="1">
              <a:spcBef>
                <a:spcPct val="0"/>
              </a:spcBef>
              <a:buFontTx/>
              <a:buChar char="•"/>
            </a:pPr>
            <a:r>
              <a:rPr lang="en-US" altLang="en-US" sz="1100">
                <a:latin typeface="Arial" panose="020B0604020202020204" pitchFamily="34" charset="0"/>
              </a:rPr>
              <a:t>Memory </a:t>
            </a:r>
          </a:p>
          <a:p>
            <a:pPr marL="628650" lvl="1" indent="-171450" eaLnBrk="1" hangingPunct="1">
              <a:spcBef>
                <a:spcPct val="0"/>
              </a:spcBef>
              <a:buFontTx/>
              <a:buChar char="•"/>
            </a:pPr>
            <a:r>
              <a:rPr lang="en-US" altLang="en-US" sz="1100">
                <a:latin typeface="Arial" panose="020B0604020202020204" pitchFamily="34" charset="0"/>
              </a:rPr>
              <a:t>Language </a:t>
            </a:r>
          </a:p>
          <a:p>
            <a:pPr marL="628650" lvl="1" indent="-171450" eaLnBrk="1" hangingPunct="1">
              <a:spcBef>
                <a:spcPct val="0"/>
              </a:spcBef>
              <a:buFontTx/>
              <a:buChar char="•"/>
            </a:pPr>
            <a:r>
              <a:rPr lang="en-US" altLang="en-US" sz="1100">
                <a:latin typeface="Arial" panose="020B0604020202020204" pitchFamily="34" charset="0"/>
              </a:rPr>
              <a:t>Recognition of people, objects &amp; sounds</a:t>
            </a:r>
          </a:p>
          <a:p>
            <a:pPr marL="628650" lvl="1" indent="-171450" eaLnBrk="1" hangingPunct="1">
              <a:spcBef>
                <a:spcPct val="0"/>
              </a:spcBef>
              <a:buFontTx/>
              <a:buChar char="•"/>
            </a:pPr>
            <a:r>
              <a:rPr lang="en-US" altLang="en-US" sz="1100">
                <a:latin typeface="Arial" panose="020B0604020202020204" pitchFamily="34" charset="0"/>
              </a:rPr>
              <a:t>Purposeful movement</a:t>
            </a:r>
          </a:p>
          <a:p>
            <a:pPr marL="628650" lvl="1" indent="-171450" eaLnBrk="1" hangingPunct="1">
              <a:spcBef>
                <a:spcPct val="0"/>
              </a:spcBef>
              <a:buFontTx/>
              <a:buChar char="•"/>
            </a:pPr>
            <a:r>
              <a:rPr lang="en-US" altLang="en-US" sz="1100">
                <a:latin typeface="Arial" panose="020B0604020202020204" pitchFamily="34" charset="0"/>
              </a:rPr>
              <a:t>Initiation</a:t>
            </a:r>
          </a:p>
          <a:p>
            <a:pPr marL="628650" lvl="1" indent="-171450" eaLnBrk="1" hangingPunct="1">
              <a:spcBef>
                <a:spcPct val="0"/>
              </a:spcBef>
              <a:buFontTx/>
              <a:buChar char="•"/>
            </a:pPr>
            <a:r>
              <a:rPr lang="en-US" altLang="en-US" sz="1100">
                <a:latin typeface="Arial" panose="020B0604020202020204" pitchFamily="34" charset="0"/>
              </a:rPr>
              <a:t>Altered perception</a:t>
            </a:r>
          </a:p>
          <a:p>
            <a:pPr marL="628650" lvl="1" indent="-171450" eaLnBrk="1" hangingPunct="1">
              <a:spcBef>
                <a:spcPct val="0"/>
              </a:spcBef>
              <a:buFontTx/>
              <a:buChar char="•"/>
            </a:pPr>
            <a:r>
              <a:rPr lang="en-US" altLang="en-US" sz="1100">
                <a:latin typeface="Arial" panose="020B0604020202020204" pitchFamily="34" charset="0"/>
              </a:rPr>
              <a:t>No knowledge of illness or disease</a:t>
            </a:r>
          </a:p>
          <a:p>
            <a:pPr marL="171450" indent="-171450" eaLnBrk="1" hangingPunct="1">
              <a:spcBef>
                <a:spcPct val="0"/>
              </a:spcBef>
              <a:buFontTx/>
              <a:buChar char="•"/>
            </a:pPr>
            <a:endParaRPr lang="en-US" altLang="en-US" sz="1100">
              <a:latin typeface="Arial" panose="020B0604020202020204" pitchFamily="34" charset="0"/>
              <a:cs typeface="Arial" panose="020B0604020202020204" pitchFamily="34" charset="0"/>
            </a:endParaRPr>
          </a:p>
        </p:txBody>
      </p:sp>
      <p:sp>
        <p:nvSpPr>
          <p:cNvPr id="31747" name="Slide Number Placeholder 3">
            <a:extLst>
              <a:ext uri="{FF2B5EF4-FFF2-40B4-BE49-F238E27FC236}">
                <a16:creationId xmlns:a16="http://schemas.microsoft.com/office/drawing/2014/main" id="{100913CB-7F58-834B-8E01-9292770A70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A66E12-91A6-224D-93D3-D534FEE2B3A8}"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5EF6BDD-E704-7942-8209-7228356F3E98}"/>
              </a:ext>
            </a:extLst>
          </p:cNvPr>
          <p:cNvSpPr>
            <a:spLocks noGrp="1"/>
          </p:cNvSpPr>
          <p:nvPr>
            <p:ph type="dt" sz="half" idx="10"/>
          </p:nvPr>
        </p:nvSpPr>
        <p:spPr/>
        <p:txBody>
          <a:bodyPr/>
          <a:lstStyle>
            <a:lvl1pPr>
              <a:defRPr/>
            </a:lvl1pPr>
          </a:lstStyle>
          <a:p>
            <a:pPr>
              <a:defRPr/>
            </a:pPr>
            <a:fld id="{B7B914AB-9AE3-F740-8FC5-0CBD5FBA6E9F}" type="datetimeFigureOut">
              <a:rPr lang="en-US"/>
              <a:pPr>
                <a:defRPr/>
              </a:pPr>
              <a:t>12/2/18</a:t>
            </a:fld>
            <a:endParaRPr lang="en-US"/>
          </a:p>
        </p:txBody>
      </p:sp>
      <p:sp>
        <p:nvSpPr>
          <p:cNvPr id="5" name="Footer Placeholder 4">
            <a:extLst>
              <a:ext uri="{FF2B5EF4-FFF2-40B4-BE49-F238E27FC236}">
                <a16:creationId xmlns:a16="http://schemas.microsoft.com/office/drawing/2014/main" id="{A758A191-860E-C149-8115-F711A949CE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1F3992-24CC-1D4D-8747-AB1779614B00}"/>
              </a:ext>
            </a:extLst>
          </p:cNvPr>
          <p:cNvSpPr>
            <a:spLocks noGrp="1"/>
          </p:cNvSpPr>
          <p:nvPr>
            <p:ph type="sldNum" sz="quarter" idx="12"/>
          </p:nvPr>
        </p:nvSpPr>
        <p:spPr/>
        <p:txBody>
          <a:bodyPr/>
          <a:lstStyle>
            <a:lvl1pPr>
              <a:defRPr/>
            </a:lvl1pPr>
          </a:lstStyle>
          <a:p>
            <a:pPr>
              <a:defRPr/>
            </a:pPr>
            <a:fld id="{BCE052FE-18A6-5C44-8BBE-C15480E2BBC4}" type="slidenum">
              <a:rPr lang="en-US" altLang="en-US"/>
              <a:pPr>
                <a:defRPr/>
              </a:pPr>
              <a:t>‹#›</a:t>
            </a:fld>
            <a:endParaRPr lang="en-US" altLang="en-US"/>
          </a:p>
        </p:txBody>
      </p:sp>
    </p:spTree>
    <p:extLst>
      <p:ext uri="{BB962C8B-B14F-4D97-AF65-F5344CB8AC3E}">
        <p14:creationId xmlns:p14="http://schemas.microsoft.com/office/powerpoint/2010/main" val="265891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231F7-2784-BE4D-81C4-DC0EB8AB6F89}"/>
              </a:ext>
            </a:extLst>
          </p:cNvPr>
          <p:cNvSpPr>
            <a:spLocks noGrp="1"/>
          </p:cNvSpPr>
          <p:nvPr>
            <p:ph type="dt" sz="half" idx="10"/>
          </p:nvPr>
        </p:nvSpPr>
        <p:spPr/>
        <p:txBody>
          <a:bodyPr/>
          <a:lstStyle>
            <a:lvl1pPr>
              <a:defRPr/>
            </a:lvl1pPr>
          </a:lstStyle>
          <a:p>
            <a:pPr>
              <a:defRPr/>
            </a:pPr>
            <a:fld id="{8A63F3A9-499F-3945-BF47-20B7AF6F00E3}" type="datetimeFigureOut">
              <a:rPr lang="en-US"/>
              <a:pPr>
                <a:defRPr/>
              </a:pPr>
              <a:t>12/2/18</a:t>
            </a:fld>
            <a:endParaRPr lang="en-US"/>
          </a:p>
        </p:txBody>
      </p:sp>
      <p:sp>
        <p:nvSpPr>
          <p:cNvPr id="5" name="Footer Placeholder 4">
            <a:extLst>
              <a:ext uri="{FF2B5EF4-FFF2-40B4-BE49-F238E27FC236}">
                <a16:creationId xmlns:a16="http://schemas.microsoft.com/office/drawing/2014/main" id="{30E8A858-548A-1D41-B53E-9A81DCE17B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0D4E34-8523-3747-A321-4808DA4C1AD8}"/>
              </a:ext>
            </a:extLst>
          </p:cNvPr>
          <p:cNvSpPr>
            <a:spLocks noGrp="1"/>
          </p:cNvSpPr>
          <p:nvPr>
            <p:ph type="sldNum" sz="quarter" idx="12"/>
          </p:nvPr>
        </p:nvSpPr>
        <p:spPr/>
        <p:txBody>
          <a:bodyPr/>
          <a:lstStyle>
            <a:lvl1pPr>
              <a:defRPr/>
            </a:lvl1pPr>
          </a:lstStyle>
          <a:p>
            <a:pPr>
              <a:defRPr/>
            </a:pPr>
            <a:fld id="{28B29DB4-65E9-7B44-8DD3-7CEC6701FACA}" type="slidenum">
              <a:rPr lang="en-US" altLang="en-US"/>
              <a:pPr>
                <a:defRPr/>
              </a:pPr>
              <a:t>‹#›</a:t>
            </a:fld>
            <a:endParaRPr lang="en-US" altLang="en-US"/>
          </a:p>
        </p:txBody>
      </p:sp>
    </p:spTree>
    <p:extLst>
      <p:ext uri="{BB962C8B-B14F-4D97-AF65-F5344CB8AC3E}">
        <p14:creationId xmlns:p14="http://schemas.microsoft.com/office/powerpoint/2010/main" val="340001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A6D50-792D-F146-8FCA-1A4DEDDB20E8}"/>
              </a:ext>
            </a:extLst>
          </p:cNvPr>
          <p:cNvSpPr>
            <a:spLocks noGrp="1"/>
          </p:cNvSpPr>
          <p:nvPr>
            <p:ph type="dt" sz="half" idx="10"/>
          </p:nvPr>
        </p:nvSpPr>
        <p:spPr/>
        <p:txBody>
          <a:bodyPr/>
          <a:lstStyle>
            <a:lvl1pPr>
              <a:defRPr/>
            </a:lvl1pPr>
          </a:lstStyle>
          <a:p>
            <a:pPr>
              <a:defRPr/>
            </a:pPr>
            <a:fld id="{0A64A8B9-6B6E-7948-9DFE-CF75F0C15C77}" type="datetimeFigureOut">
              <a:rPr lang="en-US"/>
              <a:pPr>
                <a:defRPr/>
              </a:pPr>
              <a:t>12/2/18</a:t>
            </a:fld>
            <a:endParaRPr lang="en-US"/>
          </a:p>
        </p:txBody>
      </p:sp>
      <p:sp>
        <p:nvSpPr>
          <p:cNvPr id="5" name="Footer Placeholder 4">
            <a:extLst>
              <a:ext uri="{FF2B5EF4-FFF2-40B4-BE49-F238E27FC236}">
                <a16:creationId xmlns:a16="http://schemas.microsoft.com/office/drawing/2014/main" id="{EF81E834-0973-F14F-90A9-78567D6D72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7DF709-77C5-0B49-B619-42C98EDCA85E}"/>
              </a:ext>
            </a:extLst>
          </p:cNvPr>
          <p:cNvSpPr>
            <a:spLocks noGrp="1"/>
          </p:cNvSpPr>
          <p:nvPr>
            <p:ph type="sldNum" sz="quarter" idx="12"/>
          </p:nvPr>
        </p:nvSpPr>
        <p:spPr/>
        <p:txBody>
          <a:bodyPr/>
          <a:lstStyle>
            <a:lvl1pPr>
              <a:defRPr/>
            </a:lvl1pPr>
          </a:lstStyle>
          <a:p>
            <a:pPr>
              <a:defRPr/>
            </a:pPr>
            <a:fld id="{B56B8B5F-F660-2C49-AE9C-CB31B7946E50}" type="slidenum">
              <a:rPr lang="en-US" altLang="en-US"/>
              <a:pPr>
                <a:defRPr/>
              </a:pPr>
              <a:t>‹#›</a:t>
            </a:fld>
            <a:endParaRPr lang="en-US" altLang="en-US"/>
          </a:p>
        </p:txBody>
      </p:sp>
    </p:spTree>
    <p:extLst>
      <p:ext uri="{BB962C8B-B14F-4D97-AF65-F5344CB8AC3E}">
        <p14:creationId xmlns:p14="http://schemas.microsoft.com/office/powerpoint/2010/main" val="234463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7048E-6122-B141-BFB4-A4FB1CC6844D}"/>
              </a:ext>
            </a:extLst>
          </p:cNvPr>
          <p:cNvSpPr>
            <a:spLocks noGrp="1"/>
          </p:cNvSpPr>
          <p:nvPr>
            <p:ph type="dt" sz="half" idx="10"/>
          </p:nvPr>
        </p:nvSpPr>
        <p:spPr/>
        <p:txBody>
          <a:bodyPr/>
          <a:lstStyle>
            <a:lvl1pPr>
              <a:defRPr/>
            </a:lvl1pPr>
          </a:lstStyle>
          <a:p>
            <a:pPr>
              <a:defRPr/>
            </a:pPr>
            <a:fld id="{A9C1B1F1-2C82-8D45-9373-CA580EE3AAEA}" type="datetimeFigureOut">
              <a:rPr lang="en-US"/>
              <a:pPr>
                <a:defRPr/>
              </a:pPr>
              <a:t>12/2/18</a:t>
            </a:fld>
            <a:endParaRPr lang="en-US"/>
          </a:p>
        </p:txBody>
      </p:sp>
      <p:sp>
        <p:nvSpPr>
          <p:cNvPr id="5" name="Footer Placeholder 4">
            <a:extLst>
              <a:ext uri="{FF2B5EF4-FFF2-40B4-BE49-F238E27FC236}">
                <a16:creationId xmlns:a16="http://schemas.microsoft.com/office/drawing/2014/main" id="{A70E3AA9-627D-924E-B39D-74F49902B8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B78194-B426-DE48-9890-B2CE7D359F6D}"/>
              </a:ext>
            </a:extLst>
          </p:cNvPr>
          <p:cNvSpPr>
            <a:spLocks noGrp="1"/>
          </p:cNvSpPr>
          <p:nvPr>
            <p:ph type="sldNum" sz="quarter" idx="12"/>
          </p:nvPr>
        </p:nvSpPr>
        <p:spPr/>
        <p:txBody>
          <a:bodyPr/>
          <a:lstStyle>
            <a:lvl1pPr>
              <a:defRPr/>
            </a:lvl1pPr>
          </a:lstStyle>
          <a:p>
            <a:pPr>
              <a:defRPr/>
            </a:pPr>
            <a:fld id="{3DBC30C6-9114-AD4B-9122-1F8C68F97C56}" type="slidenum">
              <a:rPr lang="en-US" altLang="en-US"/>
              <a:pPr>
                <a:defRPr/>
              </a:pPr>
              <a:t>‹#›</a:t>
            </a:fld>
            <a:endParaRPr lang="en-US" altLang="en-US"/>
          </a:p>
        </p:txBody>
      </p:sp>
    </p:spTree>
    <p:extLst>
      <p:ext uri="{BB962C8B-B14F-4D97-AF65-F5344CB8AC3E}">
        <p14:creationId xmlns:p14="http://schemas.microsoft.com/office/powerpoint/2010/main" val="129351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5C64A9-6573-3C4D-87CD-93CA46903BAC}"/>
              </a:ext>
            </a:extLst>
          </p:cNvPr>
          <p:cNvSpPr>
            <a:spLocks noGrp="1"/>
          </p:cNvSpPr>
          <p:nvPr>
            <p:ph type="dt" sz="half" idx="10"/>
          </p:nvPr>
        </p:nvSpPr>
        <p:spPr/>
        <p:txBody>
          <a:bodyPr/>
          <a:lstStyle>
            <a:lvl1pPr>
              <a:defRPr/>
            </a:lvl1pPr>
          </a:lstStyle>
          <a:p>
            <a:pPr>
              <a:defRPr/>
            </a:pPr>
            <a:fld id="{E478F4C2-AD90-3144-9D4E-22AA550B551A}" type="datetimeFigureOut">
              <a:rPr lang="en-US"/>
              <a:pPr>
                <a:defRPr/>
              </a:pPr>
              <a:t>12/2/18</a:t>
            </a:fld>
            <a:endParaRPr lang="en-US"/>
          </a:p>
        </p:txBody>
      </p:sp>
      <p:sp>
        <p:nvSpPr>
          <p:cNvPr id="5" name="Footer Placeholder 4">
            <a:extLst>
              <a:ext uri="{FF2B5EF4-FFF2-40B4-BE49-F238E27FC236}">
                <a16:creationId xmlns:a16="http://schemas.microsoft.com/office/drawing/2014/main" id="{E81002DB-D682-D045-95FF-BAE59F8B18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7F450A-15FC-F04C-8090-25996AF636CE}"/>
              </a:ext>
            </a:extLst>
          </p:cNvPr>
          <p:cNvSpPr>
            <a:spLocks noGrp="1"/>
          </p:cNvSpPr>
          <p:nvPr>
            <p:ph type="sldNum" sz="quarter" idx="12"/>
          </p:nvPr>
        </p:nvSpPr>
        <p:spPr/>
        <p:txBody>
          <a:bodyPr/>
          <a:lstStyle>
            <a:lvl1pPr>
              <a:defRPr/>
            </a:lvl1pPr>
          </a:lstStyle>
          <a:p>
            <a:pPr>
              <a:defRPr/>
            </a:pPr>
            <a:fld id="{BFE1EE30-FAE9-C14D-9E38-298B8F30A366}" type="slidenum">
              <a:rPr lang="en-US" altLang="en-US"/>
              <a:pPr>
                <a:defRPr/>
              </a:pPr>
              <a:t>‹#›</a:t>
            </a:fld>
            <a:endParaRPr lang="en-US" altLang="en-US"/>
          </a:p>
        </p:txBody>
      </p:sp>
    </p:spTree>
    <p:extLst>
      <p:ext uri="{BB962C8B-B14F-4D97-AF65-F5344CB8AC3E}">
        <p14:creationId xmlns:p14="http://schemas.microsoft.com/office/powerpoint/2010/main" val="132152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D8B755-CB95-BD43-99B5-BAA63C44BE94}"/>
              </a:ext>
            </a:extLst>
          </p:cNvPr>
          <p:cNvSpPr>
            <a:spLocks noGrp="1"/>
          </p:cNvSpPr>
          <p:nvPr>
            <p:ph type="dt" sz="half" idx="10"/>
          </p:nvPr>
        </p:nvSpPr>
        <p:spPr/>
        <p:txBody>
          <a:bodyPr/>
          <a:lstStyle>
            <a:lvl1pPr>
              <a:defRPr/>
            </a:lvl1pPr>
          </a:lstStyle>
          <a:p>
            <a:pPr>
              <a:defRPr/>
            </a:pPr>
            <a:fld id="{D4F69D0E-EBC4-884F-9625-563C8FC1D452}" type="datetimeFigureOut">
              <a:rPr lang="en-US"/>
              <a:pPr>
                <a:defRPr/>
              </a:pPr>
              <a:t>12/2/18</a:t>
            </a:fld>
            <a:endParaRPr lang="en-US"/>
          </a:p>
        </p:txBody>
      </p:sp>
      <p:sp>
        <p:nvSpPr>
          <p:cNvPr id="6" name="Footer Placeholder 4">
            <a:extLst>
              <a:ext uri="{FF2B5EF4-FFF2-40B4-BE49-F238E27FC236}">
                <a16:creationId xmlns:a16="http://schemas.microsoft.com/office/drawing/2014/main" id="{084B4C27-A3C6-5A4F-A11B-AD3227A950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7A31E2-FD7F-7B45-A95E-4A66E036BD1E}"/>
              </a:ext>
            </a:extLst>
          </p:cNvPr>
          <p:cNvSpPr>
            <a:spLocks noGrp="1"/>
          </p:cNvSpPr>
          <p:nvPr>
            <p:ph type="sldNum" sz="quarter" idx="12"/>
          </p:nvPr>
        </p:nvSpPr>
        <p:spPr/>
        <p:txBody>
          <a:bodyPr/>
          <a:lstStyle>
            <a:lvl1pPr>
              <a:defRPr/>
            </a:lvl1pPr>
          </a:lstStyle>
          <a:p>
            <a:pPr>
              <a:defRPr/>
            </a:pPr>
            <a:fld id="{D15D8407-EEB5-5143-B802-11639CA00147}" type="slidenum">
              <a:rPr lang="en-US" altLang="en-US"/>
              <a:pPr>
                <a:defRPr/>
              </a:pPr>
              <a:t>‹#›</a:t>
            </a:fld>
            <a:endParaRPr lang="en-US" altLang="en-US"/>
          </a:p>
        </p:txBody>
      </p:sp>
    </p:spTree>
    <p:extLst>
      <p:ext uri="{BB962C8B-B14F-4D97-AF65-F5344CB8AC3E}">
        <p14:creationId xmlns:p14="http://schemas.microsoft.com/office/powerpoint/2010/main" val="75155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85DD57-D513-284E-A371-2BA907D61543}"/>
              </a:ext>
            </a:extLst>
          </p:cNvPr>
          <p:cNvSpPr>
            <a:spLocks noGrp="1"/>
          </p:cNvSpPr>
          <p:nvPr>
            <p:ph type="dt" sz="half" idx="10"/>
          </p:nvPr>
        </p:nvSpPr>
        <p:spPr/>
        <p:txBody>
          <a:bodyPr/>
          <a:lstStyle>
            <a:lvl1pPr>
              <a:defRPr/>
            </a:lvl1pPr>
          </a:lstStyle>
          <a:p>
            <a:pPr>
              <a:defRPr/>
            </a:pPr>
            <a:fld id="{7CD544BF-3334-E64D-A315-8C2A961B0872}" type="datetimeFigureOut">
              <a:rPr lang="en-US"/>
              <a:pPr>
                <a:defRPr/>
              </a:pPr>
              <a:t>12/2/18</a:t>
            </a:fld>
            <a:endParaRPr lang="en-US"/>
          </a:p>
        </p:txBody>
      </p:sp>
      <p:sp>
        <p:nvSpPr>
          <p:cNvPr id="8" name="Footer Placeholder 4">
            <a:extLst>
              <a:ext uri="{FF2B5EF4-FFF2-40B4-BE49-F238E27FC236}">
                <a16:creationId xmlns:a16="http://schemas.microsoft.com/office/drawing/2014/main" id="{4114E172-4E5B-8946-956F-0676F13235B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A38D78A-98CD-5B48-9D0C-69CAA08C0BE1}"/>
              </a:ext>
            </a:extLst>
          </p:cNvPr>
          <p:cNvSpPr>
            <a:spLocks noGrp="1"/>
          </p:cNvSpPr>
          <p:nvPr>
            <p:ph type="sldNum" sz="quarter" idx="12"/>
          </p:nvPr>
        </p:nvSpPr>
        <p:spPr/>
        <p:txBody>
          <a:bodyPr/>
          <a:lstStyle>
            <a:lvl1pPr>
              <a:defRPr/>
            </a:lvl1pPr>
          </a:lstStyle>
          <a:p>
            <a:pPr>
              <a:defRPr/>
            </a:pPr>
            <a:fld id="{CCCB43EC-AA63-6143-A04E-8EAF3E82D9ED}" type="slidenum">
              <a:rPr lang="en-US" altLang="en-US"/>
              <a:pPr>
                <a:defRPr/>
              </a:pPr>
              <a:t>‹#›</a:t>
            </a:fld>
            <a:endParaRPr lang="en-US" altLang="en-US"/>
          </a:p>
        </p:txBody>
      </p:sp>
    </p:spTree>
    <p:extLst>
      <p:ext uri="{BB962C8B-B14F-4D97-AF65-F5344CB8AC3E}">
        <p14:creationId xmlns:p14="http://schemas.microsoft.com/office/powerpoint/2010/main" val="173161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ECB4E69-716B-1846-94B6-AE8F5D350F5D}"/>
              </a:ext>
            </a:extLst>
          </p:cNvPr>
          <p:cNvSpPr>
            <a:spLocks noGrp="1"/>
          </p:cNvSpPr>
          <p:nvPr>
            <p:ph type="dt" sz="half" idx="10"/>
          </p:nvPr>
        </p:nvSpPr>
        <p:spPr/>
        <p:txBody>
          <a:bodyPr/>
          <a:lstStyle>
            <a:lvl1pPr>
              <a:defRPr/>
            </a:lvl1pPr>
          </a:lstStyle>
          <a:p>
            <a:pPr>
              <a:defRPr/>
            </a:pPr>
            <a:fld id="{60BA080F-A25B-DD44-9F5C-85DDEB7B0D4C}" type="datetimeFigureOut">
              <a:rPr lang="en-US"/>
              <a:pPr>
                <a:defRPr/>
              </a:pPr>
              <a:t>12/2/18</a:t>
            </a:fld>
            <a:endParaRPr lang="en-US"/>
          </a:p>
        </p:txBody>
      </p:sp>
      <p:sp>
        <p:nvSpPr>
          <p:cNvPr id="4" name="Footer Placeholder 4">
            <a:extLst>
              <a:ext uri="{FF2B5EF4-FFF2-40B4-BE49-F238E27FC236}">
                <a16:creationId xmlns:a16="http://schemas.microsoft.com/office/drawing/2014/main" id="{6AE1EA82-B679-3F41-B065-78CF3288F32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075DCD9-6548-764C-9F3C-FE150BEED4D5}"/>
              </a:ext>
            </a:extLst>
          </p:cNvPr>
          <p:cNvSpPr>
            <a:spLocks noGrp="1"/>
          </p:cNvSpPr>
          <p:nvPr>
            <p:ph type="sldNum" sz="quarter" idx="12"/>
          </p:nvPr>
        </p:nvSpPr>
        <p:spPr/>
        <p:txBody>
          <a:bodyPr/>
          <a:lstStyle>
            <a:lvl1pPr>
              <a:defRPr/>
            </a:lvl1pPr>
          </a:lstStyle>
          <a:p>
            <a:pPr>
              <a:defRPr/>
            </a:pPr>
            <a:fld id="{706C3F1F-2FD1-7A4D-A321-7ABCF9AC51EC}" type="slidenum">
              <a:rPr lang="en-US" altLang="en-US"/>
              <a:pPr>
                <a:defRPr/>
              </a:pPr>
              <a:t>‹#›</a:t>
            </a:fld>
            <a:endParaRPr lang="en-US" altLang="en-US"/>
          </a:p>
        </p:txBody>
      </p:sp>
    </p:spTree>
    <p:extLst>
      <p:ext uri="{BB962C8B-B14F-4D97-AF65-F5344CB8AC3E}">
        <p14:creationId xmlns:p14="http://schemas.microsoft.com/office/powerpoint/2010/main" val="306742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DCCDDF3-9354-4846-BE19-EBA7244D1933}"/>
              </a:ext>
            </a:extLst>
          </p:cNvPr>
          <p:cNvSpPr>
            <a:spLocks noGrp="1"/>
          </p:cNvSpPr>
          <p:nvPr>
            <p:ph type="dt" sz="half" idx="10"/>
          </p:nvPr>
        </p:nvSpPr>
        <p:spPr/>
        <p:txBody>
          <a:bodyPr/>
          <a:lstStyle>
            <a:lvl1pPr>
              <a:defRPr/>
            </a:lvl1pPr>
          </a:lstStyle>
          <a:p>
            <a:pPr>
              <a:defRPr/>
            </a:pPr>
            <a:fld id="{FB00894E-DE07-8244-B44F-5CE8921BBE7A}" type="datetimeFigureOut">
              <a:rPr lang="en-US"/>
              <a:pPr>
                <a:defRPr/>
              </a:pPr>
              <a:t>12/2/18</a:t>
            </a:fld>
            <a:endParaRPr lang="en-US"/>
          </a:p>
        </p:txBody>
      </p:sp>
      <p:sp>
        <p:nvSpPr>
          <p:cNvPr id="3" name="Footer Placeholder 4">
            <a:extLst>
              <a:ext uri="{FF2B5EF4-FFF2-40B4-BE49-F238E27FC236}">
                <a16:creationId xmlns:a16="http://schemas.microsoft.com/office/drawing/2014/main" id="{3EE6776C-35EB-C240-A3EF-1BD33D8915D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6A6830A-889B-B647-B0E6-405CF759CD4D}"/>
              </a:ext>
            </a:extLst>
          </p:cNvPr>
          <p:cNvSpPr>
            <a:spLocks noGrp="1"/>
          </p:cNvSpPr>
          <p:nvPr>
            <p:ph type="sldNum" sz="quarter" idx="12"/>
          </p:nvPr>
        </p:nvSpPr>
        <p:spPr/>
        <p:txBody>
          <a:bodyPr/>
          <a:lstStyle>
            <a:lvl1pPr>
              <a:defRPr/>
            </a:lvl1pPr>
          </a:lstStyle>
          <a:p>
            <a:pPr>
              <a:defRPr/>
            </a:pPr>
            <a:fld id="{44C523A4-8DAF-E544-81C6-7CEF6B5FB811}" type="slidenum">
              <a:rPr lang="en-US" altLang="en-US"/>
              <a:pPr>
                <a:defRPr/>
              </a:pPr>
              <a:t>‹#›</a:t>
            </a:fld>
            <a:endParaRPr lang="en-US" altLang="en-US"/>
          </a:p>
        </p:txBody>
      </p:sp>
    </p:spTree>
    <p:extLst>
      <p:ext uri="{BB962C8B-B14F-4D97-AF65-F5344CB8AC3E}">
        <p14:creationId xmlns:p14="http://schemas.microsoft.com/office/powerpoint/2010/main" val="401900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C34402B-4CC4-BE48-AA17-7668B96AEA68}"/>
              </a:ext>
            </a:extLst>
          </p:cNvPr>
          <p:cNvSpPr>
            <a:spLocks noGrp="1"/>
          </p:cNvSpPr>
          <p:nvPr>
            <p:ph type="dt" sz="half" idx="10"/>
          </p:nvPr>
        </p:nvSpPr>
        <p:spPr/>
        <p:txBody>
          <a:bodyPr/>
          <a:lstStyle>
            <a:lvl1pPr>
              <a:defRPr/>
            </a:lvl1pPr>
          </a:lstStyle>
          <a:p>
            <a:pPr>
              <a:defRPr/>
            </a:pPr>
            <a:fld id="{05C89B84-4FDB-4842-9F19-5ABB93C4B0E3}" type="datetimeFigureOut">
              <a:rPr lang="en-US"/>
              <a:pPr>
                <a:defRPr/>
              </a:pPr>
              <a:t>12/2/18</a:t>
            </a:fld>
            <a:endParaRPr lang="en-US"/>
          </a:p>
        </p:txBody>
      </p:sp>
      <p:sp>
        <p:nvSpPr>
          <p:cNvPr id="6" name="Footer Placeholder 4">
            <a:extLst>
              <a:ext uri="{FF2B5EF4-FFF2-40B4-BE49-F238E27FC236}">
                <a16:creationId xmlns:a16="http://schemas.microsoft.com/office/drawing/2014/main" id="{B9B17145-88CF-F24D-880A-4C5D72530E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8CAC34-C86D-CD47-850A-A380BC164F0D}"/>
              </a:ext>
            </a:extLst>
          </p:cNvPr>
          <p:cNvSpPr>
            <a:spLocks noGrp="1"/>
          </p:cNvSpPr>
          <p:nvPr>
            <p:ph type="sldNum" sz="quarter" idx="12"/>
          </p:nvPr>
        </p:nvSpPr>
        <p:spPr/>
        <p:txBody>
          <a:bodyPr/>
          <a:lstStyle>
            <a:lvl1pPr>
              <a:defRPr/>
            </a:lvl1pPr>
          </a:lstStyle>
          <a:p>
            <a:pPr>
              <a:defRPr/>
            </a:pPr>
            <a:fld id="{731E3B2C-8624-1747-ADC7-D3E9CE6062CC}" type="slidenum">
              <a:rPr lang="en-US" altLang="en-US"/>
              <a:pPr>
                <a:defRPr/>
              </a:pPr>
              <a:t>‹#›</a:t>
            </a:fld>
            <a:endParaRPr lang="en-US" altLang="en-US"/>
          </a:p>
        </p:txBody>
      </p:sp>
    </p:spTree>
    <p:extLst>
      <p:ext uri="{BB962C8B-B14F-4D97-AF65-F5344CB8AC3E}">
        <p14:creationId xmlns:p14="http://schemas.microsoft.com/office/powerpoint/2010/main" val="11983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CD9D06D-33C8-DA4D-9604-A77007F7CC5C}"/>
              </a:ext>
            </a:extLst>
          </p:cNvPr>
          <p:cNvSpPr>
            <a:spLocks noGrp="1"/>
          </p:cNvSpPr>
          <p:nvPr>
            <p:ph type="dt" sz="half" idx="10"/>
          </p:nvPr>
        </p:nvSpPr>
        <p:spPr/>
        <p:txBody>
          <a:bodyPr/>
          <a:lstStyle>
            <a:lvl1pPr>
              <a:defRPr/>
            </a:lvl1pPr>
          </a:lstStyle>
          <a:p>
            <a:pPr>
              <a:defRPr/>
            </a:pPr>
            <a:fld id="{2B566E82-3EAB-E24C-B9B3-38C72F1B34F6}" type="datetimeFigureOut">
              <a:rPr lang="en-US"/>
              <a:pPr>
                <a:defRPr/>
              </a:pPr>
              <a:t>12/2/18</a:t>
            </a:fld>
            <a:endParaRPr lang="en-US"/>
          </a:p>
        </p:txBody>
      </p:sp>
      <p:sp>
        <p:nvSpPr>
          <p:cNvPr id="6" name="Footer Placeholder 4">
            <a:extLst>
              <a:ext uri="{FF2B5EF4-FFF2-40B4-BE49-F238E27FC236}">
                <a16:creationId xmlns:a16="http://schemas.microsoft.com/office/drawing/2014/main" id="{48A2BD52-1571-A74A-8166-23AEA6D039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7F0809-3F02-0C46-B641-7C653DA17530}"/>
              </a:ext>
            </a:extLst>
          </p:cNvPr>
          <p:cNvSpPr>
            <a:spLocks noGrp="1"/>
          </p:cNvSpPr>
          <p:nvPr>
            <p:ph type="sldNum" sz="quarter" idx="12"/>
          </p:nvPr>
        </p:nvSpPr>
        <p:spPr/>
        <p:txBody>
          <a:bodyPr/>
          <a:lstStyle>
            <a:lvl1pPr>
              <a:defRPr/>
            </a:lvl1pPr>
          </a:lstStyle>
          <a:p>
            <a:pPr>
              <a:defRPr/>
            </a:pPr>
            <a:fld id="{19894DF2-1498-FF4B-AA3A-6F605D78C4FA}" type="slidenum">
              <a:rPr lang="en-US" altLang="en-US"/>
              <a:pPr>
                <a:defRPr/>
              </a:pPr>
              <a:t>‹#›</a:t>
            </a:fld>
            <a:endParaRPr lang="en-US" altLang="en-US"/>
          </a:p>
        </p:txBody>
      </p:sp>
    </p:spTree>
    <p:extLst>
      <p:ext uri="{BB962C8B-B14F-4D97-AF65-F5344CB8AC3E}">
        <p14:creationId xmlns:p14="http://schemas.microsoft.com/office/powerpoint/2010/main" val="347175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B11854-189C-2E47-A469-ABFAA3309A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0218B26-1EE0-1549-9129-CFFF6D9F267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F165EEF-0413-094F-B766-1DB4A02A654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8E29972-DAFD-6545-8177-DFC42061DE52}" type="datetimeFigureOut">
              <a:rPr lang="en-US"/>
              <a:pPr>
                <a:defRPr/>
              </a:pPr>
              <a:t>12/2/18</a:t>
            </a:fld>
            <a:endParaRPr lang="en-US"/>
          </a:p>
        </p:txBody>
      </p:sp>
      <p:sp>
        <p:nvSpPr>
          <p:cNvPr id="5" name="Footer Placeholder 4">
            <a:extLst>
              <a:ext uri="{FF2B5EF4-FFF2-40B4-BE49-F238E27FC236}">
                <a16:creationId xmlns:a16="http://schemas.microsoft.com/office/drawing/2014/main" id="{9B5AEA6B-0935-7C48-ACDB-48431CC2890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69DAA88-37D6-CF4A-B0F4-CD4C34817B2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77395394-2CD1-1A43-80F1-5A9D8F9154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D2125A58-1C0D-F047-8D8D-BF9974207965}"/>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38" name="Rounded Rectangle 20">
            <a:extLst>
              <a:ext uri="{FF2B5EF4-FFF2-40B4-BE49-F238E27FC236}">
                <a16:creationId xmlns:a16="http://schemas.microsoft.com/office/drawing/2014/main" id="{1A4329C0-3DF6-4245-9A35-3E9A547443E3}"/>
              </a:ext>
            </a:extLst>
          </p:cNvPr>
          <p:cNvSpPr>
            <a:spLocks noChangeArrowheads="1"/>
          </p:cNvSpPr>
          <p:nvPr/>
        </p:nvSpPr>
        <p:spPr bwMode="auto">
          <a:xfrm>
            <a:off x="304800" y="2362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39" name="Rectangle 6">
            <a:extLst>
              <a:ext uri="{FF2B5EF4-FFF2-40B4-BE49-F238E27FC236}">
                <a16:creationId xmlns:a16="http://schemas.microsoft.com/office/drawing/2014/main" id="{8F41F3FE-494F-B74C-B70A-93892FF28954}"/>
              </a:ext>
            </a:extLst>
          </p:cNvPr>
          <p:cNvSpPr>
            <a:spLocks noChangeArrowheads="1"/>
          </p:cNvSpPr>
          <p:nvPr/>
        </p:nvSpPr>
        <p:spPr bwMode="auto">
          <a:xfrm>
            <a:off x="304800" y="1219200"/>
            <a:ext cx="8839200" cy="1828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14340" name="Picture 22" descr="DSC_0032.jpg">
            <a:extLst>
              <a:ext uri="{FF2B5EF4-FFF2-40B4-BE49-F238E27FC236}">
                <a16:creationId xmlns:a16="http://schemas.microsoft.com/office/drawing/2014/main" id="{32E2517D-1E1D-D544-89CE-85FF447292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25" y="2011363"/>
            <a:ext cx="53244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6">
            <a:extLst>
              <a:ext uri="{FF2B5EF4-FFF2-40B4-BE49-F238E27FC236}">
                <a16:creationId xmlns:a16="http://schemas.microsoft.com/office/drawing/2014/main" id="{1EC8FF5E-570C-9047-BF43-FBBF07B95733}"/>
              </a:ext>
            </a:extLst>
          </p:cNvPr>
          <p:cNvSpPr>
            <a:spLocks noChangeArrowheads="1"/>
          </p:cNvSpPr>
          <p:nvPr/>
        </p:nvSpPr>
        <p:spPr bwMode="auto">
          <a:xfrm>
            <a:off x="4495800" y="1981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2" name="Rounded Rectangle 26">
            <a:extLst>
              <a:ext uri="{FF2B5EF4-FFF2-40B4-BE49-F238E27FC236}">
                <a16:creationId xmlns:a16="http://schemas.microsoft.com/office/drawing/2014/main" id="{6FFE1F62-1573-0548-A679-9225CFE5E826}"/>
              </a:ext>
            </a:extLst>
          </p:cNvPr>
          <p:cNvSpPr>
            <a:spLocks noChangeArrowheads="1"/>
          </p:cNvSpPr>
          <p:nvPr/>
        </p:nvSpPr>
        <p:spPr bwMode="auto">
          <a:xfrm>
            <a:off x="4800600" y="4191000"/>
            <a:ext cx="4343400" cy="1524000"/>
          </a:xfrm>
          <a:prstGeom prst="roundRect">
            <a:avLst>
              <a:gd name="adj" fmla="val 16667"/>
            </a:avLst>
          </a:prstGeom>
          <a:solidFill>
            <a:srgbClr val="EF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3" name="Rectangle 6">
            <a:extLst>
              <a:ext uri="{FF2B5EF4-FFF2-40B4-BE49-F238E27FC236}">
                <a16:creationId xmlns:a16="http://schemas.microsoft.com/office/drawing/2014/main" id="{00559864-6377-574C-A245-1F25FC346E6B}"/>
              </a:ext>
            </a:extLst>
          </p:cNvPr>
          <p:cNvSpPr>
            <a:spLocks noChangeArrowheads="1"/>
          </p:cNvSpPr>
          <p:nvPr/>
        </p:nvSpPr>
        <p:spPr bwMode="auto">
          <a:xfrm>
            <a:off x="304800" y="457200"/>
            <a:ext cx="8839200" cy="15240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4" name="Rounded Rectangle 28">
            <a:extLst>
              <a:ext uri="{FF2B5EF4-FFF2-40B4-BE49-F238E27FC236}">
                <a16:creationId xmlns:a16="http://schemas.microsoft.com/office/drawing/2014/main" id="{D0F079D9-8F90-1D44-ACE7-FCC213F700F3}"/>
              </a:ext>
            </a:extLst>
          </p:cNvPr>
          <p:cNvSpPr>
            <a:spLocks noChangeArrowheads="1"/>
          </p:cNvSpPr>
          <p:nvPr/>
        </p:nvSpPr>
        <p:spPr bwMode="auto">
          <a:xfrm>
            <a:off x="4800600" y="2286000"/>
            <a:ext cx="4343400" cy="1371600"/>
          </a:xfrm>
          <a:prstGeom prst="roundRect">
            <a:avLst>
              <a:gd name="adj" fmla="val 16667"/>
            </a:avLst>
          </a:prstGeom>
          <a:solidFill>
            <a:srgbClr val="DFC8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5" name="Rectangle 2">
            <a:extLst>
              <a:ext uri="{FF2B5EF4-FFF2-40B4-BE49-F238E27FC236}">
                <a16:creationId xmlns:a16="http://schemas.microsoft.com/office/drawing/2014/main" id="{358B8A34-3EBB-554B-A32F-087AD7BB1AA4}"/>
              </a:ext>
            </a:extLst>
          </p:cNvPr>
          <p:cNvSpPr>
            <a:spLocks noChangeArrowheads="1"/>
          </p:cNvSpPr>
          <p:nvPr/>
        </p:nvSpPr>
        <p:spPr bwMode="auto">
          <a:xfrm>
            <a:off x="4800600" y="2286000"/>
            <a:ext cx="4114800" cy="1219200"/>
          </a:xfrm>
          <a:prstGeom prst="rect">
            <a:avLst/>
          </a:prstGeom>
          <a:solidFill>
            <a:srgbClr val="DFC8ED"/>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6" name="Rectangle 2">
            <a:extLst>
              <a:ext uri="{FF2B5EF4-FFF2-40B4-BE49-F238E27FC236}">
                <a16:creationId xmlns:a16="http://schemas.microsoft.com/office/drawing/2014/main" id="{A42E5AE6-F8C4-ED4F-8757-F37812F3EAF3}"/>
              </a:ext>
            </a:extLst>
          </p:cNvPr>
          <p:cNvSpPr>
            <a:spLocks noChangeArrowheads="1"/>
          </p:cNvSpPr>
          <p:nvPr/>
        </p:nvSpPr>
        <p:spPr bwMode="auto">
          <a:xfrm>
            <a:off x="8686800" y="2286000"/>
            <a:ext cx="457200" cy="1371600"/>
          </a:xfrm>
          <a:prstGeom prst="rect">
            <a:avLst/>
          </a:prstGeom>
          <a:solidFill>
            <a:srgbClr val="491D64"/>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7" name="Rectangle 2">
            <a:extLst>
              <a:ext uri="{FF2B5EF4-FFF2-40B4-BE49-F238E27FC236}">
                <a16:creationId xmlns:a16="http://schemas.microsoft.com/office/drawing/2014/main" id="{71846382-2CE2-4745-B1F9-555B5886E143}"/>
              </a:ext>
            </a:extLst>
          </p:cNvPr>
          <p:cNvSpPr>
            <a:spLocks noChangeArrowheads="1"/>
          </p:cNvSpPr>
          <p:nvPr/>
        </p:nvSpPr>
        <p:spPr bwMode="auto">
          <a:xfrm>
            <a:off x="4800600" y="4191000"/>
            <a:ext cx="3962400" cy="1066800"/>
          </a:xfrm>
          <a:prstGeom prst="rect">
            <a:avLst/>
          </a:prstGeom>
          <a:solidFill>
            <a:srgbClr val="EFD2D2"/>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8" name="Text Box 9">
            <a:extLst>
              <a:ext uri="{FF2B5EF4-FFF2-40B4-BE49-F238E27FC236}">
                <a16:creationId xmlns:a16="http://schemas.microsoft.com/office/drawing/2014/main" id="{056F2453-3777-3248-8DB4-686C0A7961CC}"/>
              </a:ext>
            </a:extLst>
          </p:cNvPr>
          <p:cNvSpPr txBox="1">
            <a:spLocks noChangeArrowheads="1"/>
          </p:cNvSpPr>
          <p:nvPr/>
        </p:nvSpPr>
        <p:spPr bwMode="auto">
          <a:xfrm>
            <a:off x="5105400" y="2516188"/>
            <a:ext cx="36576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ts val="800"/>
              </a:spcBef>
              <a:buFontTx/>
              <a:buNone/>
            </a:pPr>
            <a:r>
              <a:rPr lang="en-US" altLang="en-US" sz="2600" b="1">
                <a:latin typeface="Verdana" panose="020B0604030504040204" pitchFamily="34" charset="0"/>
              </a:rPr>
              <a:t>Considerations </a:t>
            </a:r>
            <a:br>
              <a:rPr lang="en-US" altLang="en-US" sz="2600" b="1">
                <a:latin typeface="Verdana" panose="020B0604030504040204" pitchFamily="34" charset="0"/>
              </a:rPr>
            </a:br>
            <a:r>
              <a:rPr lang="en-US" altLang="en-US" sz="2600" b="1">
                <a:latin typeface="Verdana" panose="020B0604030504040204" pitchFamily="34" charset="0"/>
              </a:rPr>
              <a:t>for Dementia </a:t>
            </a:r>
          </a:p>
          <a:p>
            <a:pPr eaLnBrk="1" hangingPunct="1">
              <a:spcBef>
                <a:spcPts val="800"/>
              </a:spcBef>
              <a:buFontTx/>
              <a:buNone/>
            </a:pPr>
            <a:r>
              <a:rPr lang="en-US" altLang="en-US" sz="1700" b="1">
                <a:latin typeface="Arial" panose="020B0604020202020204" pitchFamily="34" charset="0"/>
              </a:rPr>
              <a:t> </a:t>
            </a:r>
          </a:p>
        </p:txBody>
      </p:sp>
      <p:sp>
        <p:nvSpPr>
          <p:cNvPr id="14349" name="Text Box 10">
            <a:extLst>
              <a:ext uri="{FF2B5EF4-FFF2-40B4-BE49-F238E27FC236}">
                <a16:creationId xmlns:a16="http://schemas.microsoft.com/office/drawing/2014/main" id="{A11A247C-C55B-D54F-A416-CE7445BF45E3}"/>
              </a:ext>
            </a:extLst>
          </p:cNvPr>
          <p:cNvSpPr txBox="1">
            <a:spLocks noChangeArrowheads="1"/>
          </p:cNvSpPr>
          <p:nvPr/>
        </p:nvSpPr>
        <p:spPr bwMode="auto">
          <a:xfrm>
            <a:off x="5105400" y="4648200"/>
            <a:ext cx="3581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ts val="800"/>
              </a:spcBef>
              <a:buFontTx/>
              <a:buNone/>
            </a:pPr>
            <a:r>
              <a:rPr lang="en-US" altLang="en-US" sz="2600" b="1">
                <a:latin typeface="Verdana" panose="020B0604030504040204" pitchFamily="34" charset="0"/>
              </a:rPr>
              <a:t>Palliative Care</a:t>
            </a:r>
          </a:p>
        </p:txBody>
      </p:sp>
      <p:sp>
        <p:nvSpPr>
          <p:cNvPr id="14350" name="Rectangle 2">
            <a:extLst>
              <a:ext uri="{FF2B5EF4-FFF2-40B4-BE49-F238E27FC236}">
                <a16:creationId xmlns:a16="http://schemas.microsoft.com/office/drawing/2014/main" id="{BA5815A5-7649-1F4A-9161-54D3352233B8}"/>
              </a:ext>
            </a:extLst>
          </p:cNvPr>
          <p:cNvSpPr>
            <a:spLocks noChangeArrowheads="1"/>
          </p:cNvSpPr>
          <p:nvPr/>
        </p:nvSpPr>
        <p:spPr bwMode="auto">
          <a:xfrm>
            <a:off x="8686800" y="4191000"/>
            <a:ext cx="457200" cy="1524000"/>
          </a:xfrm>
          <a:prstGeom prst="rect">
            <a:avLst/>
          </a:prstGeom>
          <a:solidFill>
            <a:srgbClr val="8F0D0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1" name="Rectangle 6">
            <a:extLst>
              <a:ext uri="{FF2B5EF4-FFF2-40B4-BE49-F238E27FC236}">
                <a16:creationId xmlns:a16="http://schemas.microsoft.com/office/drawing/2014/main" id="{D9FBB285-EA7D-804F-970B-0D368BF3E0D2}"/>
              </a:ext>
            </a:extLst>
          </p:cNvPr>
          <p:cNvSpPr>
            <a:spLocks noChangeArrowheads="1"/>
          </p:cNvSpPr>
          <p:nvPr/>
        </p:nvSpPr>
        <p:spPr bwMode="auto">
          <a:xfrm>
            <a:off x="304800" y="1981200"/>
            <a:ext cx="88392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2" name="Rectangle 6">
            <a:extLst>
              <a:ext uri="{FF2B5EF4-FFF2-40B4-BE49-F238E27FC236}">
                <a16:creationId xmlns:a16="http://schemas.microsoft.com/office/drawing/2014/main" id="{3D5B91ED-B387-5148-A52C-9711EDAD8518}"/>
              </a:ext>
            </a:extLst>
          </p:cNvPr>
          <p:cNvSpPr>
            <a:spLocks noChangeArrowheads="1"/>
          </p:cNvSpPr>
          <p:nvPr/>
        </p:nvSpPr>
        <p:spPr bwMode="auto">
          <a:xfrm>
            <a:off x="304800" y="609600"/>
            <a:ext cx="8839200" cy="1371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0" name="Text Box 4">
            <a:extLst>
              <a:ext uri="{FF2B5EF4-FFF2-40B4-BE49-F238E27FC236}">
                <a16:creationId xmlns:a16="http://schemas.microsoft.com/office/drawing/2014/main" id="{1965DCAE-CEFC-514B-951A-12451458E485}"/>
              </a:ext>
            </a:extLst>
          </p:cNvPr>
          <p:cNvSpPr txBox="1">
            <a:spLocks noChangeArrowheads="1"/>
          </p:cNvSpPr>
          <p:nvPr/>
        </p:nvSpPr>
        <p:spPr bwMode="auto">
          <a:xfrm>
            <a:off x="685800" y="228600"/>
            <a:ext cx="3794125" cy="1295400"/>
          </a:xfrm>
          <a:prstGeom prst="rect">
            <a:avLst/>
          </a:prstGeom>
          <a:noFill/>
          <a:ln w="9525">
            <a:noFill/>
            <a:round/>
            <a:headEnd/>
            <a:tailEnd/>
          </a:ln>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9pPr>
          </a:lstStyle>
          <a:p>
            <a:pPr eaLnBrk="1" fontAlgn="auto" hangingPunct="1">
              <a:spcBef>
                <a:spcPts val="0"/>
              </a:spcBef>
              <a:spcAft>
                <a:spcPts val="0"/>
              </a:spcAft>
              <a:defRPr/>
            </a:pPr>
            <a:br>
              <a:rPr lang="en-US" sz="2000" b="1" dirty="0">
                <a:solidFill>
                  <a:srgbClr val="FFFFFF"/>
                </a:solidFill>
                <a:cs typeface="+mn-cs"/>
              </a:rPr>
            </a:br>
            <a:r>
              <a:rPr lang="en-US" sz="2000" b="1" dirty="0">
                <a:solidFill>
                  <a:srgbClr val="FFFFFF"/>
                </a:solidFill>
                <a:cs typeface="+mn-cs"/>
              </a:rPr>
              <a:t> </a:t>
            </a:r>
            <a:br>
              <a:rPr lang="en-US" sz="2000" b="1" dirty="0">
                <a:solidFill>
                  <a:srgbClr val="FFFFFF"/>
                </a:solidFill>
                <a:cs typeface="+mn-cs"/>
              </a:rPr>
            </a:br>
            <a:r>
              <a:rPr lang="en-US" sz="5200" b="1" dirty="0">
                <a:solidFill>
                  <a:srgbClr val="FFFFFF"/>
                </a:solidFill>
                <a:effectLst>
                  <a:outerShdw blurRad="38100" dist="38100" dir="2700000" algn="tl">
                    <a:srgbClr val="000000">
                      <a:alpha val="43137"/>
                    </a:srgbClr>
                  </a:outerShdw>
                </a:effectLst>
              </a:rPr>
              <a:t>Session 3</a:t>
            </a:r>
          </a:p>
        </p:txBody>
      </p:sp>
      <p:sp>
        <p:nvSpPr>
          <p:cNvPr id="14354" name="Text Box 5">
            <a:extLst>
              <a:ext uri="{FF2B5EF4-FFF2-40B4-BE49-F238E27FC236}">
                <a16:creationId xmlns:a16="http://schemas.microsoft.com/office/drawing/2014/main" id="{A577A756-8D9B-454F-9BF8-2A4BFF690979}"/>
              </a:ext>
            </a:extLst>
          </p:cNvPr>
          <p:cNvSpPr txBox="1">
            <a:spLocks noChangeArrowheads="1"/>
          </p:cNvSpPr>
          <p:nvPr/>
        </p:nvSpPr>
        <p:spPr bwMode="auto">
          <a:xfrm>
            <a:off x="746125" y="1524000"/>
            <a:ext cx="3609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ts val="800"/>
              </a:spcBef>
              <a:buFontTx/>
              <a:buNone/>
            </a:pPr>
            <a:r>
              <a:rPr lang="en-US" altLang="en-US" sz="1100" b="1">
                <a:solidFill>
                  <a:srgbClr val="0D0D0D"/>
                </a:solidFill>
                <a:latin typeface="Arial" panose="020B0604020202020204" pitchFamily="34" charset="0"/>
              </a:rPr>
              <a:t>Audience:  Care Providers – CCAs, PCWs &amp; HSWs</a:t>
            </a:r>
          </a:p>
          <a:p>
            <a:pPr eaLnBrk="1" hangingPunct="1">
              <a:spcBef>
                <a:spcPts val="800"/>
              </a:spcBef>
              <a:buFontTx/>
              <a:buNone/>
            </a:pPr>
            <a:endParaRPr lang="en-US" altLang="en-US" sz="1400" b="1">
              <a:solidFill>
                <a:schemeClr val="tx2"/>
              </a:solidFill>
              <a:latin typeface="Arial" panose="020B0604020202020204" pitchFamily="34" charset="0"/>
            </a:endParaRPr>
          </a:p>
        </p:txBody>
      </p:sp>
      <p:sp>
        <p:nvSpPr>
          <p:cNvPr id="14355" name="Moon 33">
            <a:extLst>
              <a:ext uri="{FF2B5EF4-FFF2-40B4-BE49-F238E27FC236}">
                <a16:creationId xmlns:a16="http://schemas.microsoft.com/office/drawing/2014/main" id="{53895D95-C6BE-4E43-9CEC-03CD49F752E0}"/>
              </a:ext>
            </a:extLst>
          </p:cNvPr>
          <p:cNvSpPr>
            <a:spLocks noChangeArrowheads="1"/>
          </p:cNvSpPr>
          <p:nvPr/>
        </p:nvSpPr>
        <p:spPr bwMode="auto">
          <a:xfrm rot="-2400000">
            <a:off x="565150" y="5389563"/>
            <a:ext cx="228600" cy="457200"/>
          </a:xfrm>
          <a:prstGeom prst="moon">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2" name="Text Box 7">
            <a:extLst>
              <a:ext uri="{FF2B5EF4-FFF2-40B4-BE49-F238E27FC236}">
                <a16:creationId xmlns:a16="http://schemas.microsoft.com/office/drawing/2014/main" id="{615E3A0B-6F30-A149-9BDC-619C60223639}"/>
              </a:ext>
            </a:extLst>
          </p:cNvPr>
          <p:cNvSpPr txBox="1">
            <a:spLocks noChangeArrowheads="1"/>
          </p:cNvSpPr>
          <p:nvPr/>
        </p:nvSpPr>
        <p:spPr bwMode="auto">
          <a:xfrm>
            <a:off x="4953000" y="620713"/>
            <a:ext cx="4419600" cy="11430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ja-JP" b="1" kern="0" dirty="0">
                <a:solidFill>
                  <a:srgbClr val="FFFFFF"/>
                </a:solidFill>
                <a:effectLst>
                  <a:outerShdw blurRad="38100" dist="38100" dir="2700000" algn="tl">
                    <a:srgbClr val="000000">
                      <a:alpha val="43137"/>
                    </a:srgbClr>
                  </a:outerShdw>
                </a:effectLst>
                <a:ea typeface="Verdana" pitchFamily="34" charset="0"/>
              </a:rPr>
              <a:t>‘</a:t>
            </a:r>
            <a:r>
              <a:rPr lang="en-US" altLang="ja-JP"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Brushing Up on Mouth Care</a:t>
            </a:r>
            <a:r>
              <a:rPr lang="fr-FR" b="1" kern="0" dirty="0">
                <a:solidFill>
                  <a:srgbClr val="FFFFFF"/>
                </a:solidFill>
                <a:effectLst>
                  <a:outerShdw blurRad="38100" dist="38100" dir="2700000" algn="tl">
                    <a:srgbClr val="000000">
                      <a:alpha val="43137"/>
                    </a:srgbClr>
                  </a:outerShdw>
                </a:effectLst>
                <a:ea typeface="Verdana" pitchFamily="34" charset="0"/>
              </a:rPr>
              <a:t>’</a:t>
            </a:r>
            <a:br>
              <a:rPr lang="en-US" altLang="ja-JP" b="1" kern="0" dirty="0">
                <a:solidFill>
                  <a:srgbClr val="FFFFFF"/>
                </a:solidFill>
                <a:effectLst>
                  <a:outerShdw blurRad="38100" dist="38100" dir="2700000" algn="tl">
                    <a:srgbClr val="000000">
                      <a:alpha val="43137"/>
                    </a:srgbClr>
                  </a:outerShdw>
                </a:effectLst>
                <a:ea typeface="Verdana" pitchFamily="34" charset="0"/>
              </a:rPr>
            </a:br>
            <a:r>
              <a:rPr lang="en-US" altLang="ja-JP"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Education Series</a:t>
            </a:r>
            <a:endParaRPr lang="en-US"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D55574F5-AF4A-3A4F-B26B-DA6337D54872}"/>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2770" name="Rounded Rectangle 20">
            <a:extLst>
              <a:ext uri="{FF2B5EF4-FFF2-40B4-BE49-F238E27FC236}">
                <a16:creationId xmlns:a16="http://schemas.microsoft.com/office/drawing/2014/main" id="{B57888A5-43C8-F447-BB74-58F90A20C4FD}"/>
              </a:ext>
            </a:extLst>
          </p:cNvPr>
          <p:cNvSpPr>
            <a:spLocks noChangeArrowheads="1"/>
          </p:cNvSpPr>
          <p:nvPr/>
        </p:nvSpPr>
        <p:spPr bwMode="auto">
          <a:xfrm>
            <a:off x="304800" y="2743200"/>
            <a:ext cx="8839200" cy="3810000"/>
          </a:xfrm>
          <a:prstGeom prst="roundRect">
            <a:avLst>
              <a:gd name="adj" fmla="val 16667"/>
            </a:avLst>
          </a:prstGeom>
          <a:solidFill>
            <a:srgbClr val="DFC8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2771" name="Rectangle 6">
            <a:extLst>
              <a:ext uri="{FF2B5EF4-FFF2-40B4-BE49-F238E27FC236}">
                <a16:creationId xmlns:a16="http://schemas.microsoft.com/office/drawing/2014/main" id="{19C3EDA9-3939-4043-99C3-8167C766B445}"/>
              </a:ext>
            </a:extLst>
          </p:cNvPr>
          <p:cNvSpPr>
            <a:spLocks noChangeArrowheads="1"/>
          </p:cNvSpPr>
          <p:nvPr/>
        </p:nvSpPr>
        <p:spPr bwMode="auto">
          <a:xfrm>
            <a:off x="304800" y="1143000"/>
            <a:ext cx="8839200" cy="2209800"/>
          </a:xfrm>
          <a:prstGeom prst="rect">
            <a:avLst/>
          </a:prstGeom>
          <a:solidFill>
            <a:srgbClr val="DFC8E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2772" name="Rounded Rectangle 20">
            <a:extLst>
              <a:ext uri="{FF2B5EF4-FFF2-40B4-BE49-F238E27FC236}">
                <a16:creationId xmlns:a16="http://schemas.microsoft.com/office/drawing/2014/main" id="{4FBBA9DF-55C7-8740-8AFA-1D6BAFD4E8AD}"/>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2773" name="Rectangle 6">
            <a:extLst>
              <a:ext uri="{FF2B5EF4-FFF2-40B4-BE49-F238E27FC236}">
                <a16:creationId xmlns:a16="http://schemas.microsoft.com/office/drawing/2014/main" id="{2A576350-595B-D049-B130-4DDF719CAF84}"/>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2774" name="Rectangle 6">
            <a:extLst>
              <a:ext uri="{FF2B5EF4-FFF2-40B4-BE49-F238E27FC236}">
                <a16:creationId xmlns:a16="http://schemas.microsoft.com/office/drawing/2014/main" id="{9D0468FC-6229-CE4E-AE8D-93F58ABDE4BE}"/>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2775" name="Rectangle 3">
            <a:extLst>
              <a:ext uri="{FF2B5EF4-FFF2-40B4-BE49-F238E27FC236}">
                <a16:creationId xmlns:a16="http://schemas.microsoft.com/office/drawing/2014/main" id="{4FA94661-0F1D-9543-8ABB-5B3B2ACD551B}"/>
              </a:ext>
            </a:extLst>
          </p:cNvPr>
          <p:cNvSpPr>
            <a:spLocks noChangeArrowheads="1"/>
          </p:cNvSpPr>
          <p:nvPr/>
        </p:nvSpPr>
        <p:spPr bwMode="auto">
          <a:xfrm>
            <a:off x="304800" y="228600"/>
            <a:ext cx="8839200" cy="1371600"/>
          </a:xfrm>
          <a:prstGeom prst="rect">
            <a:avLst/>
          </a:prstGeom>
          <a:solidFill>
            <a:srgbClr val="491D6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2" name="Text Box 3">
            <a:extLst>
              <a:ext uri="{FF2B5EF4-FFF2-40B4-BE49-F238E27FC236}">
                <a16:creationId xmlns:a16="http://schemas.microsoft.com/office/drawing/2014/main" id="{00F3091D-1F4B-5A4D-905C-B6B68615D900}"/>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sz="2400" b="1" dirty="0">
                <a:solidFill>
                  <a:srgbClr val="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Addressing the Common Losses</a:t>
            </a:r>
            <a:endParaRPr lang="en-US" sz="3800" dirty="0">
              <a:solidFill>
                <a:srgbClr val="FFFFFF"/>
              </a:solidFill>
              <a:effectLst>
                <a:outerShdw blurRad="38100" dist="38100" dir="2700000" algn="tl">
                  <a:srgbClr val="000000">
                    <a:alpha val="43137"/>
                  </a:srgbClr>
                </a:outerShdw>
              </a:effectLst>
              <a:ea typeface="ＭＳ Ｐゴシック" pitchFamily="34" charset="-128"/>
              <a:cs typeface="+mn-cs"/>
            </a:endParaRPr>
          </a:p>
        </p:txBody>
      </p:sp>
      <p:sp>
        <p:nvSpPr>
          <p:cNvPr id="32777" name="Text Box 7">
            <a:extLst>
              <a:ext uri="{FF2B5EF4-FFF2-40B4-BE49-F238E27FC236}">
                <a16:creationId xmlns:a16="http://schemas.microsoft.com/office/drawing/2014/main" id="{C5EDE0F2-C6B6-4C4F-944F-B0317B9B5E9F}"/>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14" name="Rectangle 3">
            <a:extLst>
              <a:ext uri="{FF2B5EF4-FFF2-40B4-BE49-F238E27FC236}">
                <a16:creationId xmlns:a16="http://schemas.microsoft.com/office/drawing/2014/main" id="{92B4F0BC-0E73-3545-95CF-E368ABD7B052}"/>
              </a:ext>
            </a:extLst>
          </p:cNvPr>
          <p:cNvSpPr txBox="1">
            <a:spLocks noChangeArrowheads="1"/>
          </p:cNvSpPr>
          <p:nvPr/>
        </p:nvSpPr>
        <p:spPr bwMode="auto">
          <a:xfrm>
            <a:off x="838200" y="1997075"/>
            <a:ext cx="7775575" cy="1008063"/>
          </a:xfrm>
          <a:prstGeom prst="rect">
            <a:avLst/>
          </a:prstGeom>
          <a:noFill/>
          <a:ln>
            <a:noFill/>
          </a:ln>
          <a:extLst>
            <a:ext uri="{909E8E84-426E-40dd-AFC4-6F175D3DCCD1}"/>
            <a:ext uri="{91240B29-F687-4f45-9708-019B960494DF}"/>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lnSpc>
                <a:spcPct val="80000"/>
              </a:lnSpc>
              <a:spcBef>
                <a:spcPct val="20000"/>
              </a:spcBef>
              <a:spcAft>
                <a:spcPts val="0"/>
              </a:spcAft>
              <a:buFontTx/>
              <a:buChar char="•"/>
              <a:defRPr/>
            </a:pPr>
            <a:r>
              <a:rPr lang="en-US" sz="2200" b="1" dirty="0"/>
              <a:t>Resident/client may be unaware they have dementia</a:t>
            </a:r>
            <a:br>
              <a:rPr lang="en-US" sz="2200" b="1" dirty="0"/>
            </a:br>
            <a:endParaRPr lang="en-US" sz="500" dirty="0"/>
          </a:p>
          <a:p>
            <a:pPr lvl="1" eaLnBrk="1" fontAlgn="auto" hangingPunct="1">
              <a:lnSpc>
                <a:spcPct val="80000"/>
              </a:lnSpc>
              <a:spcBef>
                <a:spcPct val="20000"/>
              </a:spcBef>
              <a:spcAft>
                <a:spcPts val="0"/>
              </a:spcAft>
              <a:buFont typeface="Arial" pitchFamily="34" charset="0"/>
              <a:buChar char="•"/>
              <a:defRPr/>
            </a:pPr>
            <a:r>
              <a:rPr lang="en-US" sz="2200" i="1" dirty="0">
                <a:cs typeface="ＭＳ Ｐゴシック" charset="0"/>
              </a:rPr>
              <a:t>May not realize they require assistance</a:t>
            </a:r>
          </a:p>
          <a:p>
            <a:pPr marL="0" indent="0" eaLnBrk="1" fontAlgn="auto" hangingPunct="1">
              <a:lnSpc>
                <a:spcPct val="80000"/>
              </a:lnSpc>
              <a:spcBef>
                <a:spcPct val="20000"/>
              </a:spcBef>
              <a:spcAft>
                <a:spcPts val="0"/>
              </a:spcAft>
              <a:defRPr/>
            </a:pPr>
            <a:endParaRPr lang="en-US" sz="2200" dirty="0"/>
          </a:p>
        </p:txBody>
      </p:sp>
      <p:pic>
        <p:nvPicPr>
          <p:cNvPr id="32779" name="Picture 4">
            <a:extLst>
              <a:ext uri="{FF2B5EF4-FFF2-40B4-BE49-F238E27FC236}">
                <a16:creationId xmlns:a16="http://schemas.microsoft.com/office/drawing/2014/main" id="{24B21773-556F-4E49-AB6D-FBD7DA92A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33800"/>
            <a:ext cx="2954338" cy="1981200"/>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5A2CD795-9B62-6D4A-81E1-16ECAA1FB7B6}"/>
              </a:ext>
            </a:extLst>
          </p:cNvPr>
          <p:cNvSpPr txBox="1">
            <a:spLocks noChangeArrowheads="1"/>
          </p:cNvSpPr>
          <p:nvPr/>
        </p:nvSpPr>
        <p:spPr bwMode="auto">
          <a:xfrm>
            <a:off x="838200" y="2943225"/>
            <a:ext cx="7405688" cy="3305175"/>
          </a:xfrm>
          <a:prstGeom prst="rect">
            <a:avLst/>
          </a:prstGeom>
          <a:noFill/>
          <a:ln>
            <a:noFill/>
          </a:ln>
          <a:extLst>
            <a:ext uri="{909E8E84-426E-40dd-AFC4-6F175D3DCCD1}"/>
            <a:ext uri="{91240B29-F687-4f45-9708-019B960494DF}"/>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lnSpc>
                <a:spcPct val="80000"/>
              </a:lnSpc>
              <a:spcBef>
                <a:spcPct val="20000"/>
              </a:spcBef>
              <a:spcAft>
                <a:spcPts val="0"/>
              </a:spcAft>
              <a:buFontTx/>
              <a:buChar char="•"/>
              <a:defRPr/>
            </a:pPr>
            <a:r>
              <a:rPr lang="en-US" sz="2200" b="1" dirty="0">
                <a:cs typeface="Arial" charset="0"/>
              </a:rPr>
              <a:t>The resident/client may not remember who you are</a:t>
            </a:r>
            <a:br>
              <a:rPr lang="en-US" sz="2200" b="1" dirty="0">
                <a:cs typeface="Arial" charset="0"/>
              </a:rPr>
            </a:br>
            <a:endParaRPr lang="en-US" sz="500" dirty="0">
              <a:cs typeface="Arial" charset="0"/>
            </a:endParaRPr>
          </a:p>
          <a:p>
            <a:pPr lvl="1" eaLnBrk="1" fontAlgn="auto" hangingPunct="1">
              <a:lnSpc>
                <a:spcPct val="80000"/>
              </a:lnSpc>
              <a:spcBef>
                <a:spcPct val="20000"/>
              </a:spcBef>
              <a:spcAft>
                <a:spcPts val="0"/>
              </a:spcAft>
              <a:buFontTx/>
              <a:buChar char="•"/>
              <a:defRPr/>
            </a:pPr>
            <a:r>
              <a:rPr lang="en-US" sz="2200" dirty="0">
                <a:cs typeface="ＭＳ Ｐゴシック" charset="0"/>
              </a:rPr>
              <a:t>Introduce yourself </a:t>
            </a:r>
          </a:p>
          <a:p>
            <a:pPr lvl="1" eaLnBrk="1" fontAlgn="auto" hangingPunct="1">
              <a:lnSpc>
                <a:spcPct val="80000"/>
              </a:lnSpc>
              <a:spcBef>
                <a:spcPct val="20000"/>
              </a:spcBef>
              <a:spcAft>
                <a:spcPts val="0"/>
              </a:spcAft>
              <a:buFontTx/>
              <a:buChar char="•"/>
              <a:defRPr/>
            </a:pPr>
            <a:r>
              <a:rPr lang="en-US" sz="2200" dirty="0">
                <a:cs typeface="ＭＳ Ｐゴシック" charset="0"/>
              </a:rPr>
              <a:t>Tell them what you are </a:t>
            </a:r>
            <a:br>
              <a:rPr lang="en-US" sz="2200" dirty="0">
                <a:cs typeface="ＭＳ Ｐゴシック" charset="0"/>
              </a:rPr>
            </a:br>
            <a:r>
              <a:rPr lang="en-US" sz="2200" dirty="0">
                <a:cs typeface="ＭＳ Ｐゴシック" charset="0"/>
              </a:rPr>
              <a:t>there to do</a:t>
            </a:r>
          </a:p>
          <a:p>
            <a:pPr marL="457200" lvl="1" indent="0" eaLnBrk="1" fontAlgn="auto" hangingPunct="1">
              <a:lnSpc>
                <a:spcPct val="80000"/>
              </a:lnSpc>
              <a:spcBef>
                <a:spcPct val="20000"/>
              </a:spcBef>
              <a:spcAft>
                <a:spcPts val="0"/>
              </a:spcAft>
              <a:defRPr/>
            </a:pPr>
            <a:r>
              <a:rPr lang="en-US" sz="1400" dirty="0">
                <a:latin typeface="Arial" pitchFamily="34" charset="0"/>
              </a:rPr>
              <a:t> </a:t>
            </a:r>
          </a:p>
          <a:p>
            <a:pPr eaLnBrk="1" fontAlgn="auto" hangingPunct="1">
              <a:lnSpc>
                <a:spcPct val="80000"/>
              </a:lnSpc>
              <a:spcBef>
                <a:spcPct val="20000"/>
              </a:spcBef>
              <a:spcAft>
                <a:spcPts val="0"/>
              </a:spcAft>
              <a:buFontTx/>
              <a:buChar char="•"/>
              <a:defRPr/>
            </a:pPr>
            <a:r>
              <a:rPr lang="en-US" sz="2200" b="1" dirty="0"/>
              <a:t>People with dementia </a:t>
            </a:r>
            <a:br>
              <a:rPr lang="en-US" sz="2200" b="1" dirty="0"/>
            </a:br>
            <a:r>
              <a:rPr lang="en-US" sz="2200" b="1" dirty="0"/>
              <a:t>can unconsciously learn </a:t>
            </a:r>
            <a:br>
              <a:rPr lang="en-US" sz="2200" b="1" dirty="0"/>
            </a:br>
            <a:r>
              <a:rPr lang="en-US" sz="2200" b="1" dirty="0"/>
              <a:t>by doing the same thing </a:t>
            </a:r>
            <a:br>
              <a:rPr lang="en-US" sz="2200" b="1" dirty="0"/>
            </a:br>
            <a:r>
              <a:rPr lang="en-US" sz="2200" b="1" dirty="0"/>
              <a:t>every day</a:t>
            </a:r>
            <a:br>
              <a:rPr lang="en-US" sz="2200" b="1" dirty="0"/>
            </a:br>
            <a:endParaRPr lang="en-US" sz="500" dirty="0"/>
          </a:p>
          <a:p>
            <a:pPr lvl="1" eaLnBrk="1" fontAlgn="auto" hangingPunct="1">
              <a:lnSpc>
                <a:spcPct val="80000"/>
              </a:lnSpc>
              <a:spcBef>
                <a:spcPct val="20000"/>
              </a:spcBef>
              <a:spcAft>
                <a:spcPts val="0"/>
              </a:spcAft>
              <a:buFontTx/>
              <a:buChar char="•"/>
              <a:defRPr/>
            </a:pPr>
            <a:r>
              <a:rPr lang="en-US" sz="2200" dirty="0">
                <a:cs typeface="ＭＳ Ｐゴシック" charset="0"/>
              </a:rPr>
              <a:t>Build a routine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2093081A-D03E-574D-8C98-4ED53D06E856}"/>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ounded Rectangle 20">
            <a:extLst>
              <a:ext uri="{FF2B5EF4-FFF2-40B4-BE49-F238E27FC236}">
                <a16:creationId xmlns:a16="http://schemas.microsoft.com/office/drawing/2014/main" id="{BC7DC071-186E-124B-9B19-1402DE0D78D5}"/>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ectangle 6">
            <a:extLst>
              <a:ext uri="{FF2B5EF4-FFF2-40B4-BE49-F238E27FC236}">
                <a16:creationId xmlns:a16="http://schemas.microsoft.com/office/drawing/2014/main" id="{C0298274-B75C-5440-B448-F41BA0EF3084}"/>
              </a:ext>
            </a:extLst>
          </p:cNvPr>
          <p:cNvSpPr>
            <a:spLocks noChangeArrowheads="1"/>
          </p:cNvSpPr>
          <p:nvPr/>
        </p:nvSpPr>
        <p:spPr bwMode="auto">
          <a:xfrm>
            <a:off x="304800" y="1143000"/>
            <a:ext cx="8839200" cy="2209800"/>
          </a:xfrm>
          <a:prstGeom prst="rect">
            <a:avLst/>
          </a:prstGeom>
          <a:solidFill>
            <a:srgbClr val="DFC8ED"/>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ounded Rectangle 20">
            <a:extLst>
              <a:ext uri="{FF2B5EF4-FFF2-40B4-BE49-F238E27FC236}">
                <a16:creationId xmlns:a16="http://schemas.microsoft.com/office/drawing/2014/main" id="{0ED95B50-B09A-C84F-B8E6-1A56386A49ED}"/>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186F7B3A-CB35-EE49-8FD7-8263C8DE4D2D}"/>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AEA87C28-6D3D-964D-839F-49343FFFC758}"/>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3">
            <a:extLst>
              <a:ext uri="{FF2B5EF4-FFF2-40B4-BE49-F238E27FC236}">
                <a16:creationId xmlns:a16="http://schemas.microsoft.com/office/drawing/2014/main" id="{FB50F876-47CC-2740-BF98-7F1DEB7BB12E}"/>
              </a:ext>
            </a:extLst>
          </p:cNvPr>
          <p:cNvSpPr>
            <a:spLocks noChangeArrowheads="1"/>
          </p:cNvSpPr>
          <p:nvPr/>
        </p:nvSpPr>
        <p:spPr bwMode="auto">
          <a:xfrm>
            <a:off x="304800" y="228600"/>
            <a:ext cx="8839200" cy="13716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5" name="Text Box 3">
            <a:extLst>
              <a:ext uri="{FF2B5EF4-FFF2-40B4-BE49-F238E27FC236}">
                <a16:creationId xmlns:a16="http://schemas.microsoft.com/office/drawing/2014/main" id="{33D32519-1C92-B947-A454-61D7FD227AFF}"/>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38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Addressing the Common Losses</a:t>
            </a:r>
            <a:endParaRPr lang="en-US" sz="38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34825" name="Text Box 7">
            <a:extLst>
              <a:ext uri="{FF2B5EF4-FFF2-40B4-BE49-F238E27FC236}">
                <a16:creationId xmlns:a16="http://schemas.microsoft.com/office/drawing/2014/main" id="{E793525C-771F-934F-9545-5508E3150800}"/>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7" name="Rectangle 3">
            <a:extLst>
              <a:ext uri="{FF2B5EF4-FFF2-40B4-BE49-F238E27FC236}">
                <a16:creationId xmlns:a16="http://schemas.microsoft.com/office/drawing/2014/main" id="{8D9469CF-7B8D-1B4F-90B4-44278F74CA8F}"/>
              </a:ext>
            </a:extLst>
          </p:cNvPr>
          <p:cNvSpPr txBox="1">
            <a:spLocks noChangeArrowheads="1"/>
          </p:cNvSpPr>
          <p:nvPr/>
        </p:nvSpPr>
        <p:spPr bwMode="auto">
          <a:xfrm>
            <a:off x="927100" y="1844675"/>
            <a:ext cx="7607300" cy="4525963"/>
          </a:xfrm>
          <a:prstGeom prst="rect">
            <a:avLst/>
          </a:prstGeom>
          <a:noFill/>
          <a:ln>
            <a:noFill/>
          </a:ln>
          <a:extLst>
            <a:ext uri="{909E8E84-426E-40dd-AFC4-6F175D3DCCD1}"/>
            <a:ext uri="{91240B29-F687-4f45-9708-019B960494DF}"/>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lnSpc>
                <a:spcPct val="90000"/>
              </a:lnSpc>
              <a:spcBef>
                <a:spcPct val="20000"/>
              </a:spcBef>
              <a:spcAft>
                <a:spcPts val="0"/>
              </a:spcAft>
              <a:buFontTx/>
              <a:buChar char="•"/>
              <a:defRPr/>
            </a:pPr>
            <a:endParaRPr lang="en-US" sz="600" b="1" kern="0" dirty="0">
              <a:solidFill>
                <a:srgbClr val="000000"/>
              </a:solidFill>
            </a:endParaRPr>
          </a:p>
          <a:p>
            <a:pPr eaLnBrk="1" fontAlgn="auto" hangingPunct="1">
              <a:lnSpc>
                <a:spcPct val="90000"/>
              </a:lnSpc>
              <a:spcBef>
                <a:spcPct val="20000"/>
              </a:spcBef>
              <a:spcAft>
                <a:spcPts val="0"/>
              </a:spcAft>
              <a:buFontTx/>
              <a:buChar char="•"/>
              <a:defRPr/>
            </a:pPr>
            <a:r>
              <a:rPr lang="en-US" sz="2200" b="1" kern="0" dirty="0">
                <a:solidFill>
                  <a:srgbClr val="000000"/>
                </a:solidFill>
              </a:rPr>
              <a:t>People with dementia may have difficulty understanding what is said to them and communicating their needs</a:t>
            </a:r>
          </a:p>
          <a:p>
            <a:pPr lvl="1" eaLnBrk="1" fontAlgn="auto" hangingPunct="1">
              <a:lnSpc>
                <a:spcPct val="90000"/>
              </a:lnSpc>
              <a:spcBef>
                <a:spcPct val="20000"/>
              </a:spcBef>
              <a:spcAft>
                <a:spcPts val="0"/>
              </a:spcAft>
              <a:buFontTx/>
              <a:buChar char="•"/>
              <a:defRPr/>
            </a:pPr>
            <a:r>
              <a:rPr lang="en-US" sz="2200" i="1" kern="0" dirty="0">
                <a:solidFill>
                  <a:srgbClr val="000000"/>
                </a:solidFill>
                <a:cs typeface="ＭＳ Ｐゴシック" charset="0"/>
              </a:rPr>
              <a:t>Pay attention to body language</a:t>
            </a:r>
            <a:br>
              <a:rPr lang="en-US" sz="2200" i="1" kern="0" dirty="0">
                <a:solidFill>
                  <a:srgbClr val="000000"/>
                </a:solidFill>
                <a:cs typeface="ＭＳ Ｐゴシック" charset="0"/>
              </a:rPr>
            </a:br>
            <a:endParaRPr lang="en-US" sz="500" kern="0" dirty="0">
              <a:solidFill>
                <a:srgbClr val="000000"/>
              </a:solidFill>
              <a:cs typeface="ＭＳ Ｐゴシック" charset="0"/>
            </a:endParaRPr>
          </a:p>
          <a:p>
            <a:pPr lvl="1" eaLnBrk="1" fontAlgn="auto" hangingPunct="1">
              <a:lnSpc>
                <a:spcPct val="90000"/>
              </a:lnSpc>
              <a:spcBef>
                <a:spcPct val="20000"/>
              </a:spcBef>
              <a:spcAft>
                <a:spcPts val="0"/>
              </a:spcAft>
              <a:buFontTx/>
              <a:buChar char="•"/>
              <a:defRPr/>
            </a:pPr>
            <a:r>
              <a:rPr lang="en-US" sz="2200" i="1" kern="0" dirty="0">
                <a:solidFill>
                  <a:srgbClr val="000000"/>
                </a:solidFill>
                <a:cs typeface="ＭＳ Ｐゴシック" charset="0"/>
              </a:rPr>
              <a:t>Speak slowly and allow time for information to be processed</a:t>
            </a:r>
            <a:br>
              <a:rPr lang="en-US" sz="2200" i="1" kern="0" dirty="0">
                <a:solidFill>
                  <a:srgbClr val="000000"/>
                </a:solidFill>
                <a:cs typeface="ＭＳ Ｐゴシック" charset="0"/>
              </a:rPr>
            </a:br>
            <a:r>
              <a:rPr lang="en-US" sz="500" kern="0" dirty="0">
                <a:solidFill>
                  <a:srgbClr val="000000"/>
                </a:solidFill>
                <a:cs typeface="ＭＳ Ｐゴシック" charset="0"/>
              </a:rPr>
              <a:t> </a:t>
            </a:r>
          </a:p>
          <a:p>
            <a:pPr lvl="1" eaLnBrk="1" fontAlgn="auto" hangingPunct="1">
              <a:lnSpc>
                <a:spcPct val="90000"/>
              </a:lnSpc>
              <a:spcBef>
                <a:spcPct val="20000"/>
              </a:spcBef>
              <a:spcAft>
                <a:spcPts val="0"/>
              </a:spcAft>
              <a:buFontTx/>
              <a:buChar char="•"/>
              <a:defRPr/>
            </a:pPr>
            <a:r>
              <a:rPr lang="en-US" sz="2200" i="1" kern="0" dirty="0">
                <a:solidFill>
                  <a:srgbClr val="000000"/>
                </a:solidFill>
                <a:cs typeface="ＭＳ Ｐゴシック" charset="0"/>
              </a:rPr>
              <a:t>Keep instructions simple</a:t>
            </a:r>
          </a:p>
          <a:p>
            <a:pPr eaLnBrk="1" fontAlgn="auto" hangingPunct="1">
              <a:lnSpc>
                <a:spcPct val="90000"/>
              </a:lnSpc>
              <a:spcBef>
                <a:spcPct val="20000"/>
              </a:spcBef>
              <a:spcAft>
                <a:spcPts val="0"/>
              </a:spcAft>
              <a:buFontTx/>
              <a:buChar char="•"/>
              <a:defRPr/>
            </a:pPr>
            <a:endParaRPr lang="en-US" sz="1400" b="1" kern="0" dirty="0">
              <a:solidFill>
                <a:srgbClr val="000000"/>
              </a:solidFill>
            </a:endParaRPr>
          </a:p>
          <a:p>
            <a:pPr eaLnBrk="1" fontAlgn="auto" hangingPunct="1">
              <a:lnSpc>
                <a:spcPct val="90000"/>
              </a:lnSpc>
              <a:spcBef>
                <a:spcPct val="20000"/>
              </a:spcBef>
              <a:spcAft>
                <a:spcPts val="0"/>
              </a:spcAft>
              <a:buFontTx/>
              <a:buChar char="•"/>
              <a:defRPr/>
            </a:pPr>
            <a:r>
              <a:rPr lang="en-US" sz="2200" b="1" kern="0" dirty="0">
                <a:solidFill>
                  <a:srgbClr val="000000"/>
                </a:solidFill>
              </a:rPr>
              <a:t>Always approach the resident/client from the front and at eye level</a:t>
            </a:r>
          </a:p>
          <a:p>
            <a:pPr eaLnBrk="1" fontAlgn="auto" hangingPunct="1">
              <a:lnSpc>
                <a:spcPct val="90000"/>
              </a:lnSpc>
              <a:spcBef>
                <a:spcPct val="20000"/>
              </a:spcBef>
              <a:spcAft>
                <a:spcPts val="0"/>
              </a:spcAft>
              <a:buFontTx/>
              <a:buChar char="•"/>
              <a:defRPr/>
            </a:pPr>
            <a:endParaRPr lang="en-US" sz="1400" b="1" kern="0" dirty="0">
              <a:solidFill>
                <a:srgbClr val="000000"/>
              </a:solidFill>
              <a:latin typeface="Verdana" charset="0"/>
            </a:endParaRPr>
          </a:p>
          <a:p>
            <a:pPr eaLnBrk="1" fontAlgn="auto" hangingPunct="1">
              <a:lnSpc>
                <a:spcPct val="90000"/>
              </a:lnSpc>
              <a:spcBef>
                <a:spcPct val="20000"/>
              </a:spcBef>
              <a:spcAft>
                <a:spcPts val="0"/>
              </a:spcAft>
              <a:buFontTx/>
              <a:buChar char="•"/>
              <a:defRPr/>
            </a:pPr>
            <a:r>
              <a:rPr lang="en-US" sz="2200" b="1" kern="0" dirty="0">
                <a:solidFill>
                  <a:srgbClr val="000000"/>
                </a:solidFill>
                <a:latin typeface="Arial"/>
              </a:rPr>
              <a:t>Engage the resident/client by initiating oral care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E44A026A-DE16-8940-83DF-634135F6E312}"/>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ounded Rectangle 20">
            <a:extLst>
              <a:ext uri="{FF2B5EF4-FFF2-40B4-BE49-F238E27FC236}">
                <a16:creationId xmlns:a16="http://schemas.microsoft.com/office/drawing/2014/main" id="{66EB1FF6-FCDE-B643-AC66-85DD9D6E1760}"/>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ectangle 6">
            <a:extLst>
              <a:ext uri="{FF2B5EF4-FFF2-40B4-BE49-F238E27FC236}">
                <a16:creationId xmlns:a16="http://schemas.microsoft.com/office/drawing/2014/main" id="{3B715F9A-E84B-154E-A683-B47783C072DF}"/>
              </a:ext>
            </a:extLst>
          </p:cNvPr>
          <p:cNvSpPr>
            <a:spLocks noChangeArrowheads="1"/>
          </p:cNvSpPr>
          <p:nvPr/>
        </p:nvSpPr>
        <p:spPr bwMode="auto">
          <a:xfrm>
            <a:off x="304800" y="1143000"/>
            <a:ext cx="8839200" cy="2209800"/>
          </a:xfrm>
          <a:prstGeom prst="rect">
            <a:avLst/>
          </a:prstGeom>
          <a:solidFill>
            <a:srgbClr val="DFC8ED"/>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ounded Rectangle 20">
            <a:extLst>
              <a:ext uri="{FF2B5EF4-FFF2-40B4-BE49-F238E27FC236}">
                <a16:creationId xmlns:a16="http://schemas.microsoft.com/office/drawing/2014/main" id="{73E40797-9F0B-2E43-B54A-077ED55C9770}"/>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8E9B5EB6-63F5-C942-8FEE-1D83E8DF94F8}"/>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1E961116-50F1-0545-A70C-1C1A080435FF}"/>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3">
            <a:extLst>
              <a:ext uri="{FF2B5EF4-FFF2-40B4-BE49-F238E27FC236}">
                <a16:creationId xmlns:a16="http://schemas.microsoft.com/office/drawing/2014/main" id="{BE2F4B31-CDE1-4840-B6EF-A37FFA90DC78}"/>
              </a:ext>
            </a:extLst>
          </p:cNvPr>
          <p:cNvSpPr>
            <a:spLocks noChangeArrowheads="1"/>
          </p:cNvSpPr>
          <p:nvPr/>
        </p:nvSpPr>
        <p:spPr bwMode="auto">
          <a:xfrm>
            <a:off x="304800" y="228600"/>
            <a:ext cx="8839200" cy="13716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36872" name="Text Box 7">
            <a:extLst>
              <a:ext uri="{FF2B5EF4-FFF2-40B4-BE49-F238E27FC236}">
                <a16:creationId xmlns:a16="http://schemas.microsoft.com/office/drawing/2014/main" id="{A2B316DF-9DA7-9F46-9E20-78B5FCFADC78}"/>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6" name="Text Box 3">
            <a:extLst>
              <a:ext uri="{FF2B5EF4-FFF2-40B4-BE49-F238E27FC236}">
                <a16:creationId xmlns:a16="http://schemas.microsoft.com/office/drawing/2014/main" id="{851728E1-652F-744A-940E-596DD5E8BACB}"/>
              </a:ext>
            </a:extLst>
          </p:cNvPr>
          <p:cNvSpPr txBox="1">
            <a:spLocks noChangeArrowheads="1"/>
          </p:cNvSpPr>
          <p:nvPr/>
        </p:nvSpPr>
        <p:spPr bwMode="auto">
          <a:xfrm>
            <a:off x="838200" y="381000"/>
            <a:ext cx="6781800"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Responsive </a:t>
            </a:r>
            <a:r>
              <a:rPr lang="en-US" sz="4200" b="1" kern="0" dirty="0" err="1">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Behaviours</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27" name="Rectangle 3">
            <a:extLst>
              <a:ext uri="{FF2B5EF4-FFF2-40B4-BE49-F238E27FC236}">
                <a16:creationId xmlns:a16="http://schemas.microsoft.com/office/drawing/2014/main" id="{5C40DB87-AE7E-B84C-902A-6F1B9407130E}"/>
              </a:ext>
            </a:extLst>
          </p:cNvPr>
          <p:cNvSpPr txBox="1">
            <a:spLocks noChangeArrowheads="1"/>
          </p:cNvSpPr>
          <p:nvPr/>
        </p:nvSpPr>
        <p:spPr bwMode="auto">
          <a:xfrm>
            <a:off x="900113" y="1938338"/>
            <a:ext cx="7775575" cy="4310062"/>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defRPr/>
            </a:pPr>
            <a:r>
              <a:rPr lang="en-US" sz="2200" b="1" kern="0" dirty="0">
                <a:solidFill>
                  <a:srgbClr val="000000"/>
                </a:solidFill>
                <a:latin typeface="Arial"/>
                <a:ea typeface="MS PGothic" pitchFamily="34" charset="-128"/>
                <a:cs typeface="ＭＳ Ｐゴシック" charset="0"/>
              </a:rPr>
              <a:t>All </a:t>
            </a:r>
            <a:r>
              <a:rPr lang="en-US" sz="2200" b="1" kern="0" dirty="0" err="1">
                <a:solidFill>
                  <a:srgbClr val="000000"/>
                </a:solidFill>
                <a:latin typeface="Arial"/>
                <a:ea typeface="MS PGothic" pitchFamily="34" charset="-128"/>
                <a:cs typeface="ＭＳ Ｐゴシック" charset="0"/>
              </a:rPr>
              <a:t>behaviour</a:t>
            </a:r>
            <a:r>
              <a:rPr lang="en-US" sz="2200" b="1" kern="0" dirty="0">
                <a:solidFill>
                  <a:srgbClr val="000000"/>
                </a:solidFill>
                <a:latin typeface="Arial"/>
                <a:ea typeface="MS PGothic" pitchFamily="34" charset="-128"/>
                <a:cs typeface="ＭＳ Ｐゴシック" charset="0"/>
              </a:rPr>
              <a:t> has meaning</a:t>
            </a:r>
          </a:p>
          <a:p>
            <a:pPr marL="742950" lvl="1" indent="-285750" eaLnBrk="1" hangingPunct="1">
              <a:lnSpc>
                <a:spcPct val="90000"/>
              </a:lnSpc>
              <a:spcBef>
                <a:spcPct val="20000"/>
              </a:spcBef>
              <a:buFont typeface="Arial" pitchFamily="34" charset="0"/>
              <a:buChar char="•"/>
              <a:defRPr/>
            </a:pPr>
            <a:r>
              <a:rPr lang="en-US" sz="2000" kern="0" dirty="0">
                <a:solidFill>
                  <a:srgbClr val="000000"/>
                </a:solidFill>
                <a:latin typeface="Arial"/>
                <a:ea typeface="MS PGothic" pitchFamily="34" charset="-128"/>
                <a:cs typeface="ＭＳ Ｐゴシック" pitchFamily="34" charset="-128"/>
              </a:rPr>
              <a:t>Response to a trigger in person</a:t>
            </a:r>
            <a:r>
              <a:rPr lang="ja-JP" altLang="en-US" sz="2000" kern="0">
                <a:solidFill>
                  <a:srgbClr val="000000"/>
                </a:solidFill>
                <a:latin typeface="Arial"/>
                <a:cs typeface="ＭＳ Ｐゴシック" pitchFamily="34" charset="-128"/>
              </a:rPr>
              <a:t>’</a:t>
            </a:r>
            <a:r>
              <a:rPr lang="en-US" altLang="ja-JP" sz="2000" kern="0" dirty="0">
                <a:solidFill>
                  <a:srgbClr val="000000"/>
                </a:solidFill>
                <a:latin typeface="Arial"/>
                <a:cs typeface="ＭＳ Ｐゴシック" pitchFamily="34" charset="-128"/>
              </a:rPr>
              <a:t>s environment</a:t>
            </a:r>
          </a:p>
          <a:p>
            <a:pPr marL="742950" lvl="1" indent="-285750" eaLnBrk="1" hangingPunct="1">
              <a:lnSpc>
                <a:spcPct val="90000"/>
              </a:lnSpc>
              <a:spcBef>
                <a:spcPct val="20000"/>
              </a:spcBef>
              <a:buFont typeface="Arial" pitchFamily="34" charset="0"/>
              <a:buChar char="•"/>
              <a:defRPr/>
            </a:pPr>
            <a:r>
              <a:rPr lang="en-US" sz="2000" kern="0" dirty="0">
                <a:solidFill>
                  <a:srgbClr val="000000"/>
                </a:solidFill>
                <a:latin typeface="Arial"/>
                <a:ea typeface="MS PGothic" pitchFamily="34" charset="-128"/>
                <a:cs typeface="ＭＳ Ｐゴシック" pitchFamily="34" charset="-128"/>
              </a:rPr>
              <a:t>Triggers vary from person to person</a:t>
            </a:r>
            <a:endParaRPr lang="en-US" sz="2200" kern="0" dirty="0">
              <a:solidFill>
                <a:srgbClr val="000000"/>
              </a:solidFill>
              <a:latin typeface="Arial"/>
              <a:ea typeface="MS PGothic" pitchFamily="34" charset="-128"/>
              <a:cs typeface="ＭＳ Ｐゴシック" pitchFamily="34" charset="-128"/>
            </a:endParaRPr>
          </a:p>
          <a:p>
            <a:pPr marL="742950" lvl="1" indent="-285750" eaLnBrk="1" hangingPunct="1">
              <a:lnSpc>
                <a:spcPct val="90000"/>
              </a:lnSpc>
              <a:spcBef>
                <a:spcPct val="20000"/>
              </a:spcBef>
              <a:buFont typeface="Arial" pitchFamily="34" charset="0"/>
              <a:buChar char="•"/>
              <a:defRPr/>
            </a:pPr>
            <a:r>
              <a:rPr lang="en-US" sz="2000" kern="0" dirty="0">
                <a:solidFill>
                  <a:srgbClr val="000000"/>
                </a:solidFill>
                <a:latin typeface="Arial"/>
                <a:ea typeface="MS PGothic" pitchFamily="34" charset="-128"/>
                <a:cs typeface="ＭＳ Ｐゴシック" pitchFamily="34" charset="-128"/>
              </a:rPr>
              <a:t>Medication or pain</a:t>
            </a:r>
          </a:p>
          <a:p>
            <a:pPr marL="742950" lvl="1" indent="-285750" eaLnBrk="1" hangingPunct="1">
              <a:lnSpc>
                <a:spcPct val="90000"/>
              </a:lnSpc>
              <a:spcBef>
                <a:spcPct val="20000"/>
              </a:spcBef>
              <a:defRPr/>
            </a:pPr>
            <a:r>
              <a:rPr lang="en-US" sz="1200" kern="0" dirty="0">
                <a:solidFill>
                  <a:srgbClr val="000000"/>
                </a:solidFill>
                <a:latin typeface="Arial"/>
                <a:ea typeface="MS PGothic" pitchFamily="34" charset="-128"/>
                <a:cs typeface="ＭＳ Ｐゴシック" pitchFamily="34" charset="-128"/>
              </a:rPr>
              <a:t> </a:t>
            </a:r>
          </a:p>
          <a:p>
            <a:pPr marL="342900" indent="-342900" eaLnBrk="1" hangingPunct="1">
              <a:lnSpc>
                <a:spcPct val="90000"/>
              </a:lnSpc>
              <a:spcBef>
                <a:spcPct val="20000"/>
              </a:spcBef>
              <a:buFontTx/>
              <a:buChar char="•"/>
              <a:defRPr/>
            </a:pPr>
            <a:r>
              <a:rPr lang="en-US" sz="2200" b="1" kern="0" dirty="0">
                <a:solidFill>
                  <a:srgbClr val="000000"/>
                </a:solidFill>
                <a:latin typeface="Arial"/>
                <a:ea typeface="MS PGothic" pitchFamily="34" charset="-128"/>
                <a:cs typeface="ＭＳ Ｐゴシック" charset="0"/>
              </a:rPr>
              <a:t>Consider the environment</a:t>
            </a:r>
          </a:p>
          <a:p>
            <a:pPr marL="742950" lvl="1" indent="-285750" eaLnBrk="1" hangingPunct="1">
              <a:lnSpc>
                <a:spcPct val="90000"/>
              </a:lnSpc>
              <a:spcBef>
                <a:spcPct val="20000"/>
              </a:spcBef>
              <a:buFont typeface="Arial" pitchFamily="34" charset="0"/>
              <a:buChar char="•"/>
              <a:defRPr/>
            </a:pPr>
            <a:r>
              <a:rPr lang="en-US" sz="2000" kern="0" dirty="0">
                <a:solidFill>
                  <a:srgbClr val="000000"/>
                </a:solidFill>
                <a:latin typeface="Arial"/>
                <a:ea typeface="MS PGothic" pitchFamily="34" charset="-128"/>
                <a:cs typeface="ＭＳ Ｐゴシック" pitchFamily="34" charset="-128"/>
              </a:rPr>
              <a:t>Provide a calm and quiet environment for oral care</a:t>
            </a:r>
          </a:p>
          <a:p>
            <a:pPr marL="742950" lvl="1" indent="-285750" eaLnBrk="1" hangingPunct="1">
              <a:lnSpc>
                <a:spcPct val="90000"/>
              </a:lnSpc>
              <a:spcBef>
                <a:spcPct val="20000"/>
              </a:spcBef>
              <a:buFont typeface="Arial" pitchFamily="34" charset="0"/>
              <a:buChar char="•"/>
              <a:defRPr/>
            </a:pPr>
            <a:r>
              <a:rPr lang="en-US" sz="2000" kern="0" dirty="0">
                <a:solidFill>
                  <a:srgbClr val="000000"/>
                </a:solidFill>
                <a:latin typeface="Arial"/>
                <a:ea typeface="MS PGothic" pitchFamily="34" charset="-128"/>
                <a:cs typeface="ＭＳ Ｐゴシック" pitchFamily="34" charset="-128"/>
              </a:rPr>
              <a:t>Loud noises &amp; poor lighting can be distressing</a:t>
            </a:r>
          </a:p>
          <a:p>
            <a:pPr marL="742950" lvl="1" indent="-285750" eaLnBrk="1" hangingPunct="1">
              <a:lnSpc>
                <a:spcPct val="90000"/>
              </a:lnSpc>
              <a:spcBef>
                <a:spcPct val="20000"/>
              </a:spcBef>
              <a:buFont typeface="Arial" pitchFamily="34" charset="0"/>
              <a:buChar char="•"/>
              <a:defRPr/>
            </a:pPr>
            <a:r>
              <a:rPr lang="en-US" sz="2000" kern="0" dirty="0">
                <a:solidFill>
                  <a:srgbClr val="000000"/>
                </a:solidFill>
                <a:latin typeface="Arial"/>
                <a:ea typeface="MS PGothic" pitchFamily="34" charset="-128"/>
                <a:cs typeface="ＭＳ Ｐゴシック" pitchFamily="34" charset="-128"/>
              </a:rPr>
              <a:t>Lack of meaningful activity</a:t>
            </a:r>
            <a:br>
              <a:rPr lang="en-US" sz="2000" kern="0" dirty="0">
                <a:solidFill>
                  <a:srgbClr val="000000"/>
                </a:solidFill>
                <a:latin typeface="Arial"/>
                <a:ea typeface="MS PGothic" pitchFamily="34" charset="-128"/>
                <a:cs typeface="ＭＳ Ｐゴシック" pitchFamily="34" charset="-128"/>
              </a:rPr>
            </a:br>
            <a:endParaRPr lang="en-US" sz="1200" kern="0" dirty="0">
              <a:solidFill>
                <a:srgbClr val="000000"/>
              </a:solidFill>
              <a:latin typeface="Arial"/>
              <a:ea typeface="MS PGothic" pitchFamily="34" charset="-128"/>
              <a:cs typeface="ＭＳ Ｐゴシック" pitchFamily="34" charset="-128"/>
            </a:endParaRPr>
          </a:p>
          <a:p>
            <a:pPr marL="342900" indent="-342900" eaLnBrk="1" hangingPunct="1">
              <a:lnSpc>
                <a:spcPct val="90000"/>
              </a:lnSpc>
              <a:spcBef>
                <a:spcPct val="20000"/>
              </a:spcBef>
              <a:buFontTx/>
              <a:buChar char="•"/>
              <a:defRPr/>
            </a:pPr>
            <a:r>
              <a:rPr lang="en-US" sz="2200" b="1" kern="0" dirty="0">
                <a:solidFill>
                  <a:srgbClr val="000000"/>
                </a:solidFill>
                <a:latin typeface="Arial"/>
                <a:ea typeface="MS PGothic" pitchFamily="34" charset="-128"/>
                <a:cs typeface="ＭＳ Ｐゴシック" charset="0"/>
              </a:rPr>
              <a:t>Consider your timing</a:t>
            </a:r>
          </a:p>
          <a:p>
            <a:pPr marL="742950" lvl="1" indent="-285750" eaLnBrk="1" hangingPunct="1">
              <a:lnSpc>
                <a:spcPct val="90000"/>
              </a:lnSpc>
              <a:spcBef>
                <a:spcPct val="20000"/>
              </a:spcBef>
              <a:buFont typeface="Arial" pitchFamily="34" charset="0"/>
              <a:buChar char="•"/>
              <a:defRPr/>
            </a:pPr>
            <a:r>
              <a:rPr lang="en-US" sz="2000" kern="0" dirty="0">
                <a:solidFill>
                  <a:srgbClr val="000000"/>
                </a:solidFill>
                <a:latin typeface="Arial"/>
                <a:ea typeface="MS PGothic" pitchFamily="34" charset="-128"/>
                <a:cs typeface="ＭＳ Ｐゴシック" pitchFamily="34" charset="-128"/>
              </a:rPr>
              <a:t>Providing care after a meal may be better for some</a:t>
            </a:r>
          </a:p>
          <a:p>
            <a:pPr marL="742950" lvl="1" indent="-285750" eaLnBrk="1" hangingPunct="1">
              <a:lnSpc>
                <a:spcPct val="90000"/>
              </a:lnSpc>
              <a:spcBef>
                <a:spcPct val="20000"/>
              </a:spcBef>
              <a:buFont typeface="Arial" pitchFamily="34" charset="0"/>
              <a:buChar char="•"/>
              <a:defRPr/>
            </a:pPr>
            <a:r>
              <a:rPr lang="en-US" sz="2000" kern="0" dirty="0">
                <a:solidFill>
                  <a:srgbClr val="000000"/>
                </a:solidFill>
                <a:latin typeface="Arial"/>
                <a:ea typeface="MS PGothic" pitchFamily="34" charset="-128"/>
                <a:cs typeface="ＭＳ Ｐゴシック" pitchFamily="34" charset="-128"/>
              </a:rPr>
              <a:t>Try to be consistent (i.e. at the same time each day)</a:t>
            </a:r>
            <a:endParaRPr lang="en-US" sz="2200" kern="0" dirty="0">
              <a:solidFill>
                <a:srgbClr val="000000"/>
              </a:solidFill>
              <a:latin typeface="Arial"/>
              <a:ea typeface="MS PGothic" pitchFamily="34" charset="-128"/>
              <a:cs typeface="ＭＳ Ｐゴシック" pitchFamily="34" charset="-128"/>
            </a:endParaRPr>
          </a:p>
          <a:p>
            <a:pPr marL="342900" indent="-342900" eaLnBrk="1" hangingPunct="1">
              <a:lnSpc>
                <a:spcPct val="90000"/>
              </a:lnSpc>
              <a:spcBef>
                <a:spcPct val="20000"/>
              </a:spcBef>
              <a:buFontTx/>
              <a:buChar char="•"/>
              <a:defRPr/>
            </a:pPr>
            <a:endParaRPr lang="en-US" sz="2200" kern="0" dirty="0">
              <a:solidFill>
                <a:srgbClr val="000000"/>
              </a:solidFill>
              <a:latin typeface="Verdana" pitchFamily="34" charset="0"/>
              <a:ea typeface="MS PGothic" pitchFamily="34" charset="-128"/>
              <a:cs typeface="ＭＳ Ｐゴシック"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5E228252-419B-6846-BF80-C52B28EEC9B6}"/>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ounded Rectangle 20">
            <a:extLst>
              <a:ext uri="{FF2B5EF4-FFF2-40B4-BE49-F238E27FC236}">
                <a16:creationId xmlns:a16="http://schemas.microsoft.com/office/drawing/2014/main" id="{78E50DAF-8C4E-7647-A41C-C03CD364ACAB}"/>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213E8A5A-ED0B-C943-9100-D3C171EDA1EF}"/>
              </a:ext>
            </a:extLst>
          </p:cNvPr>
          <p:cNvSpPr>
            <a:spLocks noChangeArrowheads="1"/>
          </p:cNvSpPr>
          <p:nvPr/>
        </p:nvSpPr>
        <p:spPr bwMode="auto">
          <a:xfrm>
            <a:off x="304800" y="1143000"/>
            <a:ext cx="8839200" cy="2209800"/>
          </a:xfrm>
          <a:prstGeom prst="rect">
            <a:avLst/>
          </a:prstGeom>
          <a:solidFill>
            <a:srgbClr val="DFC8ED"/>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ounded Rectangle 20">
            <a:extLst>
              <a:ext uri="{FF2B5EF4-FFF2-40B4-BE49-F238E27FC236}">
                <a16:creationId xmlns:a16="http://schemas.microsoft.com/office/drawing/2014/main" id="{30F8836F-126B-224F-8AC1-48B9B37137D6}"/>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3" name="Rectangle 6">
            <a:extLst>
              <a:ext uri="{FF2B5EF4-FFF2-40B4-BE49-F238E27FC236}">
                <a16:creationId xmlns:a16="http://schemas.microsoft.com/office/drawing/2014/main" id="{2DE409A7-7F83-B248-A81B-403ACBC0CA71}"/>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6">
            <a:extLst>
              <a:ext uri="{FF2B5EF4-FFF2-40B4-BE49-F238E27FC236}">
                <a16:creationId xmlns:a16="http://schemas.microsoft.com/office/drawing/2014/main" id="{92A8D44D-742D-7847-979A-D3D7AED1C484}"/>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6" name="Rectangle 3">
            <a:extLst>
              <a:ext uri="{FF2B5EF4-FFF2-40B4-BE49-F238E27FC236}">
                <a16:creationId xmlns:a16="http://schemas.microsoft.com/office/drawing/2014/main" id="{94E42C2F-FCC1-C647-889E-9476F73F30A2}"/>
              </a:ext>
            </a:extLst>
          </p:cNvPr>
          <p:cNvSpPr>
            <a:spLocks noChangeArrowheads="1"/>
          </p:cNvSpPr>
          <p:nvPr/>
        </p:nvSpPr>
        <p:spPr bwMode="auto">
          <a:xfrm>
            <a:off x="304800" y="228600"/>
            <a:ext cx="8839200" cy="13716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38920" name="Text Box 7">
            <a:extLst>
              <a:ext uri="{FF2B5EF4-FFF2-40B4-BE49-F238E27FC236}">
                <a16:creationId xmlns:a16="http://schemas.microsoft.com/office/drawing/2014/main" id="{96B9D46B-A045-D043-A614-53BE20A4A7D3}"/>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8" name="Text Box 3">
            <a:extLst>
              <a:ext uri="{FF2B5EF4-FFF2-40B4-BE49-F238E27FC236}">
                <a16:creationId xmlns:a16="http://schemas.microsoft.com/office/drawing/2014/main" id="{929A26E3-FD96-8E4C-8BC7-D1DCFDAA50FD}"/>
              </a:ext>
            </a:extLst>
          </p:cNvPr>
          <p:cNvSpPr txBox="1">
            <a:spLocks noChangeArrowheads="1"/>
          </p:cNvSpPr>
          <p:nvPr/>
        </p:nvSpPr>
        <p:spPr bwMode="auto">
          <a:xfrm>
            <a:off x="838200" y="381000"/>
            <a:ext cx="7405688"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Tips for Providing Oral Care</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29" name="Rectangle 3">
            <a:extLst>
              <a:ext uri="{FF2B5EF4-FFF2-40B4-BE49-F238E27FC236}">
                <a16:creationId xmlns:a16="http://schemas.microsoft.com/office/drawing/2014/main" id="{EC10B3BD-D93F-974E-9B99-8A4DDBBB8E6C}"/>
              </a:ext>
            </a:extLst>
          </p:cNvPr>
          <p:cNvSpPr txBox="1">
            <a:spLocks noChangeArrowheads="1"/>
          </p:cNvSpPr>
          <p:nvPr/>
        </p:nvSpPr>
        <p:spPr bwMode="auto">
          <a:xfrm>
            <a:off x="898525" y="2071688"/>
            <a:ext cx="4394200" cy="4525962"/>
          </a:xfrm>
          <a:prstGeom prst="rect">
            <a:avLst/>
          </a:prstGeom>
          <a:noFill/>
          <a:ln>
            <a:noFill/>
          </a:ln>
          <a:effectLst/>
          <a:extLst/>
        </p:spPr>
        <p:txBody>
          <a:bodyPr/>
          <a:lstStyle/>
          <a:p>
            <a:pPr marL="365760" indent="-365760" eaLnBrk="1" hangingPunct="1">
              <a:buFont typeface="+mj-lt"/>
              <a:buAutoNum type="arabicPeriod"/>
              <a:defRPr/>
            </a:pPr>
            <a:r>
              <a:rPr lang="en-US" sz="2000" b="1" dirty="0">
                <a:solidFill>
                  <a:srgbClr val="000000"/>
                </a:solidFill>
                <a:latin typeface="Arial"/>
                <a:ea typeface="Verdana" pitchFamily="34" charset="0"/>
                <a:cs typeface="Verdana" pitchFamily="34" charset="0"/>
              </a:rPr>
              <a:t>Always ask for permission before providing oral care</a:t>
            </a:r>
            <a:br>
              <a:rPr lang="en-US" sz="2000" dirty="0">
                <a:solidFill>
                  <a:srgbClr val="000000"/>
                </a:solidFill>
                <a:latin typeface="Arial"/>
                <a:ea typeface="Verdana" pitchFamily="34" charset="0"/>
                <a:cs typeface="Verdana" pitchFamily="34" charset="0"/>
              </a:rPr>
            </a:br>
            <a:endParaRPr lang="en-US" sz="2000" dirty="0">
              <a:solidFill>
                <a:srgbClr val="000000"/>
              </a:solidFill>
              <a:latin typeface="Arial"/>
              <a:ea typeface="Verdana" pitchFamily="34" charset="0"/>
              <a:cs typeface="Verdana" pitchFamily="34" charset="0"/>
            </a:endParaRPr>
          </a:p>
          <a:p>
            <a:pPr marL="365760" indent="-365760" eaLnBrk="1" hangingPunct="1">
              <a:buFont typeface="+mj-lt"/>
              <a:buAutoNum type="arabicPeriod"/>
              <a:defRPr/>
            </a:pPr>
            <a:r>
              <a:rPr lang="en-US" sz="2000" b="1" dirty="0">
                <a:solidFill>
                  <a:srgbClr val="000000"/>
                </a:solidFill>
                <a:latin typeface="Arial"/>
                <a:ea typeface="Verdana" pitchFamily="34" charset="0"/>
                <a:cs typeface="Verdana" pitchFamily="34" charset="0"/>
              </a:rPr>
              <a:t>Let the person participate in their own care whenever possible</a:t>
            </a:r>
            <a:br>
              <a:rPr lang="en-US" sz="2000" b="1" dirty="0">
                <a:solidFill>
                  <a:srgbClr val="000000"/>
                </a:solidFill>
                <a:latin typeface="Arial"/>
                <a:ea typeface="Verdana" pitchFamily="34" charset="0"/>
                <a:cs typeface="Verdana" pitchFamily="34" charset="0"/>
              </a:rPr>
            </a:br>
            <a:endParaRPr lang="en-US" sz="800" b="1" dirty="0">
              <a:solidFill>
                <a:srgbClr val="000000"/>
              </a:solidFill>
              <a:latin typeface="Arial"/>
              <a:ea typeface="Verdana" pitchFamily="34" charset="0"/>
              <a:cs typeface="Verdana" pitchFamily="34" charset="0"/>
            </a:endParaRPr>
          </a:p>
          <a:p>
            <a:pPr marL="822960" lvl="1" indent="-365760" eaLnBrk="1" hangingPunct="1">
              <a:buFont typeface="Arial"/>
              <a:buChar char="•"/>
              <a:defRPr/>
            </a:pPr>
            <a:r>
              <a:rPr lang="en-US" sz="2000" i="1" dirty="0">
                <a:solidFill>
                  <a:srgbClr val="000000"/>
                </a:solidFill>
                <a:latin typeface="Arial"/>
                <a:ea typeface="Verdana" pitchFamily="34" charset="0"/>
                <a:cs typeface="Verdana" pitchFamily="34" charset="0"/>
              </a:rPr>
              <a:t>Improves adherence</a:t>
            </a:r>
          </a:p>
          <a:p>
            <a:pPr marL="822960" lvl="1" indent="-365760" eaLnBrk="1" hangingPunct="1">
              <a:buFont typeface="Arial"/>
              <a:buChar char="•"/>
              <a:defRPr/>
            </a:pPr>
            <a:r>
              <a:rPr lang="en-US" sz="2000" i="1" dirty="0">
                <a:solidFill>
                  <a:srgbClr val="000000"/>
                </a:solidFill>
                <a:latin typeface="Arial"/>
                <a:ea typeface="Verdana" pitchFamily="34" charset="0"/>
                <a:cs typeface="Verdana" pitchFamily="34" charset="0"/>
              </a:rPr>
              <a:t>Assist in other ways</a:t>
            </a:r>
          </a:p>
          <a:p>
            <a:pPr marL="822960" lvl="1" indent="-365760" eaLnBrk="1" hangingPunct="1">
              <a:buFont typeface="Arial"/>
              <a:buChar char="•"/>
              <a:defRPr/>
            </a:pPr>
            <a:endParaRPr lang="en-US" sz="2000" dirty="0">
              <a:solidFill>
                <a:srgbClr val="000000"/>
              </a:solidFill>
              <a:latin typeface="Arial"/>
              <a:ea typeface="Verdana" pitchFamily="34" charset="0"/>
              <a:cs typeface="Verdana" pitchFamily="34" charset="0"/>
            </a:endParaRPr>
          </a:p>
          <a:p>
            <a:pPr marL="365760" indent="-365760" eaLnBrk="1" hangingPunct="1">
              <a:buFont typeface="+mj-lt"/>
              <a:buAutoNum type="arabicPeriod"/>
              <a:defRPr/>
            </a:pPr>
            <a:r>
              <a:rPr lang="en-US" sz="2000" b="1" dirty="0">
                <a:solidFill>
                  <a:srgbClr val="000000"/>
                </a:solidFill>
                <a:latin typeface="Arial"/>
                <a:ea typeface="Verdana" pitchFamily="34" charset="0"/>
                <a:cs typeface="Verdana" pitchFamily="34" charset="0"/>
              </a:rPr>
              <a:t>Set a routine time and place </a:t>
            </a:r>
            <a:br>
              <a:rPr lang="en-US" sz="2000" b="1" dirty="0">
                <a:solidFill>
                  <a:srgbClr val="000000"/>
                </a:solidFill>
                <a:latin typeface="Arial"/>
                <a:ea typeface="Verdana" pitchFamily="34" charset="0"/>
                <a:cs typeface="Verdana" pitchFamily="34" charset="0"/>
              </a:rPr>
            </a:br>
            <a:r>
              <a:rPr lang="en-US" sz="2000" b="1" dirty="0">
                <a:solidFill>
                  <a:srgbClr val="000000"/>
                </a:solidFill>
                <a:latin typeface="Arial"/>
                <a:ea typeface="Verdana" pitchFamily="34" charset="0"/>
                <a:cs typeface="Verdana" pitchFamily="34" charset="0"/>
              </a:rPr>
              <a:t>for oral care </a:t>
            </a:r>
            <a:br>
              <a:rPr lang="en-US" dirty="0">
                <a:latin typeface="+mj-lt"/>
                <a:ea typeface="Verdana" pitchFamily="34" charset="0"/>
                <a:cs typeface="Verdana" pitchFamily="34" charset="0"/>
              </a:rPr>
            </a:br>
            <a:endParaRPr lang="en-US" sz="1200" dirty="0">
              <a:latin typeface="+mj-lt"/>
              <a:ea typeface="Verdana" pitchFamily="34" charset="0"/>
              <a:cs typeface="Verdana" pitchFamily="34" charset="0"/>
            </a:endParaRPr>
          </a:p>
          <a:p>
            <a:pPr marL="342900" indent="-342900" eaLnBrk="1" fontAlgn="auto" hangingPunct="1">
              <a:lnSpc>
                <a:spcPct val="90000"/>
              </a:lnSpc>
              <a:spcBef>
                <a:spcPct val="20000"/>
              </a:spcBef>
              <a:spcAft>
                <a:spcPts val="0"/>
              </a:spcAft>
              <a:defRPr/>
            </a:pPr>
            <a:endParaRPr lang="en-US" sz="2200" kern="0" dirty="0">
              <a:latin typeface="Verdana" pitchFamily="34" charset="0"/>
              <a:ea typeface="Verdana" pitchFamily="34" charset="0"/>
              <a:cs typeface="Verdana" pitchFamily="34" charset="0"/>
            </a:endParaRPr>
          </a:p>
        </p:txBody>
      </p:sp>
      <p:pic>
        <p:nvPicPr>
          <p:cNvPr id="38923" name="Picture 4">
            <a:extLst>
              <a:ext uri="{FF2B5EF4-FFF2-40B4-BE49-F238E27FC236}">
                <a16:creationId xmlns:a16="http://schemas.microsoft.com/office/drawing/2014/main" id="{FDC26ADF-8A5E-4A4F-8089-B2D57FEE6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08450"/>
            <a:ext cx="2679700" cy="1835150"/>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38924" name="Picture 4">
            <a:extLst>
              <a:ext uri="{FF2B5EF4-FFF2-40B4-BE49-F238E27FC236}">
                <a16:creationId xmlns:a16="http://schemas.microsoft.com/office/drawing/2014/main" id="{7E299582-AFAE-F14E-B3FF-C87E3A48BE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057400"/>
            <a:ext cx="2628900" cy="1770063"/>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0BF8CE-CD52-D748-9900-34FE9135C895}"/>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3" name="Rounded Rectangle 20">
            <a:extLst>
              <a:ext uri="{FF2B5EF4-FFF2-40B4-BE49-F238E27FC236}">
                <a16:creationId xmlns:a16="http://schemas.microsoft.com/office/drawing/2014/main" id="{6F65F235-85B2-6C40-8FD8-E676957DAC5A}"/>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4" name="Rectangle 6">
            <a:extLst>
              <a:ext uri="{FF2B5EF4-FFF2-40B4-BE49-F238E27FC236}">
                <a16:creationId xmlns:a16="http://schemas.microsoft.com/office/drawing/2014/main" id="{E15A65DB-9A80-CB4D-B8DA-A0F7493B01D4}"/>
              </a:ext>
            </a:extLst>
          </p:cNvPr>
          <p:cNvSpPr>
            <a:spLocks noChangeArrowheads="1"/>
          </p:cNvSpPr>
          <p:nvPr/>
        </p:nvSpPr>
        <p:spPr bwMode="auto">
          <a:xfrm>
            <a:off x="304800" y="1143000"/>
            <a:ext cx="8839200" cy="2209800"/>
          </a:xfrm>
          <a:prstGeom prst="rect">
            <a:avLst/>
          </a:prstGeom>
          <a:solidFill>
            <a:srgbClr val="DFC8ED"/>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5" name="Rounded Rectangle 20">
            <a:extLst>
              <a:ext uri="{FF2B5EF4-FFF2-40B4-BE49-F238E27FC236}">
                <a16:creationId xmlns:a16="http://schemas.microsoft.com/office/drawing/2014/main" id="{EDDD8700-1045-8D4D-BE62-AFDA7004B0B4}"/>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6" name="Rectangle 6">
            <a:extLst>
              <a:ext uri="{FF2B5EF4-FFF2-40B4-BE49-F238E27FC236}">
                <a16:creationId xmlns:a16="http://schemas.microsoft.com/office/drawing/2014/main" id="{8AEBEA7F-0C07-E447-8250-A38D3382E41B}"/>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7" name="Rectangle 6">
            <a:extLst>
              <a:ext uri="{FF2B5EF4-FFF2-40B4-BE49-F238E27FC236}">
                <a16:creationId xmlns:a16="http://schemas.microsoft.com/office/drawing/2014/main" id="{757FD861-F9AB-E843-BC25-8682589BEAFA}"/>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8" name="Rectangle 3">
            <a:extLst>
              <a:ext uri="{FF2B5EF4-FFF2-40B4-BE49-F238E27FC236}">
                <a16:creationId xmlns:a16="http://schemas.microsoft.com/office/drawing/2014/main" id="{39110FFA-738F-464C-B36B-DFB9F35F32BE}"/>
              </a:ext>
            </a:extLst>
          </p:cNvPr>
          <p:cNvSpPr>
            <a:spLocks noChangeArrowheads="1"/>
          </p:cNvSpPr>
          <p:nvPr/>
        </p:nvSpPr>
        <p:spPr bwMode="auto">
          <a:xfrm>
            <a:off x="304800" y="228600"/>
            <a:ext cx="8839200" cy="13716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40968" name="Text Box 7">
            <a:extLst>
              <a:ext uri="{FF2B5EF4-FFF2-40B4-BE49-F238E27FC236}">
                <a16:creationId xmlns:a16="http://schemas.microsoft.com/office/drawing/2014/main" id="{8D6CF0EB-297F-4047-A369-AA3D503BAF3F}"/>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10" name="Text Box 3">
            <a:extLst>
              <a:ext uri="{FF2B5EF4-FFF2-40B4-BE49-F238E27FC236}">
                <a16:creationId xmlns:a16="http://schemas.microsoft.com/office/drawing/2014/main" id="{3D146545-C683-A84F-B9DD-68512DDBEB68}"/>
              </a:ext>
            </a:extLst>
          </p:cNvPr>
          <p:cNvSpPr txBox="1">
            <a:spLocks noChangeArrowheads="1"/>
          </p:cNvSpPr>
          <p:nvPr/>
        </p:nvSpPr>
        <p:spPr bwMode="auto">
          <a:xfrm>
            <a:off x="838200" y="381000"/>
            <a:ext cx="7405688"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Tips for Providing Oral Care</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11" name="Rectangle 3">
            <a:extLst>
              <a:ext uri="{FF2B5EF4-FFF2-40B4-BE49-F238E27FC236}">
                <a16:creationId xmlns:a16="http://schemas.microsoft.com/office/drawing/2014/main" id="{893381A9-BBC0-0E4D-B749-DCB2BDD7E102}"/>
              </a:ext>
            </a:extLst>
          </p:cNvPr>
          <p:cNvSpPr txBox="1">
            <a:spLocks noChangeArrowheads="1"/>
          </p:cNvSpPr>
          <p:nvPr/>
        </p:nvSpPr>
        <p:spPr bwMode="auto">
          <a:xfrm>
            <a:off x="898525" y="2071688"/>
            <a:ext cx="4394200" cy="4525962"/>
          </a:xfrm>
          <a:prstGeom prst="rect">
            <a:avLst/>
          </a:prstGeom>
          <a:noFill/>
          <a:ln>
            <a:noFill/>
          </a:ln>
          <a:effectLst/>
          <a:extLst/>
        </p:spPr>
        <p:txBody>
          <a:bodyPr/>
          <a:lstStyle/>
          <a:p>
            <a:pPr marL="457200" indent="-457200" eaLnBrk="1" hangingPunct="1">
              <a:buFont typeface="+mj-lt"/>
              <a:buAutoNum type="arabicPeriod" startAt="4"/>
              <a:defRPr/>
            </a:pPr>
            <a:r>
              <a:rPr lang="en-US" sz="2000" b="1" dirty="0">
                <a:solidFill>
                  <a:srgbClr val="000000"/>
                </a:solidFill>
                <a:latin typeface="Arial" charset="0"/>
                <a:ea typeface="Verdana" pitchFamily="34" charset="0"/>
                <a:cs typeface="Verdana" pitchFamily="34" charset="0"/>
              </a:rPr>
              <a:t>Ensure appropriate environment and supplies</a:t>
            </a:r>
            <a:br>
              <a:rPr lang="en-US" sz="2400" dirty="0">
                <a:solidFill>
                  <a:srgbClr val="000000"/>
                </a:solidFill>
                <a:latin typeface="Arial" charset="0"/>
                <a:ea typeface="Verdana" pitchFamily="34" charset="0"/>
                <a:cs typeface="Verdana" pitchFamily="34" charset="0"/>
              </a:rPr>
            </a:br>
            <a:endParaRPr lang="en-US" sz="2000" dirty="0">
              <a:solidFill>
                <a:srgbClr val="000000"/>
              </a:solidFill>
              <a:latin typeface="Arial"/>
              <a:ea typeface="Verdana" pitchFamily="34" charset="0"/>
              <a:cs typeface="Verdana" pitchFamily="34" charset="0"/>
            </a:endParaRPr>
          </a:p>
          <a:p>
            <a:pPr marL="457200" indent="-457200" eaLnBrk="1" hangingPunct="1">
              <a:buFont typeface="+mj-lt"/>
              <a:buAutoNum type="arabicPeriod" startAt="4"/>
              <a:defRPr/>
            </a:pPr>
            <a:r>
              <a:rPr lang="en-US" sz="2000" b="1" dirty="0">
                <a:solidFill>
                  <a:srgbClr val="000000"/>
                </a:solidFill>
                <a:latin typeface="Arial"/>
                <a:ea typeface="Verdana" pitchFamily="34" charset="0"/>
                <a:cs typeface="Verdana" pitchFamily="34" charset="0"/>
              </a:rPr>
              <a:t>Be positive in and reassuring in your actions and words</a:t>
            </a:r>
            <a:br>
              <a:rPr lang="en-US" sz="2000" b="1" dirty="0">
                <a:solidFill>
                  <a:srgbClr val="000000"/>
                </a:solidFill>
                <a:latin typeface="Arial"/>
                <a:ea typeface="Verdana" pitchFamily="34" charset="0"/>
                <a:cs typeface="Verdana" pitchFamily="34" charset="0"/>
              </a:rPr>
            </a:br>
            <a:endParaRPr lang="en-US" sz="800" b="1" dirty="0">
              <a:solidFill>
                <a:srgbClr val="000000"/>
              </a:solidFill>
              <a:latin typeface="Arial"/>
              <a:ea typeface="Verdana" pitchFamily="34" charset="0"/>
              <a:cs typeface="Verdana" pitchFamily="34" charset="0"/>
            </a:endParaRPr>
          </a:p>
          <a:p>
            <a:pPr marL="914400" lvl="1" indent="-457200" eaLnBrk="1" hangingPunct="1">
              <a:buFont typeface="Arial"/>
              <a:buChar char="•"/>
              <a:defRPr/>
            </a:pPr>
            <a:r>
              <a:rPr lang="en-US" sz="2000" i="1" dirty="0">
                <a:solidFill>
                  <a:srgbClr val="000000"/>
                </a:solidFill>
                <a:latin typeface="Arial"/>
                <a:ea typeface="Verdana" pitchFamily="34" charset="0"/>
                <a:cs typeface="Verdana" pitchFamily="34" charset="0"/>
              </a:rPr>
              <a:t>Speak slowly and clearly</a:t>
            </a:r>
          </a:p>
          <a:p>
            <a:pPr marL="914400" lvl="1" indent="-457200" eaLnBrk="1" hangingPunct="1">
              <a:buFont typeface="Arial"/>
              <a:buChar char="•"/>
              <a:defRPr/>
            </a:pPr>
            <a:r>
              <a:rPr lang="en-US" sz="2000" i="1" dirty="0">
                <a:solidFill>
                  <a:srgbClr val="000000"/>
                </a:solidFill>
                <a:latin typeface="Arial"/>
                <a:ea typeface="Verdana" pitchFamily="34" charset="0"/>
                <a:cs typeface="Verdana" pitchFamily="34" charset="0"/>
              </a:rPr>
              <a:t>Use non-verbal cues</a:t>
            </a:r>
          </a:p>
          <a:p>
            <a:pPr marL="914400" lvl="1" indent="-457200" eaLnBrk="1" hangingPunct="1">
              <a:buFont typeface="Arial"/>
              <a:buChar char="•"/>
              <a:defRPr/>
            </a:pPr>
            <a:r>
              <a:rPr lang="en-US" sz="2000" i="1" dirty="0">
                <a:solidFill>
                  <a:srgbClr val="000000"/>
                </a:solidFill>
                <a:latin typeface="Arial"/>
                <a:ea typeface="Verdana" pitchFamily="34" charset="0"/>
                <a:cs typeface="Verdana" pitchFamily="34" charset="0"/>
              </a:rPr>
              <a:t>Give lots of praise</a:t>
            </a:r>
          </a:p>
          <a:p>
            <a:pPr marL="457200" indent="-457200" eaLnBrk="1" hangingPunct="1">
              <a:buFont typeface="+mj-lt"/>
              <a:buAutoNum type="arabicPeriod" startAt="4"/>
              <a:defRPr/>
            </a:pPr>
            <a:endParaRPr lang="en-US" sz="2000" dirty="0">
              <a:solidFill>
                <a:srgbClr val="000000"/>
              </a:solidFill>
              <a:latin typeface="Arial"/>
              <a:ea typeface="Verdana" pitchFamily="34" charset="0"/>
              <a:cs typeface="Verdana" pitchFamily="34" charset="0"/>
            </a:endParaRPr>
          </a:p>
          <a:p>
            <a:pPr marL="457200" indent="-457200" eaLnBrk="1" hangingPunct="1">
              <a:buFont typeface="+mj-lt"/>
              <a:buAutoNum type="arabicPeriod" startAt="4"/>
              <a:defRPr/>
            </a:pPr>
            <a:r>
              <a:rPr lang="en-US" sz="2000" b="1" dirty="0">
                <a:solidFill>
                  <a:srgbClr val="000000"/>
                </a:solidFill>
                <a:latin typeface="Arial"/>
                <a:ea typeface="Verdana" pitchFamily="34" charset="0"/>
                <a:cs typeface="Verdana" pitchFamily="34" charset="0"/>
              </a:rPr>
              <a:t>Approach at eye level and from the front</a:t>
            </a:r>
          </a:p>
          <a:p>
            <a:pPr marL="365760" indent="-365760" eaLnBrk="1" hangingPunct="1">
              <a:defRPr/>
            </a:pPr>
            <a:br>
              <a:rPr lang="en-US" dirty="0">
                <a:latin typeface="+mj-lt"/>
                <a:ea typeface="Verdana" pitchFamily="34" charset="0"/>
                <a:cs typeface="Verdana" pitchFamily="34" charset="0"/>
              </a:rPr>
            </a:br>
            <a:endParaRPr lang="en-US" sz="1200" dirty="0">
              <a:latin typeface="+mj-lt"/>
              <a:ea typeface="Verdana" pitchFamily="34" charset="0"/>
              <a:cs typeface="Verdana" pitchFamily="34" charset="0"/>
            </a:endParaRPr>
          </a:p>
          <a:p>
            <a:pPr marL="342900" indent="-342900" eaLnBrk="1" fontAlgn="auto" hangingPunct="1">
              <a:lnSpc>
                <a:spcPct val="90000"/>
              </a:lnSpc>
              <a:spcBef>
                <a:spcPct val="20000"/>
              </a:spcBef>
              <a:spcAft>
                <a:spcPts val="0"/>
              </a:spcAft>
              <a:defRPr/>
            </a:pPr>
            <a:endParaRPr lang="en-US" sz="2200" kern="0" dirty="0">
              <a:latin typeface="Verdana" pitchFamily="34" charset="0"/>
              <a:ea typeface="Verdana" pitchFamily="34" charset="0"/>
              <a:cs typeface="Verdana" pitchFamily="34" charset="0"/>
            </a:endParaRPr>
          </a:p>
        </p:txBody>
      </p:sp>
      <p:pic>
        <p:nvPicPr>
          <p:cNvPr id="40971" name="Picture 4">
            <a:extLst>
              <a:ext uri="{FF2B5EF4-FFF2-40B4-BE49-F238E27FC236}">
                <a16:creationId xmlns:a16="http://schemas.microsoft.com/office/drawing/2014/main" id="{D19A621F-26CC-AE4E-A561-9C432F76C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088" y="4111625"/>
            <a:ext cx="2647950" cy="1758950"/>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40972" name="Picture 4">
            <a:extLst>
              <a:ext uri="{FF2B5EF4-FFF2-40B4-BE49-F238E27FC236}">
                <a16:creationId xmlns:a16="http://schemas.microsoft.com/office/drawing/2014/main" id="{E7A37B3D-0F42-7146-822C-B83B8827B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060575"/>
            <a:ext cx="2628900" cy="1763713"/>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a:extLst>
              <a:ext uri="{FF2B5EF4-FFF2-40B4-BE49-F238E27FC236}">
                <a16:creationId xmlns:a16="http://schemas.microsoft.com/office/drawing/2014/main" id="{F4A45E0D-B6EB-6C4B-96EC-B6A2670AAD64}"/>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ounded Rectangle 20">
            <a:extLst>
              <a:ext uri="{FF2B5EF4-FFF2-40B4-BE49-F238E27FC236}">
                <a16:creationId xmlns:a16="http://schemas.microsoft.com/office/drawing/2014/main" id="{F8294FAD-8893-A44C-9004-57BF8C2C1638}"/>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92A0BFFE-57FE-1940-B76F-16F8D9346ED3}"/>
              </a:ext>
            </a:extLst>
          </p:cNvPr>
          <p:cNvSpPr>
            <a:spLocks noChangeArrowheads="1"/>
          </p:cNvSpPr>
          <p:nvPr/>
        </p:nvSpPr>
        <p:spPr bwMode="auto">
          <a:xfrm>
            <a:off x="304800" y="1143000"/>
            <a:ext cx="8839200" cy="2209800"/>
          </a:xfrm>
          <a:prstGeom prst="rect">
            <a:avLst/>
          </a:prstGeom>
          <a:solidFill>
            <a:srgbClr val="DFC8ED"/>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3" name="Rounded Rectangle 20">
            <a:extLst>
              <a:ext uri="{FF2B5EF4-FFF2-40B4-BE49-F238E27FC236}">
                <a16:creationId xmlns:a16="http://schemas.microsoft.com/office/drawing/2014/main" id="{3AC9BB2F-5706-0C40-AF5A-6E1B97C2CFFE}"/>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6">
            <a:extLst>
              <a:ext uri="{FF2B5EF4-FFF2-40B4-BE49-F238E27FC236}">
                <a16:creationId xmlns:a16="http://schemas.microsoft.com/office/drawing/2014/main" id="{C6C98D41-024E-BA49-8DDD-C21CEE18FBE8}"/>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5" name="Rectangle 6">
            <a:extLst>
              <a:ext uri="{FF2B5EF4-FFF2-40B4-BE49-F238E27FC236}">
                <a16:creationId xmlns:a16="http://schemas.microsoft.com/office/drawing/2014/main" id="{4591E0AE-A69A-3345-9D8E-36CDD521A66D}"/>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7" name="Rectangle 3">
            <a:extLst>
              <a:ext uri="{FF2B5EF4-FFF2-40B4-BE49-F238E27FC236}">
                <a16:creationId xmlns:a16="http://schemas.microsoft.com/office/drawing/2014/main" id="{2EAEC1AA-42A4-3148-9EEB-66E1A7F3C7D8}"/>
              </a:ext>
            </a:extLst>
          </p:cNvPr>
          <p:cNvSpPr>
            <a:spLocks noChangeArrowheads="1"/>
          </p:cNvSpPr>
          <p:nvPr/>
        </p:nvSpPr>
        <p:spPr bwMode="auto">
          <a:xfrm>
            <a:off x="304800" y="228600"/>
            <a:ext cx="8839200" cy="13716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43016" name="Text Box 7">
            <a:extLst>
              <a:ext uri="{FF2B5EF4-FFF2-40B4-BE49-F238E27FC236}">
                <a16:creationId xmlns:a16="http://schemas.microsoft.com/office/drawing/2014/main" id="{E19EF806-95D9-B943-B445-0F204ED8D107}"/>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9" name="Text Box 3">
            <a:extLst>
              <a:ext uri="{FF2B5EF4-FFF2-40B4-BE49-F238E27FC236}">
                <a16:creationId xmlns:a16="http://schemas.microsoft.com/office/drawing/2014/main" id="{D285EF4F-97CA-8346-8424-A05E9FFF4A39}"/>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36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Techniques for Providing Oral Care</a:t>
            </a:r>
            <a:endParaRPr lang="en-US" sz="36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30" name="Rectangle 3">
            <a:extLst>
              <a:ext uri="{FF2B5EF4-FFF2-40B4-BE49-F238E27FC236}">
                <a16:creationId xmlns:a16="http://schemas.microsoft.com/office/drawing/2014/main" id="{9806A89A-0025-DB4D-9B2C-517F09620644}"/>
              </a:ext>
            </a:extLst>
          </p:cNvPr>
          <p:cNvSpPr txBox="1">
            <a:spLocks noChangeArrowheads="1"/>
          </p:cNvSpPr>
          <p:nvPr/>
        </p:nvSpPr>
        <p:spPr bwMode="auto">
          <a:xfrm>
            <a:off x="900113" y="1844675"/>
            <a:ext cx="7704137" cy="4525963"/>
          </a:xfrm>
          <a:prstGeom prst="rect">
            <a:avLst/>
          </a:prstGeom>
          <a:noFill/>
          <a:ln w="9525">
            <a:noFill/>
            <a:miter lim="800000"/>
            <a:headEnd/>
            <a:tailEnd/>
          </a:ln>
        </p:spPr>
        <p:txBody>
          <a:bodyPr/>
          <a:lstStyle/>
          <a:p>
            <a:pPr marL="365125" indent="-365125" eaLnBrk="1" fontAlgn="auto" hangingPunct="1">
              <a:spcBef>
                <a:spcPts val="0"/>
              </a:spcBef>
              <a:spcAft>
                <a:spcPts val="0"/>
              </a:spcAft>
              <a:buFont typeface="Arial" pitchFamily="34" charset="0"/>
              <a:buAutoNum type="arabicPeriod"/>
              <a:defRPr/>
            </a:pPr>
            <a:r>
              <a:rPr lang="en-US" sz="2100" b="1" kern="0" dirty="0">
                <a:solidFill>
                  <a:sysClr val="windowText" lastClr="000000"/>
                </a:solidFill>
              </a:rPr>
              <a:t>Hand over Hand: </a:t>
            </a:r>
            <a:r>
              <a:rPr lang="en-US" sz="2100" kern="0" dirty="0">
                <a:solidFill>
                  <a:sysClr val="windowText" lastClr="000000"/>
                </a:solidFill>
              </a:rPr>
              <a:t>place your hand over the resident/client’</a:t>
            </a:r>
            <a:r>
              <a:rPr lang="en-US" altLang="ja-JP" sz="2100" kern="0" dirty="0">
                <a:solidFill>
                  <a:sysClr val="windowText" lastClr="000000"/>
                </a:solidFill>
              </a:rPr>
              <a:t>s hand and guide them</a:t>
            </a:r>
            <a:br>
              <a:rPr lang="en-US" altLang="ja-JP" sz="2100" kern="0" dirty="0">
                <a:solidFill>
                  <a:sysClr val="windowText" lastClr="000000"/>
                </a:solidFill>
              </a:rPr>
            </a:br>
            <a:r>
              <a:rPr lang="en-US" altLang="ja-JP" sz="800" kern="0" dirty="0">
                <a:solidFill>
                  <a:sysClr val="windowText" lastClr="000000"/>
                </a:solidFill>
              </a:rPr>
              <a:t> </a:t>
            </a:r>
          </a:p>
          <a:p>
            <a:pPr marL="365125" indent="-365125" eaLnBrk="1" fontAlgn="auto" hangingPunct="1">
              <a:spcBef>
                <a:spcPts val="0"/>
              </a:spcBef>
              <a:spcAft>
                <a:spcPts val="0"/>
              </a:spcAft>
              <a:buFont typeface="Arial" pitchFamily="34" charset="0"/>
              <a:buAutoNum type="arabicPeriod"/>
              <a:defRPr/>
            </a:pPr>
            <a:r>
              <a:rPr lang="en-US" sz="2100" b="1" kern="0" dirty="0">
                <a:solidFill>
                  <a:sysClr val="windowText" lastClr="000000"/>
                </a:solidFill>
              </a:rPr>
              <a:t>Chaining: </a:t>
            </a:r>
            <a:r>
              <a:rPr lang="en-US" sz="2100" kern="0" dirty="0">
                <a:solidFill>
                  <a:sysClr val="windowText" lastClr="000000"/>
                </a:solidFill>
              </a:rPr>
              <a:t>start brushing the resident/client’</a:t>
            </a:r>
            <a:r>
              <a:rPr lang="en-US" altLang="ja-JP" sz="2100" kern="0" dirty="0">
                <a:solidFill>
                  <a:sysClr val="windowText" lastClr="000000"/>
                </a:solidFill>
              </a:rPr>
              <a:t>s teeth then let them take over</a:t>
            </a:r>
            <a:br>
              <a:rPr lang="en-US" altLang="ja-JP" sz="2100" kern="0" dirty="0">
                <a:solidFill>
                  <a:sysClr val="windowText" lastClr="000000"/>
                </a:solidFill>
              </a:rPr>
            </a:br>
            <a:endParaRPr lang="en-US" altLang="ja-JP" sz="800" kern="0" dirty="0">
              <a:solidFill>
                <a:sysClr val="windowText" lastClr="000000"/>
              </a:solidFill>
            </a:endParaRPr>
          </a:p>
          <a:p>
            <a:pPr marL="365125" indent="-365125" eaLnBrk="1" fontAlgn="auto" hangingPunct="1">
              <a:spcBef>
                <a:spcPts val="0"/>
              </a:spcBef>
              <a:spcAft>
                <a:spcPts val="0"/>
              </a:spcAft>
              <a:buFont typeface="Arial" pitchFamily="34" charset="0"/>
              <a:buAutoNum type="arabicPeriod"/>
              <a:defRPr/>
            </a:pPr>
            <a:r>
              <a:rPr lang="en-US" sz="2100" b="1" kern="0" dirty="0">
                <a:solidFill>
                  <a:sysClr val="windowText" lastClr="000000"/>
                </a:solidFill>
              </a:rPr>
              <a:t>Distraction: </a:t>
            </a:r>
            <a:r>
              <a:rPr lang="en-US" sz="2100" kern="0" dirty="0">
                <a:solidFill>
                  <a:sysClr val="windowText" lastClr="000000"/>
                </a:solidFill>
              </a:rPr>
              <a:t>hum, sing, talk or give the resident/ client something to hold to distract them during care</a:t>
            </a:r>
          </a:p>
        </p:txBody>
      </p:sp>
      <p:pic>
        <p:nvPicPr>
          <p:cNvPr id="43019" name="Picture 4">
            <a:extLst>
              <a:ext uri="{FF2B5EF4-FFF2-40B4-BE49-F238E27FC236}">
                <a16:creationId xmlns:a16="http://schemas.microsoft.com/office/drawing/2014/main" id="{94C02600-623E-E143-9AC6-8E81250A1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4292600"/>
            <a:ext cx="2339975" cy="1666875"/>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43020" name="Picture 4">
            <a:extLst>
              <a:ext uri="{FF2B5EF4-FFF2-40B4-BE49-F238E27FC236}">
                <a16:creationId xmlns:a16="http://schemas.microsoft.com/office/drawing/2014/main" id="{1DA0921A-5F9D-E145-BF58-F644C8B73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292600"/>
            <a:ext cx="2339975" cy="1666875"/>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43021" name="Picture 4">
            <a:extLst>
              <a:ext uri="{FF2B5EF4-FFF2-40B4-BE49-F238E27FC236}">
                <a16:creationId xmlns:a16="http://schemas.microsoft.com/office/drawing/2014/main" id="{93CEBFAE-3028-4D49-B6F4-14CA2EB160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963" y="4292600"/>
            <a:ext cx="2338387" cy="1666875"/>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8292A59E-7349-B74D-9FF9-D1DC70B5DEB2}"/>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ounded Rectangle 20">
            <a:extLst>
              <a:ext uri="{FF2B5EF4-FFF2-40B4-BE49-F238E27FC236}">
                <a16:creationId xmlns:a16="http://schemas.microsoft.com/office/drawing/2014/main" id="{F11A5FF2-FC98-9849-859F-A19FF8E6F2DF}"/>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ectangle 6">
            <a:extLst>
              <a:ext uri="{FF2B5EF4-FFF2-40B4-BE49-F238E27FC236}">
                <a16:creationId xmlns:a16="http://schemas.microsoft.com/office/drawing/2014/main" id="{EB322BC9-96D2-CF44-9C54-F494AFA27409}"/>
              </a:ext>
            </a:extLst>
          </p:cNvPr>
          <p:cNvSpPr>
            <a:spLocks noChangeArrowheads="1"/>
          </p:cNvSpPr>
          <p:nvPr/>
        </p:nvSpPr>
        <p:spPr bwMode="auto">
          <a:xfrm>
            <a:off x="304800" y="1143000"/>
            <a:ext cx="8839200" cy="2209800"/>
          </a:xfrm>
          <a:prstGeom prst="rect">
            <a:avLst/>
          </a:prstGeom>
          <a:solidFill>
            <a:srgbClr val="DFC8ED"/>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ounded Rectangle 20">
            <a:extLst>
              <a:ext uri="{FF2B5EF4-FFF2-40B4-BE49-F238E27FC236}">
                <a16:creationId xmlns:a16="http://schemas.microsoft.com/office/drawing/2014/main" id="{275F9042-096A-7A4E-9E10-367816AD9F94}"/>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5EAF2E1F-58F2-9949-BF78-639928A478A0}"/>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3" name="Rectangle 6">
            <a:extLst>
              <a:ext uri="{FF2B5EF4-FFF2-40B4-BE49-F238E27FC236}">
                <a16:creationId xmlns:a16="http://schemas.microsoft.com/office/drawing/2014/main" id="{48C21EE4-4E0B-CF46-88A8-7AE48EF41BCB}"/>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5" name="Rectangle 3">
            <a:extLst>
              <a:ext uri="{FF2B5EF4-FFF2-40B4-BE49-F238E27FC236}">
                <a16:creationId xmlns:a16="http://schemas.microsoft.com/office/drawing/2014/main" id="{67EDDAFF-C7E8-3E48-BA1F-AC1AA1689673}"/>
              </a:ext>
            </a:extLst>
          </p:cNvPr>
          <p:cNvSpPr>
            <a:spLocks noChangeArrowheads="1"/>
          </p:cNvSpPr>
          <p:nvPr/>
        </p:nvSpPr>
        <p:spPr bwMode="auto">
          <a:xfrm>
            <a:off x="304800" y="228600"/>
            <a:ext cx="8839200" cy="13716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45064" name="Text Box 7">
            <a:extLst>
              <a:ext uri="{FF2B5EF4-FFF2-40B4-BE49-F238E27FC236}">
                <a16:creationId xmlns:a16="http://schemas.microsoft.com/office/drawing/2014/main" id="{657B5612-61B7-F84E-8F09-9BF9DD314EA2}"/>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7" name="Text Box 3">
            <a:extLst>
              <a:ext uri="{FF2B5EF4-FFF2-40B4-BE49-F238E27FC236}">
                <a16:creationId xmlns:a16="http://schemas.microsoft.com/office/drawing/2014/main" id="{48BA764E-DAD6-B241-BA04-7AB2D9D5C17D}"/>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36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Techniques for Providing Oral Care</a:t>
            </a:r>
            <a:endParaRPr lang="en-US" sz="36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45066" name="Rectangle 3">
            <a:extLst>
              <a:ext uri="{FF2B5EF4-FFF2-40B4-BE49-F238E27FC236}">
                <a16:creationId xmlns:a16="http://schemas.microsoft.com/office/drawing/2014/main" id="{23AB1148-D0E0-C949-B519-074D6CB11C09}"/>
              </a:ext>
            </a:extLst>
          </p:cNvPr>
          <p:cNvSpPr txBox="1">
            <a:spLocks noChangeArrowheads="1"/>
          </p:cNvSpPr>
          <p:nvPr/>
        </p:nvSpPr>
        <p:spPr bwMode="auto">
          <a:xfrm>
            <a:off x="827088" y="2205038"/>
            <a:ext cx="41052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AutoNum type="arabicPeriod" startAt="4"/>
            </a:pPr>
            <a:r>
              <a:rPr lang="en-US" altLang="en-US" sz="2100" b="1">
                <a:latin typeface="Arial" panose="020B0604020202020204" pitchFamily="34" charset="0"/>
              </a:rPr>
              <a:t>Bridging: </a:t>
            </a:r>
            <a:br>
              <a:rPr lang="en-US" altLang="en-US" sz="2100" b="1">
                <a:latin typeface="Arial" panose="020B0604020202020204" pitchFamily="34" charset="0"/>
              </a:rPr>
            </a:br>
            <a:r>
              <a:rPr lang="en-US" altLang="en-US" sz="2100">
                <a:latin typeface="Arial" panose="020B0604020202020204" pitchFamily="34" charset="0"/>
              </a:rPr>
              <a:t>resident/client holds a toothbrush</a:t>
            </a:r>
            <a:br>
              <a:rPr lang="en-US" altLang="en-US" sz="2100">
                <a:latin typeface="Arial" panose="020B0604020202020204" pitchFamily="34" charset="0"/>
              </a:rPr>
            </a:br>
            <a:endParaRPr lang="en-US" altLang="en-US" sz="1400">
              <a:latin typeface="Arial" panose="020B0604020202020204" pitchFamily="34" charset="0"/>
            </a:endParaRPr>
          </a:p>
          <a:p>
            <a:pPr eaLnBrk="1" hangingPunct="1">
              <a:spcBef>
                <a:spcPct val="0"/>
              </a:spcBef>
              <a:buFont typeface="Arial" panose="020B0604020202020204" pitchFamily="34" charset="0"/>
              <a:buAutoNum type="arabicPeriod" startAt="4"/>
            </a:pPr>
            <a:r>
              <a:rPr lang="en-US" altLang="en-US" sz="2100" b="1">
                <a:latin typeface="Arial" panose="020B0604020202020204" pitchFamily="34" charset="0"/>
              </a:rPr>
              <a:t>Rescuing: </a:t>
            </a:r>
            <a:br>
              <a:rPr lang="en-US" altLang="en-US" sz="2100" b="1">
                <a:latin typeface="Arial" panose="020B0604020202020204" pitchFamily="34" charset="0"/>
              </a:rPr>
            </a:br>
            <a:r>
              <a:rPr lang="en-US" altLang="en-US" sz="2100">
                <a:latin typeface="Arial" panose="020B0604020202020204" pitchFamily="34" charset="0"/>
              </a:rPr>
              <a:t>second care provider comes to relieve the first care provider, seen to be </a:t>
            </a:r>
            <a:r>
              <a:rPr lang="ja-JP" altLang="en-US" sz="2100">
                <a:latin typeface="Arial" panose="020B0604020202020204" pitchFamily="34" charset="0"/>
              </a:rPr>
              <a:t>‘</a:t>
            </a:r>
            <a:r>
              <a:rPr lang="en-US" altLang="ja-JP" sz="2100">
                <a:latin typeface="Arial" panose="020B0604020202020204" pitchFamily="34" charset="0"/>
              </a:rPr>
              <a:t>rescuing</a:t>
            </a:r>
            <a:r>
              <a:rPr lang="ja-JP" altLang="en-US" sz="2100">
                <a:latin typeface="Arial" panose="020B0604020202020204" pitchFamily="34" charset="0"/>
              </a:rPr>
              <a:t>’</a:t>
            </a:r>
            <a:r>
              <a:rPr lang="en-US" altLang="ja-JP" sz="2100">
                <a:latin typeface="Arial" panose="020B0604020202020204" pitchFamily="34" charset="0"/>
              </a:rPr>
              <a:t> the resident/ client from the stressful situation</a:t>
            </a:r>
            <a:endParaRPr lang="en-US" altLang="en-US" sz="2100">
              <a:latin typeface="Arial" panose="020B0604020202020204" pitchFamily="34" charset="0"/>
            </a:endParaRPr>
          </a:p>
        </p:txBody>
      </p:sp>
      <p:pic>
        <p:nvPicPr>
          <p:cNvPr id="45067" name="Picture 4">
            <a:extLst>
              <a:ext uri="{FF2B5EF4-FFF2-40B4-BE49-F238E27FC236}">
                <a16:creationId xmlns:a16="http://schemas.microsoft.com/office/drawing/2014/main" id="{9318E25B-2526-A641-B364-D5F03A917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349500"/>
            <a:ext cx="3384550" cy="3067050"/>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a:extLst>
              <a:ext uri="{FF2B5EF4-FFF2-40B4-BE49-F238E27FC236}">
                <a16:creationId xmlns:a16="http://schemas.microsoft.com/office/drawing/2014/main" id="{A918BFC2-EB66-DC4A-8570-BFDDDE77528A}"/>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ounded Rectangle 20">
            <a:extLst>
              <a:ext uri="{FF2B5EF4-FFF2-40B4-BE49-F238E27FC236}">
                <a16:creationId xmlns:a16="http://schemas.microsoft.com/office/drawing/2014/main" id="{DA6BBA15-4CE4-5E4E-9F42-E265B2EF4029}"/>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3" name="Rectangle 6">
            <a:extLst>
              <a:ext uri="{FF2B5EF4-FFF2-40B4-BE49-F238E27FC236}">
                <a16:creationId xmlns:a16="http://schemas.microsoft.com/office/drawing/2014/main" id="{406DFC11-676D-2F4B-9967-3E4C992F3EEF}"/>
              </a:ext>
            </a:extLst>
          </p:cNvPr>
          <p:cNvSpPr>
            <a:spLocks noChangeArrowheads="1"/>
          </p:cNvSpPr>
          <p:nvPr/>
        </p:nvSpPr>
        <p:spPr bwMode="auto">
          <a:xfrm>
            <a:off x="304800" y="1143000"/>
            <a:ext cx="8839200" cy="2209800"/>
          </a:xfrm>
          <a:prstGeom prst="rect">
            <a:avLst/>
          </a:prstGeom>
          <a:solidFill>
            <a:srgbClr val="DFC8ED"/>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ounded Rectangle 20">
            <a:extLst>
              <a:ext uri="{FF2B5EF4-FFF2-40B4-BE49-F238E27FC236}">
                <a16:creationId xmlns:a16="http://schemas.microsoft.com/office/drawing/2014/main" id="{67B959DB-EE28-B841-A11C-FC304A5F9626}"/>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5" name="Rectangle 6">
            <a:extLst>
              <a:ext uri="{FF2B5EF4-FFF2-40B4-BE49-F238E27FC236}">
                <a16:creationId xmlns:a16="http://schemas.microsoft.com/office/drawing/2014/main" id="{B05CF21D-A730-A943-B4DA-8C618F29BF67}"/>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6" name="Rectangle 6">
            <a:extLst>
              <a:ext uri="{FF2B5EF4-FFF2-40B4-BE49-F238E27FC236}">
                <a16:creationId xmlns:a16="http://schemas.microsoft.com/office/drawing/2014/main" id="{4FC32A26-7114-A24D-B697-0E570335A11B}"/>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8" name="Rectangle 3">
            <a:extLst>
              <a:ext uri="{FF2B5EF4-FFF2-40B4-BE49-F238E27FC236}">
                <a16:creationId xmlns:a16="http://schemas.microsoft.com/office/drawing/2014/main" id="{10BCAB82-6CBC-E443-8355-7891489C3261}"/>
              </a:ext>
            </a:extLst>
          </p:cNvPr>
          <p:cNvSpPr>
            <a:spLocks noChangeArrowheads="1"/>
          </p:cNvSpPr>
          <p:nvPr/>
        </p:nvSpPr>
        <p:spPr bwMode="auto">
          <a:xfrm>
            <a:off x="304800" y="228600"/>
            <a:ext cx="8839200" cy="13716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47112" name="Text Box 7">
            <a:extLst>
              <a:ext uri="{FF2B5EF4-FFF2-40B4-BE49-F238E27FC236}">
                <a16:creationId xmlns:a16="http://schemas.microsoft.com/office/drawing/2014/main" id="{B0A10A19-42AF-B843-9AC2-2739572F1FFF}"/>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30" name="Text Box 3">
            <a:extLst>
              <a:ext uri="{FF2B5EF4-FFF2-40B4-BE49-F238E27FC236}">
                <a16:creationId xmlns:a16="http://schemas.microsoft.com/office/drawing/2014/main" id="{2D9EEDEE-A683-BB44-9C19-3CC33A815544}"/>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Accessing the Mouth</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31" name="Rectangle 3">
            <a:extLst>
              <a:ext uri="{FF2B5EF4-FFF2-40B4-BE49-F238E27FC236}">
                <a16:creationId xmlns:a16="http://schemas.microsoft.com/office/drawing/2014/main" id="{357670A3-730D-9242-B54D-16BFCF4E46A4}"/>
              </a:ext>
            </a:extLst>
          </p:cNvPr>
          <p:cNvSpPr txBox="1">
            <a:spLocks noChangeArrowheads="1"/>
          </p:cNvSpPr>
          <p:nvPr/>
        </p:nvSpPr>
        <p:spPr bwMode="auto">
          <a:xfrm>
            <a:off x="914400" y="2103438"/>
            <a:ext cx="4105275" cy="4525962"/>
          </a:xfrm>
          <a:prstGeom prst="rect">
            <a:avLst/>
          </a:prstGeom>
          <a:noFill/>
          <a:ln>
            <a:noFill/>
          </a:ln>
          <a:extLst>
            <a:ext uri="{909E8E84-426E-40dd-AFC4-6F175D3DCCD1}"/>
            <a:ext uri="{91240B29-F687-4f45-9708-019B960494DF}"/>
          </a:extLst>
        </p:spPr>
        <p:txBody>
          <a:bodyPr/>
          <a:lstStyle>
            <a:lvl1pPr marL="365125" indent="-3651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buFont typeface="Arial" charset="0"/>
              <a:buChar char="•"/>
              <a:defRPr/>
            </a:pPr>
            <a:r>
              <a:rPr lang="en-US" sz="2600" kern="0" dirty="0">
                <a:solidFill>
                  <a:srgbClr val="000000"/>
                </a:solidFill>
                <a:latin typeface="Arial"/>
              </a:rPr>
              <a:t>Ask for consent</a:t>
            </a:r>
          </a:p>
          <a:p>
            <a:pPr marL="0" indent="0" eaLnBrk="1" fontAlgn="auto" hangingPunct="1">
              <a:spcBef>
                <a:spcPts val="0"/>
              </a:spcBef>
              <a:spcAft>
                <a:spcPts val="0"/>
              </a:spcAft>
              <a:defRPr/>
            </a:pPr>
            <a:r>
              <a:rPr lang="en-US" sz="1400" kern="0" dirty="0">
                <a:solidFill>
                  <a:srgbClr val="000000"/>
                </a:solidFill>
                <a:latin typeface="Arial"/>
              </a:rPr>
              <a:t> </a:t>
            </a:r>
          </a:p>
          <a:p>
            <a:pPr eaLnBrk="1" fontAlgn="auto" hangingPunct="1">
              <a:spcBef>
                <a:spcPts val="0"/>
              </a:spcBef>
              <a:spcAft>
                <a:spcPts val="0"/>
              </a:spcAft>
              <a:buFont typeface="Arial" charset="0"/>
              <a:buChar char="•"/>
              <a:defRPr/>
            </a:pPr>
            <a:r>
              <a:rPr lang="en-US" sz="2600" kern="0" dirty="0">
                <a:solidFill>
                  <a:srgbClr val="000000"/>
                </a:solidFill>
                <a:latin typeface="Arial"/>
              </a:rPr>
              <a:t>Verbally coax</a:t>
            </a:r>
            <a:br>
              <a:rPr lang="en-US" sz="2600" kern="0" dirty="0">
                <a:solidFill>
                  <a:srgbClr val="000000"/>
                </a:solidFill>
                <a:latin typeface="Arial"/>
              </a:rPr>
            </a:br>
            <a:endParaRPr lang="en-US" sz="1400" kern="0" dirty="0">
              <a:solidFill>
                <a:srgbClr val="000000"/>
              </a:solidFill>
              <a:latin typeface="Arial"/>
            </a:endParaRPr>
          </a:p>
          <a:p>
            <a:pPr eaLnBrk="1" fontAlgn="auto" hangingPunct="1">
              <a:spcBef>
                <a:spcPts val="0"/>
              </a:spcBef>
              <a:spcAft>
                <a:spcPts val="0"/>
              </a:spcAft>
              <a:buFont typeface="Arial" charset="0"/>
              <a:buChar char="•"/>
              <a:defRPr/>
            </a:pPr>
            <a:r>
              <a:rPr lang="en-US" sz="2600" kern="0" dirty="0">
                <a:solidFill>
                  <a:srgbClr val="000000"/>
                </a:solidFill>
                <a:latin typeface="Arial"/>
              </a:rPr>
              <a:t>Massage cheeks</a:t>
            </a:r>
            <a:br>
              <a:rPr lang="en-US" sz="2600" kern="0" dirty="0">
                <a:solidFill>
                  <a:srgbClr val="000000"/>
                </a:solidFill>
                <a:latin typeface="Arial"/>
              </a:rPr>
            </a:br>
            <a:r>
              <a:rPr lang="en-US" sz="2600" kern="0" dirty="0">
                <a:solidFill>
                  <a:srgbClr val="000000"/>
                </a:solidFill>
                <a:latin typeface="Arial"/>
              </a:rPr>
              <a:t>(over TMJ) to relax </a:t>
            </a:r>
            <a:br>
              <a:rPr lang="en-US" sz="2600" kern="0" dirty="0">
                <a:solidFill>
                  <a:srgbClr val="000000"/>
                </a:solidFill>
                <a:latin typeface="Arial"/>
              </a:rPr>
            </a:br>
            <a:r>
              <a:rPr lang="en-US" sz="2600" kern="0" dirty="0">
                <a:solidFill>
                  <a:srgbClr val="000000"/>
                </a:solidFill>
                <a:latin typeface="Arial"/>
              </a:rPr>
              <a:t>the muscles and encourage opening</a:t>
            </a:r>
            <a:br>
              <a:rPr lang="en-US" sz="2600" kern="0" dirty="0">
                <a:solidFill>
                  <a:srgbClr val="000000"/>
                </a:solidFill>
                <a:latin typeface="Arial"/>
              </a:rPr>
            </a:br>
            <a:endParaRPr lang="en-US" sz="1400" kern="0" dirty="0">
              <a:solidFill>
                <a:srgbClr val="000000"/>
              </a:solidFill>
              <a:latin typeface="Arial"/>
            </a:endParaRPr>
          </a:p>
          <a:p>
            <a:pPr eaLnBrk="1" fontAlgn="auto" hangingPunct="1">
              <a:spcBef>
                <a:spcPts val="0"/>
              </a:spcBef>
              <a:spcAft>
                <a:spcPts val="0"/>
              </a:spcAft>
              <a:buFont typeface="Arial" charset="0"/>
              <a:buChar char="•"/>
              <a:defRPr/>
            </a:pPr>
            <a:r>
              <a:rPr lang="en-US" sz="2600" kern="0" dirty="0">
                <a:solidFill>
                  <a:srgbClr val="000000"/>
                </a:solidFill>
                <a:latin typeface="Arial"/>
              </a:rPr>
              <a:t>Use a mouth prop </a:t>
            </a:r>
          </a:p>
        </p:txBody>
      </p:sp>
      <p:pic>
        <p:nvPicPr>
          <p:cNvPr id="47115" name="Picture 4">
            <a:extLst>
              <a:ext uri="{FF2B5EF4-FFF2-40B4-BE49-F238E27FC236}">
                <a16:creationId xmlns:a16="http://schemas.microsoft.com/office/drawing/2014/main" id="{EF6B3B91-1A15-E14D-A945-A6130DC39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4149725"/>
            <a:ext cx="2627313" cy="1757363"/>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47116" name="Picture 4">
            <a:extLst>
              <a:ext uri="{FF2B5EF4-FFF2-40B4-BE49-F238E27FC236}">
                <a16:creationId xmlns:a16="http://schemas.microsoft.com/office/drawing/2014/main" id="{416F8667-A8DF-814E-A2D6-0E4950615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75" y="2066925"/>
            <a:ext cx="2627313" cy="1758950"/>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35BAA143-C6EC-924D-AE55-F6920EDC70AA}"/>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ounded Rectangle 20">
            <a:extLst>
              <a:ext uri="{FF2B5EF4-FFF2-40B4-BE49-F238E27FC236}">
                <a16:creationId xmlns:a16="http://schemas.microsoft.com/office/drawing/2014/main" id="{1168DC8B-9CD9-2F49-AD9E-9A46D924AAA4}"/>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ectangle 6">
            <a:extLst>
              <a:ext uri="{FF2B5EF4-FFF2-40B4-BE49-F238E27FC236}">
                <a16:creationId xmlns:a16="http://schemas.microsoft.com/office/drawing/2014/main" id="{4DD9520E-02D4-674E-BE46-0A4B26155A57}"/>
              </a:ext>
            </a:extLst>
          </p:cNvPr>
          <p:cNvSpPr>
            <a:spLocks noChangeArrowheads="1"/>
          </p:cNvSpPr>
          <p:nvPr/>
        </p:nvSpPr>
        <p:spPr bwMode="auto">
          <a:xfrm>
            <a:off x="304800" y="1143000"/>
            <a:ext cx="8839200" cy="2209800"/>
          </a:xfrm>
          <a:prstGeom prst="rect">
            <a:avLst/>
          </a:prstGeom>
          <a:solidFill>
            <a:srgbClr val="DFC8ED"/>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ounded Rectangle 20">
            <a:extLst>
              <a:ext uri="{FF2B5EF4-FFF2-40B4-BE49-F238E27FC236}">
                <a16:creationId xmlns:a16="http://schemas.microsoft.com/office/drawing/2014/main" id="{043863C2-AFF3-8F46-A766-2292581C4741}"/>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963FC26D-D117-A248-8E18-31CD34C96BEC}"/>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3" name="Rectangle 6">
            <a:extLst>
              <a:ext uri="{FF2B5EF4-FFF2-40B4-BE49-F238E27FC236}">
                <a16:creationId xmlns:a16="http://schemas.microsoft.com/office/drawing/2014/main" id="{DEDBA3CD-4E36-C944-9E8D-22808FCD63C9}"/>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5" name="Rectangle 3">
            <a:extLst>
              <a:ext uri="{FF2B5EF4-FFF2-40B4-BE49-F238E27FC236}">
                <a16:creationId xmlns:a16="http://schemas.microsoft.com/office/drawing/2014/main" id="{1A9E377D-43C9-E847-B8C5-0683542787B2}"/>
              </a:ext>
            </a:extLst>
          </p:cNvPr>
          <p:cNvSpPr>
            <a:spLocks noChangeArrowheads="1"/>
          </p:cNvSpPr>
          <p:nvPr/>
        </p:nvSpPr>
        <p:spPr bwMode="auto">
          <a:xfrm>
            <a:off x="304800" y="228600"/>
            <a:ext cx="8839200" cy="13716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49160" name="Text Box 7">
            <a:extLst>
              <a:ext uri="{FF2B5EF4-FFF2-40B4-BE49-F238E27FC236}">
                <a16:creationId xmlns:a16="http://schemas.microsoft.com/office/drawing/2014/main" id="{D1A10969-C4F6-DE48-BB3E-EB6F700853C0}"/>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7" name="Text Box 3">
            <a:extLst>
              <a:ext uri="{FF2B5EF4-FFF2-40B4-BE49-F238E27FC236}">
                <a16:creationId xmlns:a16="http://schemas.microsoft.com/office/drawing/2014/main" id="{6F557D45-5034-D045-B2BC-EC1B1C0846B5}"/>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Group Activity</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30" name="Rectangle 6">
            <a:extLst>
              <a:ext uri="{FF2B5EF4-FFF2-40B4-BE49-F238E27FC236}">
                <a16:creationId xmlns:a16="http://schemas.microsoft.com/office/drawing/2014/main" id="{52DBAA6C-E631-144F-B51B-9DD08B04B2C2}"/>
              </a:ext>
            </a:extLst>
          </p:cNvPr>
          <p:cNvSpPr>
            <a:spLocks noChangeArrowheads="1"/>
          </p:cNvSpPr>
          <p:nvPr/>
        </p:nvSpPr>
        <p:spPr bwMode="auto">
          <a:xfrm>
            <a:off x="838200" y="2514600"/>
            <a:ext cx="3810000" cy="3505200"/>
          </a:xfrm>
          <a:prstGeom prst="rect">
            <a:avLst/>
          </a:prstGeom>
          <a:solidFill>
            <a:srgbClr val="DFC8ED">
              <a:alpha val="40000"/>
            </a:srgbClr>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8" name="Rectangle 3">
            <a:extLst>
              <a:ext uri="{FF2B5EF4-FFF2-40B4-BE49-F238E27FC236}">
                <a16:creationId xmlns:a16="http://schemas.microsoft.com/office/drawing/2014/main" id="{2817DF9D-C777-0948-A08E-7805E5468076}"/>
              </a:ext>
            </a:extLst>
          </p:cNvPr>
          <p:cNvSpPr txBox="1">
            <a:spLocks noChangeArrowheads="1"/>
          </p:cNvSpPr>
          <p:nvPr/>
        </p:nvSpPr>
        <p:spPr bwMode="auto">
          <a:xfrm>
            <a:off x="895350" y="1951038"/>
            <a:ext cx="3676650" cy="3687762"/>
          </a:xfrm>
          <a:prstGeom prst="rect">
            <a:avLst/>
          </a:prstGeom>
          <a:noFill/>
          <a:ln>
            <a:noFill/>
          </a:ln>
          <a:extLst>
            <a:ext uri="{909E8E84-426E-40dd-AFC4-6F175D3DCCD1}"/>
            <a:ext uri="{91240B29-F687-4f45-9708-019B960494DF}"/>
          </a:extLst>
        </p:spPr>
        <p:txBody>
          <a:bodyPr/>
          <a:lstStyle>
            <a:lvl1pPr marL="365125" indent="-3651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fontAlgn="auto" hangingPunct="1">
              <a:spcBef>
                <a:spcPts val="0"/>
              </a:spcBef>
              <a:spcAft>
                <a:spcPts val="0"/>
              </a:spcAft>
              <a:defRPr/>
            </a:pPr>
            <a:r>
              <a:rPr lang="en-US" sz="2600" b="1" kern="0" dirty="0">
                <a:solidFill>
                  <a:srgbClr val="000000"/>
                </a:solidFill>
                <a:latin typeface="Arial"/>
              </a:rPr>
              <a:t>Mrs. Anderson</a:t>
            </a:r>
            <a:br>
              <a:rPr lang="en-US" sz="2600" b="1" kern="0" dirty="0">
                <a:solidFill>
                  <a:srgbClr val="000000"/>
                </a:solidFill>
                <a:latin typeface="Arial"/>
              </a:rPr>
            </a:br>
            <a:endParaRPr lang="en-US" sz="2800" kern="0" dirty="0">
              <a:solidFill>
                <a:srgbClr val="000000"/>
              </a:solidFill>
              <a:latin typeface="Arial"/>
            </a:endParaRPr>
          </a:p>
          <a:p>
            <a:pPr marL="231775" indent="-231775" fontAlgn="auto">
              <a:spcBef>
                <a:spcPts val="0"/>
              </a:spcBef>
              <a:spcAft>
                <a:spcPts val="0"/>
              </a:spcAft>
              <a:buFont typeface="Arial"/>
              <a:buChar char="•"/>
              <a:defRPr/>
            </a:pPr>
            <a:r>
              <a:rPr lang="en-US" sz="1800" kern="0" dirty="0">
                <a:solidFill>
                  <a:srgbClr val="000000"/>
                </a:solidFill>
              </a:rPr>
              <a:t>You approach Mrs. Anderson and offer to help her brush her teeth. She agrees and when you take the toothbrush and put it to her mouth she grabs at it.</a:t>
            </a:r>
          </a:p>
          <a:p>
            <a:pPr marL="231775" indent="-231775" fontAlgn="auto">
              <a:spcBef>
                <a:spcPts val="0"/>
              </a:spcBef>
              <a:spcAft>
                <a:spcPts val="0"/>
              </a:spcAft>
              <a:defRPr/>
            </a:pPr>
            <a:endParaRPr lang="en-US" sz="2000" kern="0" dirty="0">
              <a:solidFill>
                <a:srgbClr val="000000"/>
              </a:solidFill>
            </a:endParaRPr>
          </a:p>
          <a:p>
            <a:pPr marL="231775" indent="-231775" fontAlgn="auto">
              <a:spcBef>
                <a:spcPts val="0"/>
              </a:spcBef>
              <a:spcAft>
                <a:spcPts val="0"/>
              </a:spcAft>
              <a:buFont typeface="Arial"/>
              <a:buChar char="•"/>
              <a:defRPr/>
            </a:pPr>
            <a:r>
              <a:rPr lang="en-US" sz="1800" kern="0" dirty="0">
                <a:solidFill>
                  <a:srgbClr val="000000"/>
                </a:solidFill>
              </a:rPr>
              <a:t>What techniques could you employ to continue to assist Mrs. Anderson?</a:t>
            </a:r>
          </a:p>
        </p:txBody>
      </p:sp>
      <p:sp>
        <p:nvSpPr>
          <p:cNvPr id="31" name="Rectangle 6">
            <a:extLst>
              <a:ext uri="{FF2B5EF4-FFF2-40B4-BE49-F238E27FC236}">
                <a16:creationId xmlns:a16="http://schemas.microsoft.com/office/drawing/2014/main" id="{A3453787-99D1-7C41-A05F-2F3FD757D0C2}"/>
              </a:ext>
            </a:extLst>
          </p:cNvPr>
          <p:cNvSpPr>
            <a:spLocks noChangeArrowheads="1"/>
          </p:cNvSpPr>
          <p:nvPr/>
        </p:nvSpPr>
        <p:spPr bwMode="auto">
          <a:xfrm>
            <a:off x="4800600" y="2514600"/>
            <a:ext cx="3810000" cy="3505200"/>
          </a:xfrm>
          <a:prstGeom prst="rect">
            <a:avLst/>
          </a:prstGeom>
          <a:solidFill>
            <a:srgbClr val="DFC8ED">
              <a:alpha val="40000"/>
            </a:srgbClr>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9" name="Rectangle 3">
            <a:extLst>
              <a:ext uri="{FF2B5EF4-FFF2-40B4-BE49-F238E27FC236}">
                <a16:creationId xmlns:a16="http://schemas.microsoft.com/office/drawing/2014/main" id="{7F52FCF6-5355-7B4A-9C24-C657AAEEB548}"/>
              </a:ext>
            </a:extLst>
          </p:cNvPr>
          <p:cNvSpPr txBox="1">
            <a:spLocks noChangeArrowheads="1"/>
          </p:cNvSpPr>
          <p:nvPr/>
        </p:nvSpPr>
        <p:spPr bwMode="auto">
          <a:xfrm>
            <a:off x="4864100" y="1879600"/>
            <a:ext cx="3670300" cy="4525963"/>
          </a:xfrm>
          <a:prstGeom prst="rect">
            <a:avLst/>
          </a:prstGeom>
          <a:noFill/>
          <a:ln>
            <a:noFill/>
          </a:ln>
          <a:extLst>
            <a:ext uri="{909E8E84-426E-40dd-AFC4-6F175D3DCCD1}"/>
            <a:ext uri="{91240B29-F687-4f45-9708-019B960494DF}"/>
          </a:extLst>
        </p:spPr>
        <p:txBody>
          <a:bodyPr/>
          <a:lstStyle>
            <a:lvl1pPr marL="365125" indent="-3651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fontAlgn="auto" hangingPunct="1">
              <a:spcBef>
                <a:spcPts val="0"/>
              </a:spcBef>
              <a:spcAft>
                <a:spcPts val="0"/>
              </a:spcAft>
              <a:defRPr/>
            </a:pPr>
            <a:r>
              <a:rPr lang="en-US" sz="2600" b="1" kern="0" dirty="0">
                <a:solidFill>
                  <a:srgbClr val="000000"/>
                </a:solidFill>
                <a:latin typeface="Arial"/>
              </a:rPr>
              <a:t>Mrs. Beaton</a:t>
            </a:r>
            <a:br>
              <a:rPr lang="en-US" sz="2600" b="1" kern="0" dirty="0">
                <a:solidFill>
                  <a:srgbClr val="000000"/>
                </a:solidFill>
                <a:latin typeface="Arial"/>
              </a:rPr>
            </a:br>
            <a:endParaRPr lang="en-US" sz="2800" kern="0" dirty="0">
              <a:solidFill>
                <a:srgbClr val="000000"/>
              </a:solidFill>
              <a:latin typeface="Arial"/>
            </a:endParaRPr>
          </a:p>
          <a:p>
            <a:pPr marL="231775" indent="-231775" fontAlgn="auto">
              <a:spcBef>
                <a:spcPts val="0"/>
              </a:spcBef>
              <a:spcAft>
                <a:spcPts val="0"/>
              </a:spcAft>
              <a:buFont typeface="Arial"/>
              <a:buChar char="•"/>
              <a:defRPr/>
            </a:pPr>
            <a:r>
              <a:rPr lang="en-US" sz="1800" kern="0" dirty="0">
                <a:solidFill>
                  <a:srgbClr val="000000"/>
                </a:solidFill>
              </a:rPr>
              <a:t>Mrs. Beaton is in the bathroom with you and you are helping her brush her teeth. You find it hard to keep her attention and other items in the bathroom easily distract her. </a:t>
            </a:r>
          </a:p>
          <a:p>
            <a:pPr marL="231775" indent="-231775" fontAlgn="auto">
              <a:spcBef>
                <a:spcPts val="0"/>
              </a:spcBef>
              <a:spcAft>
                <a:spcPts val="0"/>
              </a:spcAft>
              <a:defRPr/>
            </a:pPr>
            <a:endParaRPr lang="en-US" sz="1800" kern="0" dirty="0">
              <a:solidFill>
                <a:srgbClr val="000000"/>
              </a:solidFill>
            </a:endParaRPr>
          </a:p>
          <a:p>
            <a:pPr marL="231775" indent="-231775" fontAlgn="auto">
              <a:spcBef>
                <a:spcPts val="0"/>
              </a:spcBef>
              <a:spcAft>
                <a:spcPts val="0"/>
              </a:spcAft>
              <a:buFont typeface="Arial"/>
              <a:buChar char="•"/>
              <a:defRPr/>
            </a:pPr>
            <a:r>
              <a:rPr lang="en-US" sz="1800" kern="0" dirty="0">
                <a:solidFill>
                  <a:srgbClr val="000000"/>
                </a:solidFill>
              </a:rPr>
              <a:t>What techniques could you employ to keep her on task and continue to support her oral care?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43CF024C-2412-1347-978D-82B0F7F560BB}"/>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ounded Rectangle 20">
            <a:extLst>
              <a:ext uri="{FF2B5EF4-FFF2-40B4-BE49-F238E27FC236}">
                <a16:creationId xmlns:a16="http://schemas.microsoft.com/office/drawing/2014/main" id="{6FC1B8EA-0A8D-4D42-83F0-900B09CF7525}"/>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ectangle 6">
            <a:extLst>
              <a:ext uri="{FF2B5EF4-FFF2-40B4-BE49-F238E27FC236}">
                <a16:creationId xmlns:a16="http://schemas.microsoft.com/office/drawing/2014/main" id="{9855C6ED-F0B1-AD44-B276-37B5B7785FE3}"/>
              </a:ext>
            </a:extLst>
          </p:cNvPr>
          <p:cNvSpPr>
            <a:spLocks noChangeArrowheads="1"/>
          </p:cNvSpPr>
          <p:nvPr/>
        </p:nvSpPr>
        <p:spPr bwMode="auto">
          <a:xfrm>
            <a:off x="304800" y="1143000"/>
            <a:ext cx="8839200" cy="2209800"/>
          </a:xfrm>
          <a:prstGeom prst="rect">
            <a:avLst/>
          </a:prstGeom>
          <a:solidFill>
            <a:srgbClr val="DFC8ED"/>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ounded Rectangle 20">
            <a:extLst>
              <a:ext uri="{FF2B5EF4-FFF2-40B4-BE49-F238E27FC236}">
                <a16:creationId xmlns:a16="http://schemas.microsoft.com/office/drawing/2014/main" id="{C8F63835-6571-E045-B2FE-F78758B6BFF2}"/>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4FC4EC25-6213-654B-8388-9E7F89EC14BD}"/>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71A9E893-4C85-1144-9C2E-0B597D708612}"/>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3">
            <a:extLst>
              <a:ext uri="{FF2B5EF4-FFF2-40B4-BE49-F238E27FC236}">
                <a16:creationId xmlns:a16="http://schemas.microsoft.com/office/drawing/2014/main" id="{6D717947-B01F-EA46-BB2A-70EF3C39BBED}"/>
              </a:ext>
            </a:extLst>
          </p:cNvPr>
          <p:cNvSpPr>
            <a:spLocks noChangeArrowheads="1"/>
          </p:cNvSpPr>
          <p:nvPr/>
        </p:nvSpPr>
        <p:spPr bwMode="auto">
          <a:xfrm>
            <a:off x="304800" y="228600"/>
            <a:ext cx="8839200" cy="13716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51208" name="Text Box 7">
            <a:extLst>
              <a:ext uri="{FF2B5EF4-FFF2-40B4-BE49-F238E27FC236}">
                <a16:creationId xmlns:a16="http://schemas.microsoft.com/office/drawing/2014/main" id="{A83F222B-78FD-2E41-B0EA-ABDC73E54646}"/>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6" name="Text Box 3">
            <a:extLst>
              <a:ext uri="{FF2B5EF4-FFF2-40B4-BE49-F238E27FC236}">
                <a16:creationId xmlns:a16="http://schemas.microsoft.com/office/drawing/2014/main" id="{3389BA83-E1BE-E64C-B146-35806FCA4241}"/>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Transitioning to palliative care</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51210" name="Rectangle 3">
            <a:extLst>
              <a:ext uri="{FF2B5EF4-FFF2-40B4-BE49-F238E27FC236}">
                <a16:creationId xmlns:a16="http://schemas.microsoft.com/office/drawing/2014/main" id="{BBDCB5BD-C19D-B74D-86A0-BE5D7793EB2F}"/>
              </a:ext>
            </a:extLst>
          </p:cNvPr>
          <p:cNvSpPr txBox="1">
            <a:spLocks noChangeArrowheads="1"/>
          </p:cNvSpPr>
          <p:nvPr/>
        </p:nvSpPr>
        <p:spPr bwMode="auto">
          <a:xfrm>
            <a:off x="971550" y="2205038"/>
            <a:ext cx="76327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600">
                <a:latin typeface="Arial" panose="020B0604020202020204" pitchFamily="34" charset="0"/>
              </a:rPr>
              <a:t>Dementia progresses in stages</a:t>
            </a:r>
            <a:br>
              <a:rPr lang="en-US" altLang="en-US" sz="2600">
                <a:latin typeface="Arial" panose="020B0604020202020204" pitchFamily="34" charset="0"/>
              </a:rPr>
            </a:br>
            <a:endParaRPr lang="en-US" altLang="en-US" sz="2600">
              <a:latin typeface="Arial" panose="020B0604020202020204" pitchFamily="34" charset="0"/>
            </a:endParaRPr>
          </a:p>
          <a:p>
            <a:pPr eaLnBrk="1" hangingPunct="1">
              <a:spcBef>
                <a:spcPct val="0"/>
              </a:spcBef>
            </a:pPr>
            <a:r>
              <a:rPr lang="en-US" altLang="en-US" sz="2600" b="1">
                <a:latin typeface="Arial" panose="020B0604020202020204" pitchFamily="34" charset="0"/>
              </a:rPr>
              <a:t>For people in the very severe stages of dementia </a:t>
            </a:r>
            <a:r>
              <a:rPr lang="en-US" altLang="en-US" sz="2600">
                <a:latin typeface="Arial" panose="020B0604020202020204" pitchFamily="34" charset="0"/>
              </a:rPr>
              <a:t>(i.e. end stage) who are completely dependent on others it may be appropriate to transition to palliative oral care routines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59E51CC3-AD62-3C44-BC94-CBC7895A6519}"/>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p>
        </p:txBody>
      </p:sp>
      <p:sp>
        <p:nvSpPr>
          <p:cNvPr id="16386" name="Rounded Rectangle 20">
            <a:extLst>
              <a:ext uri="{FF2B5EF4-FFF2-40B4-BE49-F238E27FC236}">
                <a16:creationId xmlns:a16="http://schemas.microsoft.com/office/drawing/2014/main" id="{4853F8CC-2D00-0341-88C4-9F81906ACFF5}"/>
              </a:ext>
            </a:extLst>
          </p:cNvPr>
          <p:cNvSpPr>
            <a:spLocks noChangeArrowheads="1"/>
          </p:cNvSpPr>
          <p:nvPr/>
        </p:nvSpPr>
        <p:spPr bwMode="auto">
          <a:xfrm>
            <a:off x="304800" y="2362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p>
        </p:txBody>
      </p:sp>
      <p:sp>
        <p:nvSpPr>
          <p:cNvPr id="16387" name="Rectangle 6">
            <a:extLst>
              <a:ext uri="{FF2B5EF4-FFF2-40B4-BE49-F238E27FC236}">
                <a16:creationId xmlns:a16="http://schemas.microsoft.com/office/drawing/2014/main" id="{0F58E049-EAB0-DB43-89A2-4C8A0F7C732D}"/>
              </a:ext>
            </a:extLst>
          </p:cNvPr>
          <p:cNvSpPr>
            <a:spLocks noChangeArrowheads="1"/>
          </p:cNvSpPr>
          <p:nvPr/>
        </p:nvSpPr>
        <p:spPr bwMode="auto">
          <a:xfrm>
            <a:off x="304800" y="1219200"/>
            <a:ext cx="8839200" cy="1828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p>
        </p:txBody>
      </p:sp>
      <p:sp>
        <p:nvSpPr>
          <p:cNvPr id="16388" name="Rectangle 6">
            <a:extLst>
              <a:ext uri="{FF2B5EF4-FFF2-40B4-BE49-F238E27FC236}">
                <a16:creationId xmlns:a16="http://schemas.microsoft.com/office/drawing/2014/main" id="{B9BD246F-D9AD-E34F-B3BA-DD8ABD93F247}"/>
              </a:ext>
            </a:extLst>
          </p:cNvPr>
          <p:cNvSpPr>
            <a:spLocks noChangeArrowheads="1"/>
          </p:cNvSpPr>
          <p:nvPr/>
        </p:nvSpPr>
        <p:spPr bwMode="auto">
          <a:xfrm>
            <a:off x="4495800" y="1981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p>
        </p:txBody>
      </p:sp>
      <p:sp>
        <p:nvSpPr>
          <p:cNvPr id="16389" name="Rectangle 6">
            <a:extLst>
              <a:ext uri="{FF2B5EF4-FFF2-40B4-BE49-F238E27FC236}">
                <a16:creationId xmlns:a16="http://schemas.microsoft.com/office/drawing/2014/main" id="{43037D6A-01EC-9B4F-88A8-85FDD63894CE}"/>
              </a:ext>
            </a:extLst>
          </p:cNvPr>
          <p:cNvSpPr>
            <a:spLocks noChangeArrowheads="1"/>
          </p:cNvSpPr>
          <p:nvPr/>
        </p:nvSpPr>
        <p:spPr bwMode="auto">
          <a:xfrm>
            <a:off x="304800" y="457200"/>
            <a:ext cx="8839200" cy="15240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p>
        </p:txBody>
      </p:sp>
      <p:sp>
        <p:nvSpPr>
          <p:cNvPr id="16390" name="Rounded Rectangle 28">
            <a:extLst>
              <a:ext uri="{FF2B5EF4-FFF2-40B4-BE49-F238E27FC236}">
                <a16:creationId xmlns:a16="http://schemas.microsoft.com/office/drawing/2014/main" id="{FBCD01D0-A38F-A34F-9243-E39F39C1BBC3}"/>
              </a:ext>
            </a:extLst>
          </p:cNvPr>
          <p:cNvSpPr>
            <a:spLocks noChangeArrowheads="1"/>
          </p:cNvSpPr>
          <p:nvPr/>
        </p:nvSpPr>
        <p:spPr bwMode="auto">
          <a:xfrm>
            <a:off x="2019300" y="2438400"/>
            <a:ext cx="7124700" cy="1219200"/>
          </a:xfrm>
          <a:prstGeom prst="roundRect">
            <a:avLst>
              <a:gd name="adj" fmla="val 16667"/>
            </a:avLst>
          </a:prstGeom>
          <a:solidFill>
            <a:srgbClr val="EFD2D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p>
        </p:txBody>
      </p:sp>
      <p:sp>
        <p:nvSpPr>
          <p:cNvPr id="16391" name="Rectangle 2">
            <a:extLst>
              <a:ext uri="{FF2B5EF4-FFF2-40B4-BE49-F238E27FC236}">
                <a16:creationId xmlns:a16="http://schemas.microsoft.com/office/drawing/2014/main" id="{BA545E5E-F32E-F848-9D25-6F10AA8605A4}"/>
              </a:ext>
            </a:extLst>
          </p:cNvPr>
          <p:cNvSpPr>
            <a:spLocks noChangeArrowheads="1"/>
          </p:cNvSpPr>
          <p:nvPr/>
        </p:nvSpPr>
        <p:spPr bwMode="auto">
          <a:xfrm>
            <a:off x="2019300" y="2595563"/>
            <a:ext cx="6896100" cy="2890837"/>
          </a:xfrm>
          <a:prstGeom prst="rect">
            <a:avLst/>
          </a:prstGeom>
          <a:solidFill>
            <a:srgbClr val="EFD2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p>
        </p:txBody>
      </p:sp>
      <p:sp>
        <p:nvSpPr>
          <p:cNvPr id="16392" name="Rectangle 2">
            <a:extLst>
              <a:ext uri="{FF2B5EF4-FFF2-40B4-BE49-F238E27FC236}">
                <a16:creationId xmlns:a16="http://schemas.microsoft.com/office/drawing/2014/main" id="{E9B7656B-95E6-544C-911A-074F1B30DE06}"/>
              </a:ext>
            </a:extLst>
          </p:cNvPr>
          <p:cNvSpPr>
            <a:spLocks noChangeArrowheads="1"/>
          </p:cNvSpPr>
          <p:nvPr/>
        </p:nvSpPr>
        <p:spPr bwMode="auto">
          <a:xfrm>
            <a:off x="8686800" y="2438400"/>
            <a:ext cx="457200" cy="3048000"/>
          </a:xfrm>
          <a:prstGeom prst="rect">
            <a:avLst/>
          </a:prstGeom>
          <a:solidFill>
            <a:srgbClr val="8F0C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p>
        </p:txBody>
      </p:sp>
      <p:sp>
        <p:nvSpPr>
          <p:cNvPr id="16393" name="Text Box 9">
            <a:extLst>
              <a:ext uri="{FF2B5EF4-FFF2-40B4-BE49-F238E27FC236}">
                <a16:creationId xmlns:a16="http://schemas.microsoft.com/office/drawing/2014/main" id="{20AEB5EF-FEF4-7342-B2AB-6503FF716499}"/>
              </a:ext>
            </a:extLst>
          </p:cNvPr>
          <p:cNvSpPr txBox="1">
            <a:spLocks noChangeArrowheads="1"/>
          </p:cNvSpPr>
          <p:nvPr/>
        </p:nvSpPr>
        <p:spPr bwMode="auto">
          <a:xfrm>
            <a:off x="2533650" y="2754313"/>
            <a:ext cx="592455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eaLnBrk="1" hangingPunct="1">
              <a:spcBef>
                <a:spcPts val="800"/>
              </a:spcBef>
              <a:buSzPct val="100000"/>
              <a:buFont typeface="Times New Roman" panose="02020603050405020304" pitchFamily="18" charset="0"/>
              <a:buNone/>
            </a:pPr>
            <a:r>
              <a:rPr lang="en-US" altLang="en-US">
                <a:latin typeface="Verdana" panose="020B0604030504040204" pitchFamily="34" charset="0"/>
                <a:ea typeface="MS PGothic" panose="020B0600070205080204" pitchFamily="34" charset="-128"/>
              </a:rPr>
              <a:t>Permission for use of these materials is for educational purposes only. These materials may not be copied or republished in part or in whole in any form or by any means or media without prior permission from the Brushing Up on Mouth Care team. </a:t>
            </a:r>
            <a:br>
              <a:rPr lang="en-US" altLang="en-US">
                <a:latin typeface="Verdana" panose="020B0604030504040204" pitchFamily="34" charset="0"/>
                <a:ea typeface="MS PGothic" panose="020B0600070205080204" pitchFamily="34" charset="-128"/>
              </a:rPr>
            </a:br>
            <a:endParaRPr lang="en-US" altLang="en-US">
              <a:latin typeface="Verdana" panose="020B0604030504040204" pitchFamily="34" charset="0"/>
              <a:ea typeface="MS PGothic" panose="020B0600070205080204" pitchFamily="34" charset="-128"/>
            </a:endParaRPr>
          </a:p>
          <a:p>
            <a:pPr eaLnBrk="1" hangingPunct="1">
              <a:spcBef>
                <a:spcPts val="800"/>
              </a:spcBef>
              <a:buSzPct val="100000"/>
              <a:buFont typeface="Times New Roman" panose="02020603050405020304" pitchFamily="18" charset="0"/>
              <a:buNone/>
            </a:pPr>
            <a:r>
              <a:rPr lang="en-US" altLang="en-US">
                <a:latin typeface="Verdana" panose="020B0604030504040204" pitchFamily="34" charset="0"/>
                <a:ea typeface="MS PGothic" panose="020B0600070205080204" pitchFamily="34" charset="-128"/>
              </a:rPr>
              <a:t>Contact us at </a:t>
            </a:r>
            <a:r>
              <a:rPr lang="en-US" altLang="en-US" b="1">
                <a:latin typeface="Verdana" panose="020B0604030504040204" pitchFamily="34" charset="0"/>
                <a:ea typeface="MS PGothic" panose="020B0600070205080204" pitchFamily="34" charset="-128"/>
              </a:rPr>
              <a:t>HPI@dal.ca </a:t>
            </a:r>
            <a:r>
              <a:rPr lang="en-US" altLang="en-US">
                <a:latin typeface="Verdana" panose="020B0604030504040204" pitchFamily="34" charset="0"/>
                <a:ea typeface="MS PGothic" panose="020B0600070205080204" pitchFamily="34" charset="-128"/>
              </a:rPr>
              <a:t>or </a:t>
            </a:r>
            <a:r>
              <a:rPr lang="en-US" altLang="en-US" b="1">
                <a:latin typeface="Verdana" panose="020B0604030504040204" pitchFamily="34" charset="0"/>
                <a:ea typeface="MS PGothic" panose="020B0600070205080204" pitchFamily="34" charset="-128"/>
              </a:rPr>
              <a:t>(902) 494-2240</a:t>
            </a:r>
          </a:p>
        </p:txBody>
      </p:sp>
      <p:sp>
        <p:nvSpPr>
          <p:cNvPr id="16394" name="Rectangle 6">
            <a:extLst>
              <a:ext uri="{FF2B5EF4-FFF2-40B4-BE49-F238E27FC236}">
                <a16:creationId xmlns:a16="http://schemas.microsoft.com/office/drawing/2014/main" id="{D472A761-11E0-814A-A294-B6E03819B4F6}"/>
              </a:ext>
            </a:extLst>
          </p:cNvPr>
          <p:cNvSpPr>
            <a:spLocks noChangeArrowheads="1"/>
          </p:cNvSpPr>
          <p:nvPr/>
        </p:nvSpPr>
        <p:spPr bwMode="auto">
          <a:xfrm>
            <a:off x="304800" y="1981200"/>
            <a:ext cx="88392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p>
        </p:txBody>
      </p:sp>
      <p:sp>
        <p:nvSpPr>
          <p:cNvPr id="16395" name="Rectangle 6">
            <a:extLst>
              <a:ext uri="{FF2B5EF4-FFF2-40B4-BE49-F238E27FC236}">
                <a16:creationId xmlns:a16="http://schemas.microsoft.com/office/drawing/2014/main" id="{901865B8-DEB7-DF44-AA45-4B7D7C987B91}"/>
              </a:ext>
            </a:extLst>
          </p:cNvPr>
          <p:cNvSpPr>
            <a:spLocks noChangeArrowheads="1"/>
          </p:cNvSpPr>
          <p:nvPr/>
        </p:nvSpPr>
        <p:spPr bwMode="auto">
          <a:xfrm>
            <a:off x="304800" y="609600"/>
            <a:ext cx="8839200" cy="1371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p>
        </p:txBody>
      </p:sp>
      <p:sp>
        <p:nvSpPr>
          <p:cNvPr id="3091" name="Text Box 4">
            <a:extLst>
              <a:ext uri="{FF2B5EF4-FFF2-40B4-BE49-F238E27FC236}">
                <a16:creationId xmlns:a16="http://schemas.microsoft.com/office/drawing/2014/main" id="{88A5560F-A6ED-FF46-8445-7DC22E42F710}"/>
              </a:ext>
            </a:extLst>
          </p:cNvPr>
          <p:cNvSpPr txBox="1">
            <a:spLocks noChangeArrowheads="1"/>
          </p:cNvSpPr>
          <p:nvPr/>
        </p:nvSpPr>
        <p:spPr bwMode="auto">
          <a:xfrm>
            <a:off x="685800" y="228600"/>
            <a:ext cx="3794125" cy="1295400"/>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en-US" sz="2000" b="1" dirty="0">
                <a:solidFill>
                  <a:srgbClr val="FFFFFF"/>
                </a:solidFill>
              </a:rPr>
            </a:br>
            <a:r>
              <a:rPr lang="en-US" sz="2000" b="1" dirty="0">
                <a:solidFill>
                  <a:srgbClr val="FFFFFF"/>
                </a:solidFill>
              </a:rPr>
              <a:t> </a:t>
            </a:r>
            <a:br>
              <a:rPr lang="en-US" sz="2000" b="1" dirty="0">
                <a:solidFill>
                  <a:srgbClr val="FFFFFF"/>
                </a:solidFill>
              </a:rPr>
            </a:br>
            <a:r>
              <a:rPr lang="en-US" sz="5200" b="1" dirty="0">
                <a:solidFill>
                  <a:srgbClr val="FFFFFF"/>
                </a:solidFill>
                <a:effectLst>
                  <a:outerShdw blurRad="38100" dist="38100" dir="2700000" algn="tl">
                    <a:srgbClr val="000000">
                      <a:alpha val="43137"/>
                    </a:srgbClr>
                  </a:outerShdw>
                </a:effectLst>
              </a:rPr>
              <a:t>Session 3</a:t>
            </a:r>
          </a:p>
        </p:txBody>
      </p:sp>
      <p:sp>
        <p:nvSpPr>
          <p:cNvPr id="16397" name="Text Box 5">
            <a:extLst>
              <a:ext uri="{FF2B5EF4-FFF2-40B4-BE49-F238E27FC236}">
                <a16:creationId xmlns:a16="http://schemas.microsoft.com/office/drawing/2014/main" id="{5AABB6F0-C792-5A45-AB4B-452B8F53DBA5}"/>
              </a:ext>
            </a:extLst>
          </p:cNvPr>
          <p:cNvSpPr txBox="1">
            <a:spLocks noChangeArrowheads="1"/>
          </p:cNvSpPr>
          <p:nvPr/>
        </p:nvSpPr>
        <p:spPr bwMode="auto">
          <a:xfrm>
            <a:off x="746125" y="1524000"/>
            <a:ext cx="3794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800"/>
              </a:spcBef>
            </a:pPr>
            <a:r>
              <a:rPr lang="en-US" altLang="en-US" sz="1100" b="1">
                <a:solidFill>
                  <a:srgbClr val="0D0D0D"/>
                </a:solidFill>
              </a:rPr>
              <a:t>Audience:  Care Providers – CCAs, PCWs &amp; HSWs</a:t>
            </a:r>
          </a:p>
          <a:p>
            <a:pPr eaLnBrk="1" hangingPunct="1">
              <a:spcBef>
                <a:spcPts val="800"/>
              </a:spcBef>
              <a:buSzPct val="100000"/>
            </a:pPr>
            <a:endParaRPr lang="en-US" altLang="en-US" sz="1400" b="1">
              <a:solidFill>
                <a:schemeClr val="tx2"/>
              </a:solidFill>
              <a:ea typeface="MS PGothic" panose="020B0600070205080204" pitchFamily="34" charset="-128"/>
            </a:endParaRPr>
          </a:p>
        </p:txBody>
      </p:sp>
      <p:sp>
        <p:nvSpPr>
          <p:cNvPr id="16398" name="Moon 33">
            <a:extLst>
              <a:ext uri="{FF2B5EF4-FFF2-40B4-BE49-F238E27FC236}">
                <a16:creationId xmlns:a16="http://schemas.microsoft.com/office/drawing/2014/main" id="{2BFB6C24-DFE4-3A48-83AA-9B9BC4BEE99E}"/>
              </a:ext>
            </a:extLst>
          </p:cNvPr>
          <p:cNvSpPr>
            <a:spLocks noChangeArrowheads="1"/>
          </p:cNvSpPr>
          <p:nvPr/>
        </p:nvSpPr>
        <p:spPr bwMode="auto">
          <a:xfrm rot="-2400000">
            <a:off x="565150" y="5389563"/>
            <a:ext cx="228600" cy="457200"/>
          </a:xfrm>
          <a:prstGeom prst="moon">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endParaRPr lang="en-US" altLang="en-US"/>
          </a:p>
        </p:txBody>
      </p:sp>
      <p:sp>
        <p:nvSpPr>
          <p:cNvPr id="25" name="Text Box 7">
            <a:extLst>
              <a:ext uri="{FF2B5EF4-FFF2-40B4-BE49-F238E27FC236}">
                <a16:creationId xmlns:a16="http://schemas.microsoft.com/office/drawing/2014/main" id="{999B75C2-69BF-9844-8464-35D0C050A419}"/>
              </a:ext>
            </a:extLst>
          </p:cNvPr>
          <p:cNvSpPr txBox="1">
            <a:spLocks noChangeArrowheads="1"/>
          </p:cNvSpPr>
          <p:nvPr/>
        </p:nvSpPr>
        <p:spPr bwMode="auto">
          <a:xfrm>
            <a:off x="4953000" y="620713"/>
            <a:ext cx="4419600" cy="11430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ja-JP" b="1" kern="0" dirty="0">
                <a:solidFill>
                  <a:srgbClr val="FFFFFF"/>
                </a:solidFill>
                <a:effectLst>
                  <a:outerShdw blurRad="38100" dist="38100" dir="2700000" algn="tl">
                    <a:srgbClr val="000000">
                      <a:alpha val="43137"/>
                    </a:srgbClr>
                  </a:outerShdw>
                </a:effectLst>
                <a:ea typeface="Verdana" pitchFamily="34" charset="0"/>
              </a:rPr>
              <a:t>‘</a:t>
            </a:r>
            <a:r>
              <a:rPr lang="en-US" altLang="ja-JP"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Brushing Up on Mouth Care</a:t>
            </a:r>
            <a:r>
              <a:rPr lang="fr-FR" b="1" kern="0" dirty="0">
                <a:solidFill>
                  <a:srgbClr val="FFFFFF"/>
                </a:solidFill>
                <a:effectLst>
                  <a:outerShdw blurRad="38100" dist="38100" dir="2700000" algn="tl">
                    <a:srgbClr val="000000">
                      <a:alpha val="43137"/>
                    </a:srgbClr>
                  </a:outerShdw>
                </a:effectLst>
                <a:ea typeface="Verdana" pitchFamily="34" charset="0"/>
              </a:rPr>
              <a:t>’</a:t>
            </a:r>
            <a:br>
              <a:rPr lang="en-US" altLang="ja-JP" b="1" kern="0" dirty="0">
                <a:solidFill>
                  <a:srgbClr val="FFFFFF"/>
                </a:solidFill>
                <a:effectLst>
                  <a:outerShdw blurRad="38100" dist="38100" dir="2700000" algn="tl">
                    <a:srgbClr val="000000">
                      <a:alpha val="43137"/>
                    </a:srgbClr>
                  </a:outerShdw>
                </a:effectLst>
                <a:ea typeface="Verdana" pitchFamily="34" charset="0"/>
              </a:rPr>
            </a:br>
            <a:r>
              <a:rPr lang="en-US" altLang="ja-JP"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Education Series</a:t>
            </a:r>
            <a:endParaRPr lang="en-US"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34EC41FC-0CDE-774B-8563-F3EA8D21950C}"/>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6" name="Rounded Rectangle 20">
            <a:extLst>
              <a:ext uri="{FF2B5EF4-FFF2-40B4-BE49-F238E27FC236}">
                <a16:creationId xmlns:a16="http://schemas.microsoft.com/office/drawing/2014/main" id="{D0F33A11-CC4A-5A4D-8501-B2C0346EA229}"/>
              </a:ext>
            </a:extLst>
          </p:cNvPr>
          <p:cNvSpPr>
            <a:spLocks noChangeArrowheads="1"/>
          </p:cNvSpPr>
          <p:nvPr/>
        </p:nvSpPr>
        <p:spPr bwMode="auto">
          <a:xfrm>
            <a:off x="304800" y="2743200"/>
            <a:ext cx="8839200" cy="3810000"/>
          </a:xfrm>
          <a:prstGeom prst="roundRect">
            <a:avLst>
              <a:gd name="adj" fmla="val 16667"/>
            </a:avLst>
          </a:prstGeom>
          <a:solidFill>
            <a:srgbClr val="EFD2D2"/>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7" name="Rounded Rectangle 14">
            <a:extLst>
              <a:ext uri="{FF2B5EF4-FFF2-40B4-BE49-F238E27FC236}">
                <a16:creationId xmlns:a16="http://schemas.microsoft.com/office/drawing/2014/main" id="{08721561-92BE-054E-B2F3-3E7A6335DF3E}"/>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ectangle 6">
            <a:extLst>
              <a:ext uri="{FF2B5EF4-FFF2-40B4-BE49-F238E27FC236}">
                <a16:creationId xmlns:a16="http://schemas.microsoft.com/office/drawing/2014/main" id="{21F16873-7756-404E-AACC-E13185B0AFA1}"/>
              </a:ext>
            </a:extLst>
          </p:cNvPr>
          <p:cNvSpPr>
            <a:spLocks noChangeArrowheads="1"/>
          </p:cNvSpPr>
          <p:nvPr/>
        </p:nvSpPr>
        <p:spPr bwMode="auto">
          <a:xfrm>
            <a:off x="304800" y="0"/>
            <a:ext cx="7696200" cy="838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ectangle 6">
            <a:extLst>
              <a:ext uri="{FF2B5EF4-FFF2-40B4-BE49-F238E27FC236}">
                <a16:creationId xmlns:a16="http://schemas.microsoft.com/office/drawing/2014/main" id="{3C3013AA-FAA6-AF46-B9E5-18A8F074BF79}"/>
              </a:ext>
            </a:extLst>
          </p:cNvPr>
          <p:cNvSpPr>
            <a:spLocks noChangeArrowheads="1"/>
          </p:cNvSpPr>
          <p:nvPr/>
        </p:nvSpPr>
        <p:spPr bwMode="auto">
          <a:xfrm>
            <a:off x="304800" y="228600"/>
            <a:ext cx="8839200" cy="609600"/>
          </a:xfrm>
          <a:prstGeom prst="rect">
            <a:avLst/>
          </a:prstGeom>
          <a:solidFill>
            <a:srgbClr val="7893C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ectangle 3">
            <a:extLst>
              <a:ext uri="{FF2B5EF4-FFF2-40B4-BE49-F238E27FC236}">
                <a16:creationId xmlns:a16="http://schemas.microsoft.com/office/drawing/2014/main" id="{3AA1EEBD-F76A-0146-B767-73FA6E2ABD35}"/>
              </a:ext>
            </a:extLst>
          </p:cNvPr>
          <p:cNvSpPr>
            <a:spLocks noChangeArrowheads="1"/>
          </p:cNvSpPr>
          <p:nvPr/>
        </p:nvSpPr>
        <p:spPr bwMode="auto">
          <a:xfrm>
            <a:off x="304800" y="990600"/>
            <a:ext cx="8839200" cy="4724400"/>
          </a:xfrm>
          <a:prstGeom prst="rect">
            <a:avLst/>
          </a:prstGeom>
          <a:solidFill>
            <a:srgbClr val="8F0D0E"/>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162C03A1-0565-904F-9EE5-BB8105C8E56B}"/>
              </a:ext>
            </a:extLst>
          </p:cNvPr>
          <p:cNvSpPr>
            <a:spLocks noChangeArrowheads="1"/>
          </p:cNvSpPr>
          <p:nvPr/>
        </p:nvSpPr>
        <p:spPr bwMode="auto">
          <a:xfrm>
            <a:off x="304800" y="5715000"/>
            <a:ext cx="8839200" cy="152400"/>
          </a:xfrm>
          <a:prstGeom prst="rect">
            <a:avLst/>
          </a:prstGeom>
          <a:solidFill>
            <a:srgbClr val="1E2A5E"/>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Text Box 3">
            <a:extLst>
              <a:ext uri="{FF2B5EF4-FFF2-40B4-BE49-F238E27FC236}">
                <a16:creationId xmlns:a16="http://schemas.microsoft.com/office/drawing/2014/main" id="{AC56615E-2284-CF42-9E43-EC24070C090A}"/>
              </a:ext>
            </a:extLst>
          </p:cNvPr>
          <p:cNvSpPr txBox="1">
            <a:spLocks noChangeArrowheads="1"/>
          </p:cNvSpPr>
          <p:nvPr/>
        </p:nvSpPr>
        <p:spPr bwMode="auto">
          <a:xfrm>
            <a:off x="1062038" y="3459163"/>
            <a:ext cx="4652962" cy="2057400"/>
          </a:xfrm>
          <a:prstGeom prst="rect">
            <a:avLst/>
          </a:prstGeom>
          <a:noFill/>
          <a:ln w="9525">
            <a:noFill/>
            <a:round/>
            <a:headEnd/>
            <a:tailEnd/>
          </a:ln>
        </p:spPr>
        <p:txBody>
          <a:bodyPr lIns="45720" rIns="45720" anchor="ctr"/>
          <a:lstStyle/>
          <a:p>
            <a:pPr marL="0" lvl="1" eaLnBrk="1" fontAlgn="auto" hangingPunct="1">
              <a:lnSpc>
                <a:spcPts val="3600"/>
              </a:lnSpc>
              <a:spcBef>
                <a:spcPts val="700"/>
              </a:spcBef>
              <a:spcAft>
                <a:spcPts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b="1" i="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What challenges have you experienced when providing oral care to palliative patients?</a:t>
            </a:r>
          </a:p>
        </p:txBody>
      </p:sp>
      <p:sp>
        <p:nvSpPr>
          <p:cNvPr id="53257" name="Text Box 7">
            <a:extLst>
              <a:ext uri="{FF2B5EF4-FFF2-40B4-BE49-F238E27FC236}">
                <a16:creationId xmlns:a16="http://schemas.microsoft.com/office/drawing/2014/main" id="{C2A8B402-CA1D-6B4C-9685-03506656C40F}"/>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4" name="Text Box 3">
            <a:extLst>
              <a:ext uri="{FF2B5EF4-FFF2-40B4-BE49-F238E27FC236}">
                <a16:creationId xmlns:a16="http://schemas.microsoft.com/office/drawing/2014/main" id="{FCC39C58-8E55-914A-8065-5B090F993D4D}"/>
              </a:ext>
            </a:extLst>
          </p:cNvPr>
          <p:cNvSpPr txBox="1">
            <a:spLocks noChangeArrowheads="1"/>
          </p:cNvSpPr>
          <p:nvPr/>
        </p:nvSpPr>
        <p:spPr bwMode="auto">
          <a:xfrm>
            <a:off x="909638" y="2019300"/>
            <a:ext cx="7839075" cy="1295400"/>
          </a:xfrm>
          <a:prstGeom prst="rect">
            <a:avLst/>
          </a:prstGeom>
          <a:noFill/>
          <a:ln w="9525">
            <a:noFill/>
            <a:round/>
            <a:headEnd/>
            <a:tailEnd/>
          </a:ln>
        </p:spPr>
        <p:txBody>
          <a:bodyPr anchor="ctr"/>
          <a:lstStyle/>
          <a:p>
            <a:pPr eaLnBrk="1" fontAlgn="auto" hangingPunct="1">
              <a:lnSpc>
                <a:spcPts val="55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5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Oral Care for </a:t>
            </a:r>
            <a:br>
              <a:rPr lang="en-US" sz="5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5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Palliative Patients</a:t>
            </a:r>
            <a:br>
              <a:rPr lang="en-US" sz="4200" b="1" dirty="0">
                <a:solidFill>
                  <a:srgbClr val="FFFFFF"/>
                </a:solidFill>
                <a:latin typeface="Arial" charset="0"/>
                <a:ea typeface="ＭＳ Ｐゴシック" pitchFamily="34" charset="-128"/>
                <a:cs typeface="Arial" charset="0"/>
              </a:rPr>
            </a:br>
            <a:endParaRPr lang="en-US" sz="4200" dirty="0">
              <a:solidFill>
                <a:srgbClr val="FFFFFF"/>
              </a:solidFill>
              <a:latin typeface="+mn-lt"/>
              <a:ea typeface="ＭＳ Ｐゴシック" pitchFamily="34" charset="-128"/>
              <a:cs typeface="+mn-cs"/>
            </a:endParaRPr>
          </a:p>
        </p:txBody>
      </p:sp>
      <p:sp>
        <p:nvSpPr>
          <p:cNvPr id="25" name="Text Box 3">
            <a:extLst>
              <a:ext uri="{FF2B5EF4-FFF2-40B4-BE49-F238E27FC236}">
                <a16:creationId xmlns:a16="http://schemas.microsoft.com/office/drawing/2014/main" id="{6250C02E-DBE7-F24F-95C1-48E63A12C396}"/>
              </a:ext>
            </a:extLst>
          </p:cNvPr>
          <p:cNvSpPr txBox="1">
            <a:spLocks noChangeArrowheads="1"/>
          </p:cNvSpPr>
          <p:nvPr/>
        </p:nvSpPr>
        <p:spPr bwMode="auto">
          <a:xfrm>
            <a:off x="909638" y="3243263"/>
            <a:ext cx="4800600" cy="838200"/>
          </a:xfrm>
          <a:prstGeom prst="rect">
            <a:avLst/>
          </a:prstGeom>
          <a:noFill/>
          <a:ln w="9525">
            <a:noFill/>
            <a:round/>
            <a:headEnd/>
            <a:tailEnd/>
          </a:ln>
        </p:spPr>
        <p:txBody>
          <a:bodyPr anchor="ctr"/>
          <a:lstStyle/>
          <a:p>
            <a:pPr eaLnBrk="1" fontAlgn="auto" hangingPunct="1">
              <a:lnSpc>
                <a:spcPts val="55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Session 3, Part 2 </a:t>
            </a:r>
            <a:br>
              <a:rPr lang="en-US" sz="4200" b="1" dirty="0">
                <a:solidFill>
                  <a:srgbClr val="FFFFFF"/>
                </a:solidFill>
                <a:latin typeface="Arial" charset="0"/>
                <a:ea typeface="ＭＳ Ｐゴシック" pitchFamily="34" charset="-128"/>
                <a:cs typeface="Arial" charset="0"/>
              </a:rPr>
            </a:br>
            <a:endParaRPr lang="en-US" sz="4200" dirty="0">
              <a:solidFill>
                <a:srgbClr val="FFFFFF"/>
              </a:solidFill>
              <a:latin typeface="+mn-lt"/>
              <a:ea typeface="ＭＳ Ｐゴシック" pitchFamily="34" charset="-128"/>
              <a:cs typeface="+mn-cs"/>
            </a:endParaRPr>
          </a:p>
        </p:txBody>
      </p:sp>
      <p:sp>
        <p:nvSpPr>
          <p:cNvPr id="26" name="Rounded Rectangle 14">
            <a:extLst>
              <a:ext uri="{FF2B5EF4-FFF2-40B4-BE49-F238E27FC236}">
                <a16:creationId xmlns:a16="http://schemas.microsoft.com/office/drawing/2014/main" id="{33C32C3E-7929-2D42-AFA9-3F8E64C5A5AA}"/>
              </a:ext>
            </a:extLst>
          </p:cNvPr>
          <p:cNvSpPr>
            <a:spLocks noChangeArrowheads="1"/>
          </p:cNvSpPr>
          <p:nvPr/>
        </p:nvSpPr>
        <p:spPr bwMode="auto">
          <a:xfrm>
            <a:off x="7010400" y="3425825"/>
            <a:ext cx="1447800" cy="137477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pic>
        <p:nvPicPr>
          <p:cNvPr id="53261" name="Picture 10" descr="I:\AHPRC\AHPRC WEB\zource\projects\oral-health\oral-health-continuing-care\Video\educational videos\DVD5.png">
            <a:extLst>
              <a:ext uri="{FF2B5EF4-FFF2-40B4-BE49-F238E27FC236}">
                <a16:creationId xmlns:a16="http://schemas.microsoft.com/office/drawing/2014/main" id="{209B3F52-943E-7440-8EA8-F5CE8F65C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350361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8492D4B4-5604-4048-B613-C97AAC4A331C}"/>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ounded Rectangle 20">
            <a:extLst>
              <a:ext uri="{FF2B5EF4-FFF2-40B4-BE49-F238E27FC236}">
                <a16:creationId xmlns:a16="http://schemas.microsoft.com/office/drawing/2014/main" id="{48B3059D-E696-324D-B220-B9FB2A0862AA}"/>
              </a:ext>
            </a:extLst>
          </p:cNvPr>
          <p:cNvSpPr>
            <a:spLocks noChangeArrowheads="1"/>
          </p:cNvSpPr>
          <p:nvPr/>
        </p:nvSpPr>
        <p:spPr bwMode="auto">
          <a:xfrm>
            <a:off x="304800" y="2743200"/>
            <a:ext cx="8839200" cy="3810000"/>
          </a:xfrm>
          <a:prstGeom prst="roundRect">
            <a:avLst>
              <a:gd name="adj" fmla="val 16667"/>
            </a:avLst>
          </a:prstGeom>
          <a:solidFill>
            <a:srgbClr val="EFD2D2"/>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75AD818A-7F73-D648-92A1-1A354D372A87}"/>
              </a:ext>
            </a:extLst>
          </p:cNvPr>
          <p:cNvSpPr>
            <a:spLocks noChangeArrowheads="1"/>
          </p:cNvSpPr>
          <p:nvPr/>
        </p:nvSpPr>
        <p:spPr bwMode="auto">
          <a:xfrm>
            <a:off x="304800" y="1143000"/>
            <a:ext cx="8839200" cy="2209800"/>
          </a:xfrm>
          <a:prstGeom prst="rect">
            <a:avLst/>
          </a:prstGeom>
          <a:solidFill>
            <a:srgbClr val="EFD2D2"/>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ounded Rectangle 20">
            <a:extLst>
              <a:ext uri="{FF2B5EF4-FFF2-40B4-BE49-F238E27FC236}">
                <a16:creationId xmlns:a16="http://schemas.microsoft.com/office/drawing/2014/main" id="{DCC82240-8255-7647-A476-7023528A76D9}"/>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3" name="Rectangle 6">
            <a:extLst>
              <a:ext uri="{FF2B5EF4-FFF2-40B4-BE49-F238E27FC236}">
                <a16:creationId xmlns:a16="http://schemas.microsoft.com/office/drawing/2014/main" id="{212CCB2E-F205-9E4D-A94D-483FEAE08A31}"/>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6">
            <a:extLst>
              <a:ext uri="{FF2B5EF4-FFF2-40B4-BE49-F238E27FC236}">
                <a16:creationId xmlns:a16="http://schemas.microsoft.com/office/drawing/2014/main" id="{B9C74348-D838-8E47-97CA-7635A65FF901}"/>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6" name="Rectangle 3">
            <a:extLst>
              <a:ext uri="{FF2B5EF4-FFF2-40B4-BE49-F238E27FC236}">
                <a16:creationId xmlns:a16="http://schemas.microsoft.com/office/drawing/2014/main" id="{A9ACBB83-5BEE-5143-92FC-D988CA5D9C1D}"/>
              </a:ext>
            </a:extLst>
          </p:cNvPr>
          <p:cNvSpPr>
            <a:spLocks noChangeArrowheads="1"/>
          </p:cNvSpPr>
          <p:nvPr/>
        </p:nvSpPr>
        <p:spPr bwMode="auto">
          <a:xfrm>
            <a:off x="304800" y="228600"/>
            <a:ext cx="8839200" cy="1371600"/>
          </a:xfrm>
          <a:prstGeom prst="rect">
            <a:avLst/>
          </a:prstGeom>
          <a:solidFill>
            <a:srgbClr val="8F0D0E"/>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55304" name="Text Box 7">
            <a:extLst>
              <a:ext uri="{FF2B5EF4-FFF2-40B4-BE49-F238E27FC236}">
                <a16:creationId xmlns:a16="http://schemas.microsoft.com/office/drawing/2014/main" id="{6C106435-1B41-0347-95EB-626299038679}"/>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8" name="Text Box 3">
            <a:extLst>
              <a:ext uri="{FF2B5EF4-FFF2-40B4-BE49-F238E27FC236}">
                <a16:creationId xmlns:a16="http://schemas.microsoft.com/office/drawing/2014/main" id="{9AE4438F-34D2-8D4A-9B2A-79E642525761}"/>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Palliative Care</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Overview</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55306" name="Rectangle 3">
            <a:extLst>
              <a:ext uri="{FF2B5EF4-FFF2-40B4-BE49-F238E27FC236}">
                <a16:creationId xmlns:a16="http://schemas.microsoft.com/office/drawing/2014/main" id="{24BE80CB-E02A-6449-A8E3-CE1211DA9A59}"/>
              </a:ext>
            </a:extLst>
          </p:cNvPr>
          <p:cNvSpPr txBox="1">
            <a:spLocks noChangeArrowheads="1"/>
          </p:cNvSpPr>
          <p:nvPr/>
        </p:nvSpPr>
        <p:spPr bwMode="auto">
          <a:xfrm>
            <a:off x="900113" y="2276475"/>
            <a:ext cx="43926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400">
                <a:latin typeface="Arial" panose="020B0604020202020204" pitchFamily="34" charset="0"/>
                <a:ea typeface="MS PGothic" panose="020B0600070205080204" pitchFamily="34" charset="-128"/>
              </a:rPr>
              <a:t>What is palliative care?</a:t>
            </a:r>
            <a:br>
              <a:rPr lang="en-US" altLang="en-US" sz="2400">
                <a:latin typeface="Arial" panose="020B0604020202020204" pitchFamily="34" charset="0"/>
                <a:ea typeface="MS PGothic" panose="020B0600070205080204" pitchFamily="34" charset="-128"/>
              </a:rPr>
            </a:br>
            <a:r>
              <a:rPr lang="en-US" altLang="en-US" sz="1200">
                <a:latin typeface="Arial" panose="020B0604020202020204" pitchFamily="34" charset="0"/>
                <a:ea typeface="MS PGothic" panose="020B0600070205080204" pitchFamily="34" charset="-128"/>
              </a:rPr>
              <a:t> </a:t>
            </a:r>
          </a:p>
          <a:p>
            <a:pPr eaLnBrk="1" hangingPunct="1">
              <a:spcBef>
                <a:spcPct val="0"/>
              </a:spcBef>
            </a:pPr>
            <a:r>
              <a:rPr lang="en-US" altLang="en-US" sz="2400">
                <a:latin typeface="Arial" panose="020B0604020202020204" pitchFamily="34" charset="0"/>
                <a:ea typeface="MS PGothic" panose="020B0600070205080204" pitchFamily="34" charset="-128"/>
              </a:rPr>
              <a:t>Oral care for the palliative patient</a:t>
            </a:r>
            <a:br>
              <a:rPr lang="en-US" altLang="en-US" sz="2400">
                <a:latin typeface="Arial" panose="020B0604020202020204" pitchFamily="34" charset="0"/>
                <a:ea typeface="MS PGothic" panose="020B0600070205080204" pitchFamily="34" charset="-128"/>
              </a:rPr>
            </a:br>
            <a:endParaRPr lang="en-US" altLang="en-US" sz="1200">
              <a:latin typeface="Arial" panose="020B0604020202020204" pitchFamily="34" charset="0"/>
              <a:ea typeface="MS PGothic" panose="020B0600070205080204" pitchFamily="34" charset="-128"/>
            </a:endParaRPr>
          </a:p>
          <a:p>
            <a:pPr eaLnBrk="1" hangingPunct="1">
              <a:spcBef>
                <a:spcPct val="0"/>
              </a:spcBef>
            </a:pPr>
            <a:r>
              <a:rPr lang="en-US" altLang="en-US" sz="2400">
                <a:latin typeface="Arial" panose="020B0604020202020204" pitchFamily="34" charset="0"/>
                <a:ea typeface="MS PGothic" panose="020B0600070205080204" pitchFamily="34" charset="-128"/>
              </a:rPr>
              <a:t>Symptoms and treatments for common oral conditions</a:t>
            </a:r>
            <a:br>
              <a:rPr lang="en-US" altLang="en-US" sz="2400">
                <a:latin typeface="Arial" panose="020B0604020202020204" pitchFamily="34" charset="0"/>
                <a:ea typeface="MS PGothic" panose="020B0600070205080204" pitchFamily="34" charset="-128"/>
              </a:rPr>
            </a:br>
            <a:endParaRPr lang="en-US" altLang="en-US" sz="1200">
              <a:latin typeface="Arial" panose="020B0604020202020204" pitchFamily="34" charset="0"/>
              <a:ea typeface="MS PGothic" panose="020B0600070205080204" pitchFamily="34" charset="-128"/>
            </a:endParaRPr>
          </a:p>
          <a:p>
            <a:pPr eaLnBrk="1" hangingPunct="1">
              <a:spcBef>
                <a:spcPct val="0"/>
              </a:spcBef>
            </a:pPr>
            <a:r>
              <a:rPr lang="en-US" altLang="en-US" sz="2400">
                <a:latin typeface="Arial" panose="020B0604020202020204" pitchFamily="34" charset="0"/>
                <a:ea typeface="MS PGothic" panose="020B0600070205080204" pitchFamily="34" charset="-128"/>
              </a:rPr>
              <a:t>Tips and products for delivering daily oral care</a:t>
            </a:r>
          </a:p>
        </p:txBody>
      </p:sp>
      <p:pic>
        <p:nvPicPr>
          <p:cNvPr id="55307" name="Picture 4">
            <a:extLst>
              <a:ext uri="{FF2B5EF4-FFF2-40B4-BE49-F238E27FC236}">
                <a16:creationId xmlns:a16="http://schemas.microsoft.com/office/drawing/2014/main" id="{28C4B0A8-7EF5-3E47-A34E-4115204A3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313" y="4149725"/>
            <a:ext cx="2620962" cy="1757363"/>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pic>
        <p:nvPicPr>
          <p:cNvPr id="55308" name="Picture 4">
            <a:extLst>
              <a:ext uri="{FF2B5EF4-FFF2-40B4-BE49-F238E27FC236}">
                <a16:creationId xmlns:a16="http://schemas.microsoft.com/office/drawing/2014/main" id="{600C5D9E-ED17-294D-B916-A393C7C95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3" y="2066925"/>
            <a:ext cx="2620962" cy="1758950"/>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D9E90AC5-2C10-0848-B30C-84B20F91C2DD}"/>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ounded Rectangle 20">
            <a:extLst>
              <a:ext uri="{FF2B5EF4-FFF2-40B4-BE49-F238E27FC236}">
                <a16:creationId xmlns:a16="http://schemas.microsoft.com/office/drawing/2014/main" id="{97D1B5F0-E485-C641-8CDC-DB1996F311C3}"/>
              </a:ext>
            </a:extLst>
          </p:cNvPr>
          <p:cNvSpPr>
            <a:spLocks noChangeArrowheads="1"/>
          </p:cNvSpPr>
          <p:nvPr/>
        </p:nvSpPr>
        <p:spPr bwMode="auto">
          <a:xfrm>
            <a:off x="304800" y="2743200"/>
            <a:ext cx="8839200" cy="3810000"/>
          </a:xfrm>
          <a:prstGeom prst="roundRect">
            <a:avLst>
              <a:gd name="adj" fmla="val 16667"/>
            </a:avLst>
          </a:prstGeom>
          <a:solidFill>
            <a:srgbClr val="EFD2D2"/>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ectangle 6">
            <a:extLst>
              <a:ext uri="{FF2B5EF4-FFF2-40B4-BE49-F238E27FC236}">
                <a16:creationId xmlns:a16="http://schemas.microsoft.com/office/drawing/2014/main" id="{20D7D17B-4978-264C-B7F7-DFC83CCB2FF7}"/>
              </a:ext>
            </a:extLst>
          </p:cNvPr>
          <p:cNvSpPr>
            <a:spLocks noChangeArrowheads="1"/>
          </p:cNvSpPr>
          <p:nvPr/>
        </p:nvSpPr>
        <p:spPr bwMode="auto">
          <a:xfrm>
            <a:off x="304800" y="1143000"/>
            <a:ext cx="8839200" cy="2209800"/>
          </a:xfrm>
          <a:prstGeom prst="rect">
            <a:avLst/>
          </a:prstGeom>
          <a:solidFill>
            <a:srgbClr val="EFD2D2"/>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ounded Rectangle 20">
            <a:extLst>
              <a:ext uri="{FF2B5EF4-FFF2-40B4-BE49-F238E27FC236}">
                <a16:creationId xmlns:a16="http://schemas.microsoft.com/office/drawing/2014/main" id="{B1D5903C-D257-FC4B-BFDB-97A3A19551B2}"/>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C34FACBC-6F00-3647-A6B5-E45390CA016C}"/>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3" name="Rectangle 6">
            <a:extLst>
              <a:ext uri="{FF2B5EF4-FFF2-40B4-BE49-F238E27FC236}">
                <a16:creationId xmlns:a16="http://schemas.microsoft.com/office/drawing/2014/main" id="{A5BE0038-E02C-EB4B-98DE-869AAD4C0B6E}"/>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5" name="Rectangle 3">
            <a:extLst>
              <a:ext uri="{FF2B5EF4-FFF2-40B4-BE49-F238E27FC236}">
                <a16:creationId xmlns:a16="http://schemas.microsoft.com/office/drawing/2014/main" id="{2B6DBEDC-C609-3047-96A4-7CBE72E08617}"/>
              </a:ext>
            </a:extLst>
          </p:cNvPr>
          <p:cNvSpPr>
            <a:spLocks noChangeArrowheads="1"/>
          </p:cNvSpPr>
          <p:nvPr/>
        </p:nvSpPr>
        <p:spPr bwMode="auto">
          <a:xfrm>
            <a:off x="304800" y="228600"/>
            <a:ext cx="8839200" cy="1371600"/>
          </a:xfrm>
          <a:prstGeom prst="rect">
            <a:avLst/>
          </a:prstGeom>
          <a:solidFill>
            <a:srgbClr val="8F0D0E"/>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57352" name="Text Box 7">
            <a:extLst>
              <a:ext uri="{FF2B5EF4-FFF2-40B4-BE49-F238E27FC236}">
                <a16:creationId xmlns:a16="http://schemas.microsoft.com/office/drawing/2014/main" id="{ED3776EF-7BE7-D240-AA7D-A68D86756031}"/>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7" name="Text Box 3">
            <a:extLst>
              <a:ext uri="{FF2B5EF4-FFF2-40B4-BE49-F238E27FC236}">
                <a16:creationId xmlns:a16="http://schemas.microsoft.com/office/drawing/2014/main" id="{BBCA1735-D7DC-664A-95EB-71BC2B3DD08D}"/>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Palliative Care</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What is Palliative Care?</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57354" name="Rectangle 3">
            <a:extLst>
              <a:ext uri="{FF2B5EF4-FFF2-40B4-BE49-F238E27FC236}">
                <a16:creationId xmlns:a16="http://schemas.microsoft.com/office/drawing/2014/main" id="{543A0848-8AC7-904E-8EB3-F858D3416C76}"/>
              </a:ext>
            </a:extLst>
          </p:cNvPr>
          <p:cNvSpPr txBox="1">
            <a:spLocks noChangeArrowheads="1"/>
          </p:cNvSpPr>
          <p:nvPr/>
        </p:nvSpPr>
        <p:spPr bwMode="auto">
          <a:xfrm>
            <a:off x="900113" y="2060575"/>
            <a:ext cx="74882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400">
                <a:solidFill>
                  <a:srgbClr val="000000"/>
                </a:solidFill>
                <a:latin typeface="Arial" panose="020B0604020202020204" pitchFamily="34" charset="0"/>
              </a:rPr>
              <a:t>Care at the end of life</a:t>
            </a:r>
            <a:br>
              <a:rPr lang="en-US" altLang="en-US" sz="2400">
                <a:solidFill>
                  <a:srgbClr val="000000"/>
                </a:solidFill>
                <a:latin typeface="Arial" panose="020B0604020202020204" pitchFamily="34" charset="0"/>
              </a:rPr>
            </a:br>
            <a:r>
              <a:rPr lang="en-US" altLang="en-US" sz="1600">
                <a:solidFill>
                  <a:srgbClr val="000000"/>
                </a:solidFill>
                <a:latin typeface="Arial" panose="020B0604020202020204" pitchFamily="34" charset="0"/>
              </a:rPr>
              <a:t> </a:t>
            </a:r>
          </a:p>
          <a:p>
            <a:pPr eaLnBrk="1" hangingPunct="1">
              <a:spcBef>
                <a:spcPct val="0"/>
              </a:spcBef>
            </a:pPr>
            <a:r>
              <a:rPr lang="en-US" altLang="en-US" sz="2400">
                <a:solidFill>
                  <a:srgbClr val="000000"/>
                </a:solidFill>
                <a:latin typeface="Arial" panose="020B0604020202020204" pitchFamily="34" charset="0"/>
              </a:rPr>
              <a:t>Care for people with terminal illness, advanced frailty, and/or chronic diseases</a:t>
            </a:r>
            <a:br>
              <a:rPr lang="en-US" altLang="en-US" sz="2400">
                <a:solidFill>
                  <a:srgbClr val="000000"/>
                </a:solidFill>
                <a:latin typeface="Arial" panose="020B0604020202020204" pitchFamily="34" charset="0"/>
              </a:rPr>
            </a:br>
            <a:endParaRPr lang="en-US" altLang="en-US" sz="1600">
              <a:solidFill>
                <a:srgbClr val="000000"/>
              </a:solidFill>
              <a:latin typeface="Arial" panose="020B0604020202020204" pitchFamily="34" charset="0"/>
            </a:endParaRPr>
          </a:p>
          <a:p>
            <a:pPr eaLnBrk="1" hangingPunct="1">
              <a:spcBef>
                <a:spcPct val="0"/>
              </a:spcBef>
            </a:pPr>
            <a:r>
              <a:rPr lang="en-US" altLang="en-US" sz="2400">
                <a:solidFill>
                  <a:srgbClr val="000000"/>
                </a:solidFill>
                <a:latin typeface="Arial" panose="020B0604020202020204" pitchFamily="34" charset="0"/>
              </a:rPr>
              <a:t>Focuses on comfort, </a:t>
            </a:r>
            <a:br>
              <a:rPr lang="en-US" altLang="en-US" sz="2400">
                <a:solidFill>
                  <a:srgbClr val="000000"/>
                </a:solidFill>
                <a:latin typeface="Arial" panose="020B0604020202020204" pitchFamily="34" charset="0"/>
              </a:rPr>
            </a:br>
            <a:r>
              <a:rPr lang="en-US" altLang="en-US" sz="2400">
                <a:solidFill>
                  <a:srgbClr val="000000"/>
                </a:solidFill>
                <a:latin typeface="Arial" panose="020B0604020202020204" pitchFamily="34" charset="0"/>
              </a:rPr>
              <a:t>pain management and </a:t>
            </a:r>
            <a:br>
              <a:rPr lang="en-US" altLang="en-US" sz="2400">
                <a:solidFill>
                  <a:srgbClr val="000000"/>
                </a:solidFill>
                <a:latin typeface="Arial" panose="020B0604020202020204" pitchFamily="34" charset="0"/>
              </a:rPr>
            </a:br>
            <a:r>
              <a:rPr lang="en-US" altLang="en-US" sz="2400">
                <a:solidFill>
                  <a:srgbClr val="000000"/>
                </a:solidFill>
                <a:latin typeface="Arial" panose="020B0604020202020204" pitchFamily="34" charset="0"/>
              </a:rPr>
              <a:t>symptom control</a:t>
            </a:r>
            <a:br>
              <a:rPr lang="en-US" altLang="en-US" sz="2400">
                <a:solidFill>
                  <a:srgbClr val="000000"/>
                </a:solidFill>
                <a:latin typeface="Arial" panose="020B0604020202020204" pitchFamily="34" charset="0"/>
              </a:rPr>
            </a:br>
            <a:endParaRPr lang="en-US" altLang="en-US" sz="1600">
              <a:solidFill>
                <a:srgbClr val="000000"/>
              </a:solidFill>
              <a:latin typeface="Arial" panose="020B0604020202020204" pitchFamily="34" charset="0"/>
            </a:endParaRPr>
          </a:p>
          <a:p>
            <a:pPr eaLnBrk="1" hangingPunct="1">
              <a:spcBef>
                <a:spcPct val="0"/>
              </a:spcBef>
            </a:pPr>
            <a:r>
              <a:rPr lang="en-US" altLang="en-US" sz="2400">
                <a:solidFill>
                  <a:srgbClr val="000000"/>
                </a:solidFill>
                <a:latin typeface="Arial" panose="020B0604020202020204" pitchFamily="34" charset="0"/>
              </a:rPr>
              <a:t>Improves end of life</a:t>
            </a:r>
          </a:p>
        </p:txBody>
      </p:sp>
      <p:pic>
        <p:nvPicPr>
          <p:cNvPr id="57355" name="Picture 4">
            <a:extLst>
              <a:ext uri="{FF2B5EF4-FFF2-40B4-BE49-F238E27FC236}">
                <a16:creationId xmlns:a16="http://schemas.microsoft.com/office/drawing/2014/main" id="{B38B4B29-8AFA-8E40-A8C2-D706D2C9C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646488"/>
            <a:ext cx="3065463" cy="1970087"/>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FDE1F28C-7C88-4343-8192-2B9AC6C32A39}"/>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ounded Rectangle 20">
            <a:extLst>
              <a:ext uri="{FF2B5EF4-FFF2-40B4-BE49-F238E27FC236}">
                <a16:creationId xmlns:a16="http://schemas.microsoft.com/office/drawing/2014/main" id="{89817C90-5E26-734F-A142-2FFCE12F3272}"/>
              </a:ext>
            </a:extLst>
          </p:cNvPr>
          <p:cNvSpPr>
            <a:spLocks noChangeArrowheads="1"/>
          </p:cNvSpPr>
          <p:nvPr/>
        </p:nvSpPr>
        <p:spPr bwMode="auto">
          <a:xfrm>
            <a:off x="304800" y="2743200"/>
            <a:ext cx="8839200" cy="3810000"/>
          </a:xfrm>
          <a:prstGeom prst="roundRect">
            <a:avLst>
              <a:gd name="adj" fmla="val 16667"/>
            </a:avLst>
          </a:prstGeom>
          <a:solidFill>
            <a:srgbClr val="EFD2D2"/>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ectangle 6">
            <a:extLst>
              <a:ext uri="{FF2B5EF4-FFF2-40B4-BE49-F238E27FC236}">
                <a16:creationId xmlns:a16="http://schemas.microsoft.com/office/drawing/2014/main" id="{1825DB0B-5350-6D48-BF61-88041F8365E9}"/>
              </a:ext>
            </a:extLst>
          </p:cNvPr>
          <p:cNvSpPr>
            <a:spLocks noChangeArrowheads="1"/>
          </p:cNvSpPr>
          <p:nvPr/>
        </p:nvSpPr>
        <p:spPr bwMode="auto">
          <a:xfrm>
            <a:off x="304800" y="1143000"/>
            <a:ext cx="8839200" cy="2209800"/>
          </a:xfrm>
          <a:prstGeom prst="rect">
            <a:avLst/>
          </a:prstGeom>
          <a:solidFill>
            <a:srgbClr val="EFD2D2"/>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ounded Rectangle 20">
            <a:extLst>
              <a:ext uri="{FF2B5EF4-FFF2-40B4-BE49-F238E27FC236}">
                <a16:creationId xmlns:a16="http://schemas.microsoft.com/office/drawing/2014/main" id="{8461BF32-DFD7-1640-B386-8722B68D5C39}"/>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32251354-5ECC-D04B-9ADA-8128628B8E3C}"/>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BC375668-CBAF-734E-93BB-CFE640E9F753}"/>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3">
            <a:extLst>
              <a:ext uri="{FF2B5EF4-FFF2-40B4-BE49-F238E27FC236}">
                <a16:creationId xmlns:a16="http://schemas.microsoft.com/office/drawing/2014/main" id="{BB17D000-1812-1346-922B-F9DA08E2DD8C}"/>
              </a:ext>
            </a:extLst>
          </p:cNvPr>
          <p:cNvSpPr>
            <a:spLocks noChangeArrowheads="1"/>
          </p:cNvSpPr>
          <p:nvPr/>
        </p:nvSpPr>
        <p:spPr bwMode="auto">
          <a:xfrm>
            <a:off x="304800" y="228600"/>
            <a:ext cx="8839200" cy="1371600"/>
          </a:xfrm>
          <a:prstGeom prst="rect">
            <a:avLst/>
          </a:prstGeom>
          <a:solidFill>
            <a:srgbClr val="8F0D0E"/>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59400" name="Text Box 7">
            <a:extLst>
              <a:ext uri="{FF2B5EF4-FFF2-40B4-BE49-F238E27FC236}">
                <a16:creationId xmlns:a16="http://schemas.microsoft.com/office/drawing/2014/main" id="{E0B49A91-EB6C-DD41-83D4-93525295CA2E}"/>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6" name="Text Box 3">
            <a:extLst>
              <a:ext uri="{FF2B5EF4-FFF2-40B4-BE49-F238E27FC236}">
                <a16:creationId xmlns:a16="http://schemas.microsoft.com/office/drawing/2014/main" id="{44387F6A-3427-0D49-B33D-10088FA6C4BC}"/>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Palliative Care</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37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Objectives of Palliative Oral Care?</a:t>
            </a:r>
            <a:endParaRPr lang="en-US" sz="37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27" name="Rectangle 3">
            <a:extLst>
              <a:ext uri="{FF2B5EF4-FFF2-40B4-BE49-F238E27FC236}">
                <a16:creationId xmlns:a16="http://schemas.microsoft.com/office/drawing/2014/main" id="{D68DD6E2-DDC5-C548-B779-B1EA4F7B8696}"/>
              </a:ext>
            </a:extLst>
          </p:cNvPr>
          <p:cNvSpPr txBox="1">
            <a:spLocks noChangeArrowheads="1"/>
          </p:cNvSpPr>
          <p:nvPr/>
        </p:nvSpPr>
        <p:spPr bwMode="auto">
          <a:xfrm>
            <a:off x="1058863" y="2227263"/>
            <a:ext cx="7473950" cy="4297362"/>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sz="3200" b="1" kern="0">
                <a:solidFill>
                  <a:srgbClr val="000000"/>
                </a:solidFill>
                <a:latin typeface="Arial"/>
                <a:ea typeface="ＭＳ Ｐゴシック"/>
                <a:cs typeface="+mn-cs"/>
              </a:rPr>
              <a:t>Manage oral pain</a:t>
            </a:r>
          </a:p>
          <a:p>
            <a:pPr marL="342900" indent="-342900" eaLnBrk="1" hangingPunct="1">
              <a:spcBef>
                <a:spcPct val="20000"/>
              </a:spcBef>
              <a:buFontTx/>
              <a:buChar char="•"/>
              <a:defRPr/>
            </a:pPr>
            <a:r>
              <a:rPr lang="en-US" sz="3200" b="1" kern="0">
                <a:solidFill>
                  <a:srgbClr val="000000"/>
                </a:solidFill>
                <a:latin typeface="Arial"/>
                <a:ea typeface="ＭＳ Ｐゴシック"/>
                <a:cs typeface="+mn-cs"/>
              </a:rPr>
              <a:t>Maintain comfort</a:t>
            </a:r>
          </a:p>
          <a:p>
            <a:pPr marL="342900" indent="-342900" eaLnBrk="1" hangingPunct="1">
              <a:spcBef>
                <a:spcPct val="20000"/>
              </a:spcBef>
              <a:buFontTx/>
              <a:buChar char="•"/>
              <a:defRPr/>
            </a:pPr>
            <a:r>
              <a:rPr lang="en-US" sz="3200" b="1" kern="0">
                <a:solidFill>
                  <a:srgbClr val="000000"/>
                </a:solidFill>
                <a:latin typeface="Arial"/>
                <a:ea typeface="ＭＳ Ｐゴシック"/>
                <a:cs typeface="+mn-cs"/>
              </a:rPr>
              <a:t>Promote dignity and self-esteem</a:t>
            </a:r>
            <a:br>
              <a:rPr lang="en-US" sz="3200" kern="0">
                <a:solidFill>
                  <a:srgbClr val="000000"/>
                </a:solidFill>
                <a:latin typeface="Arial"/>
                <a:ea typeface="ＭＳ Ｐゴシック"/>
                <a:cs typeface="+mn-cs"/>
              </a:rPr>
            </a:br>
            <a:endParaRPr lang="en-US" i="1" kern="0">
              <a:solidFill>
                <a:srgbClr val="000000"/>
              </a:solidFill>
              <a:latin typeface="Times New Roman" charset="0"/>
              <a:ea typeface="ＭＳ Ｐゴシック"/>
              <a:cs typeface="+mn-cs"/>
            </a:endParaRPr>
          </a:p>
          <a:p>
            <a:pPr eaLnBrk="1" hangingPunct="1">
              <a:spcBef>
                <a:spcPct val="20000"/>
              </a:spcBef>
              <a:defRPr/>
            </a:pPr>
            <a:r>
              <a:rPr lang="en-US" sz="2800" i="1" kern="0">
                <a:solidFill>
                  <a:srgbClr val="000000"/>
                </a:solidFill>
                <a:latin typeface="Arial"/>
                <a:ea typeface="ＭＳ Ｐゴシック"/>
                <a:cs typeface="+mn-cs"/>
              </a:rPr>
              <a:t>Palliative patients are particularly susceptible to ulcerations, infections, dryness, tooth decay, and coatings affecting mouth tissues</a:t>
            </a:r>
            <a:endParaRPr lang="en-US" sz="2800" kern="0" dirty="0">
              <a:solidFill>
                <a:srgbClr val="000000"/>
              </a:solidFill>
              <a:latin typeface="Arial"/>
              <a:ea typeface="ＭＳ Ｐゴシック"/>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F5360C83-C47F-EE46-B355-2579E8008420}"/>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ounded Rectangle 20">
            <a:extLst>
              <a:ext uri="{FF2B5EF4-FFF2-40B4-BE49-F238E27FC236}">
                <a16:creationId xmlns:a16="http://schemas.microsoft.com/office/drawing/2014/main" id="{E79818E0-2C4D-F241-8C5A-4607BBDD8826}"/>
              </a:ext>
            </a:extLst>
          </p:cNvPr>
          <p:cNvSpPr>
            <a:spLocks noChangeArrowheads="1"/>
          </p:cNvSpPr>
          <p:nvPr/>
        </p:nvSpPr>
        <p:spPr bwMode="auto">
          <a:xfrm>
            <a:off x="304800" y="2743200"/>
            <a:ext cx="8839200" cy="3810000"/>
          </a:xfrm>
          <a:prstGeom prst="roundRect">
            <a:avLst>
              <a:gd name="adj" fmla="val 16667"/>
            </a:avLst>
          </a:prstGeom>
          <a:solidFill>
            <a:srgbClr val="EFD2D2"/>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ectangle 6">
            <a:extLst>
              <a:ext uri="{FF2B5EF4-FFF2-40B4-BE49-F238E27FC236}">
                <a16:creationId xmlns:a16="http://schemas.microsoft.com/office/drawing/2014/main" id="{96B16DDA-2D7C-A942-82B0-B23A033B0693}"/>
              </a:ext>
            </a:extLst>
          </p:cNvPr>
          <p:cNvSpPr>
            <a:spLocks noChangeArrowheads="1"/>
          </p:cNvSpPr>
          <p:nvPr/>
        </p:nvSpPr>
        <p:spPr bwMode="auto">
          <a:xfrm>
            <a:off x="304800" y="1143000"/>
            <a:ext cx="8839200" cy="2209800"/>
          </a:xfrm>
          <a:prstGeom prst="rect">
            <a:avLst/>
          </a:prstGeom>
          <a:solidFill>
            <a:srgbClr val="EFD2D2"/>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ounded Rectangle 20">
            <a:extLst>
              <a:ext uri="{FF2B5EF4-FFF2-40B4-BE49-F238E27FC236}">
                <a16:creationId xmlns:a16="http://schemas.microsoft.com/office/drawing/2014/main" id="{478EEC94-527B-1C48-9AF7-F4ECB3AC3903}"/>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3B1A97B7-956E-C444-B893-3E0B9DD59C11}"/>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3" name="Rectangle 6">
            <a:extLst>
              <a:ext uri="{FF2B5EF4-FFF2-40B4-BE49-F238E27FC236}">
                <a16:creationId xmlns:a16="http://schemas.microsoft.com/office/drawing/2014/main" id="{1EBACB28-6595-CA43-A60C-7D9657A533E8}"/>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6">
            <a:extLst>
              <a:ext uri="{FF2B5EF4-FFF2-40B4-BE49-F238E27FC236}">
                <a16:creationId xmlns:a16="http://schemas.microsoft.com/office/drawing/2014/main" id="{DFF51E68-B799-DE43-BE34-E7D7E745AFD3}"/>
              </a:ext>
            </a:extLst>
          </p:cNvPr>
          <p:cNvSpPr>
            <a:spLocks noChangeArrowheads="1"/>
          </p:cNvSpPr>
          <p:nvPr/>
        </p:nvSpPr>
        <p:spPr bwMode="auto">
          <a:xfrm>
            <a:off x="304800" y="228600"/>
            <a:ext cx="8839200" cy="914400"/>
          </a:xfrm>
          <a:prstGeom prst="rect">
            <a:avLst/>
          </a:prstGeom>
          <a:solidFill>
            <a:srgbClr val="7893C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5" name="Rectangle 3">
            <a:extLst>
              <a:ext uri="{FF2B5EF4-FFF2-40B4-BE49-F238E27FC236}">
                <a16:creationId xmlns:a16="http://schemas.microsoft.com/office/drawing/2014/main" id="{D2AA7525-BA6B-9D41-9C63-AF15052153A5}"/>
              </a:ext>
            </a:extLst>
          </p:cNvPr>
          <p:cNvSpPr>
            <a:spLocks noChangeArrowheads="1"/>
          </p:cNvSpPr>
          <p:nvPr/>
        </p:nvSpPr>
        <p:spPr bwMode="auto">
          <a:xfrm>
            <a:off x="304800" y="228600"/>
            <a:ext cx="8839200" cy="1371600"/>
          </a:xfrm>
          <a:prstGeom prst="rect">
            <a:avLst/>
          </a:prstGeom>
          <a:solidFill>
            <a:srgbClr val="8F0D0E"/>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61449" name="Text Box 7">
            <a:extLst>
              <a:ext uri="{FF2B5EF4-FFF2-40B4-BE49-F238E27FC236}">
                <a16:creationId xmlns:a16="http://schemas.microsoft.com/office/drawing/2014/main" id="{EC370A06-D00D-E945-AAF5-26B155E00365}"/>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7" name="Text Box 3">
            <a:extLst>
              <a:ext uri="{FF2B5EF4-FFF2-40B4-BE49-F238E27FC236}">
                <a16:creationId xmlns:a16="http://schemas.microsoft.com/office/drawing/2014/main" id="{F027592B-1965-8E47-B45D-A5951C1CD1EC}"/>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Palliative Care</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Common Conditions</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28" name="Rectangle 3">
            <a:extLst>
              <a:ext uri="{FF2B5EF4-FFF2-40B4-BE49-F238E27FC236}">
                <a16:creationId xmlns:a16="http://schemas.microsoft.com/office/drawing/2014/main" id="{5DE14553-539F-184D-80F6-4890345D5C46}"/>
              </a:ext>
            </a:extLst>
          </p:cNvPr>
          <p:cNvSpPr txBox="1">
            <a:spLocks noChangeArrowheads="1"/>
          </p:cNvSpPr>
          <p:nvPr/>
        </p:nvSpPr>
        <p:spPr bwMode="auto">
          <a:xfrm>
            <a:off x="831850" y="1916113"/>
            <a:ext cx="7702550" cy="4525962"/>
          </a:xfrm>
          <a:prstGeom prst="rect">
            <a:avLst/>
          </a:prstGeom>
          <a:noFill/>
          <a:ln>
            <a:noFill/>
          </a:ln>
          <a:effectLst/>
          <a:extLst/>
        </p:spPr>
        <p:txBody>
          <a:bodyPr/>
          <a:lstStyle/>
          <a:p>
            <a:pPr marL="457200" indent="-457200" eaLnBrk="1" hangingPunct="1">
              <a:lnSpc>
                <a:spcPct val="90000"/>
              </a:lnSpc>
              <a:buFontTx/>
              <a:buAutoNum type="arabicParenR"/>
              <a:defRPr/>
            </a:pPr>
            <a:r>
              <a:rPr lang="en-US" sz="2600" b="1" dirty="0">
                <a:solidFill>
                  <a:srgbClr val="000000"/>
                </a:solidFill>
                <a:ea typeface="ＭＳ Ｐゴシック" pitchFamily="34" charset="-128"/>
                <a:cs typeface="+mn-cs"/>
              </a:rPr>
              <a:t>Dry mouth/cracked lips:</a:t>
            </a:r>
            <a:br>
              <a:rPr lang="en-US" sz="2800" b="1" dirty="0">
                <a:solidFill>
                  <a:srgbClr val="000000"/>
                </a:solidFill>
                <a:ea typeface="ＭＳ Ｐゴシック" pitchFamily="34" charset="-128"/>
                <a:cs typeface="+mn-cs"/>
              </a:rPr>
            </a:br>
            <a:endParaRPr lang="en-US" sz="800" b="1" dirty="0">
              <a:solidFill>
                <a:srgbClr val="000000"/>
              </a:solidFill>
              <a:ea typeface="ＭＳ Ｐゴシック" pitchFamily="34" charset="-128"/>
              <a:cs typeface="+mn-cs"/>
            </a:endParaRPr>
          </a:p>
          <a:p>
            <a:pPr marL="990600" lvl="1" indent="-533400" eaLnBrk="1" hangingPunct="1">
              <a:lnSpc>
                <a:spcPct val="90000"/>
              </a:lnSpc>
              <a:defRPr/>
            </a:pPr>
            <a:r>
              <a:rPr lang="en-US" sz="2000" u="sng" dirty="0">
                <a:solidFill>
                  <a:srgbClr val="000000"/>
                </a:solidFill>
                <a:ea typeface="ＭＳ Ｐゴシック" pitchFamily="34" charset="-128"/>
                <a:cs typeface="+mn-cs"/>
              </a:rPr>
              <a:t>CAUSES</a:t>
            </a:r>
            <a:r>
              <a:rPr lang="en-US" sz="2000" dirty="0">
                <a:solidFill>
                  <a:srgbClr val="000000"/>
                </a:solidFill>
                <a:ea typeface="ＭＳ Ｐゴシック" pitchFamily="34" charset="-128"/>
                <a:cs typeface="+mn-cs"/>
              </a:rPr>
              <a:t>: medications; genetic disorders and other medical   </a:t>
            </a:r>
            <a:br>
              <a:rPr lang="en-US" sz="2000" dirty="0">
                <a:solidFill>
                  <a:srgbClr val="000000"/>
                </a:solidFill>
                <a:ea typeface="ＭＳ Ｐゴシック" pitchFamily="34" charset="-128"/>
                <a:cs typeface="+mn-cs"/>
              </a:rPr>
            </a:br>
            <a:r>
              <a:rPr lang="en-US" sz="2000" dirty="0">
                <a:solidFill>
                  <a:srgbClr val="000000"/>
                </a:solidFill>
                <a:ea typeface="ＭＳ Ｐゴシック" pitchFamily="34" charset="-128"/>
                <a:cs typeface="+mn-cs"/>
              </a:rPr>
              <a:t>         conditions (e.g. diabetes); mouth breathing;     </a:t>
            </a:r>
            <a:br>
              <a:rPr lang="en-US" sz="2000" dirty="0">
                <a:solidFill>
                  <a:srgbClr val="000000"/>
                </a:solidFill>
                <a:ea typeface="ＭＳ Ｐゴシック" pitchFamily="34" charset="-128"/>
                <a:cs typeface="+mn-cs"/>
              </a:rPr>
            </a:br>
            <a:r>
              <a:rPr lang="en-US" sz="2000" dirty="0">
                <a:solidFill>
                  <a:srgbClr val="000000"/>
                </a:solidFill>
                <a:ea typeface="ＭＳ Ｐゴシック" pitchFamily="34" charset="-128"/>
                <a:cs typeface="+mn-cs"/>
              </a:rPr>
              <a:t>         dehydration</a:t>
            </a:r>
            <a:br>
              <a:rPr lang="en-US" sz="2000" dirty="0">
                <a:solidFill>
                  <a:srgbClr val="000000"/>
                </a:solidFill>
                <a:ea typeface="ＭＳ Ｐゴシック" pitchFamily="34" charset="-128"/>
                <a:cs typeface="+mn-cs"/>
              </a:rPr>
            </a:br>
            <a:endParaRPr lang="en-US" sz="800" dirty="0">
              <a:solidFill>
                <a:srgbClr val="000000"/>
              </a:solidFill>
              <a:ea typeface="ＭＳ Ｐゴシック" pitchFamily="34" charset="-128"/>
              <a:cs typeface="+mn-cs"/>
            </a:endParaRPr>
          </a:p>
          <a:p>
            <a:pPr marL="609600" indent="-609600" eaLnBrk="1" hangingPunct="1">
              <a:lnSpc>
                <a:spcPct val="90000"/>
              </a:lnSpc>
              <a:defRPr/>
            </a:pPr>
            <a:r>
              <a:rPr lang="en-US" sz="2000" b="1" dirty="0">
                <a:solidFill>
                  <a:srgbClr val="000000"/>
                </a:solidFill>
                <a:ea typeface="ＭＳ Ｐゴシック" pitchFamily="34" charset="-128"/>
                <a:cs typeface="+mn-cs"/>
              </a:rPr>
              <a:t>  </a:t>
            </a:r>
            <a:r>
              <a:rPr lang="en-US" sz="2000" b="1" dirty="0">
                <a:solidFill>
                  <a:srgbClr val="002060"/>
                </a:solidFill>
                <a:ea typeface="ＭＳ Ｐゴシック" pitchFamily="34" charset="-128"/>
                <a:cs typeface="+mn-cs"/>
              </a:rPr>
              <a:t>Symptoms:</a:t>
            </a:r>
            <a:br>
              <a:rPr lang="en-US" sz="2000" b="1" dirty="0">
                <a:solidFill>
                  <a:srgbClr val="002060"/>
                </a:solidFill>
                <a:ea typeface="ＭＳ Ｐゴシック" pitchFamily="34" charset="-128"/>
                <a:cs typeface="+mn-cs"/>
              </a:rPr>
            </a:br>
            <a:endParaRPr lang="en-US" sz="800" dirty="0">
              <a:solidFill>
                <a:srgbClr val="002060"/>
              </a:solidFill>
              <a:ea typeface="ＭＳ Ｐゴシック" pitchFamily="34" charset="-128"/>
              <a:cs typeface="+mn-cs"/>
            </a:endParaRPr>
          </a:p>
          <a:p>
            <a:pPr marL="623888" lvl="1" indent="-319088"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Difficulty swallowing, chewing, and speaking </a:t>
            </a:r>
          </a:p>
          <a:p>
            <a:pPr marL="623888" lvl="1" indent="-319088"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Bad breath or hoarseness</a:t>
            </a:r>
            <a:br>
              <a:rPr lang="en-US" sz="2000" dirty="0">
                <a:solidFill>
                  <a:srgbClr val="000000"/>
                </a:solidFill>
                <a:ea typeface="ＭＳ Ｐゴシック" pitchFamily="34" charset="-128"/>
                <a:cs typeface="+mn-cs"/>
              </a:rPr>
            </a:br>
            <a:r>
              <a:rPr lang="en-US" sz="1200" dirty="0">
                <a:solidFill>
                  <a:srgbClr val="000000"/>
                </a:solidFill>
                <a:ea typeface="ＭＳ Ｐゴシック" pitchFamily="34" charset="-128"/>
                <a:cs typeface="+mn-cs"/>
              </a:rPr>
              <a:t> </a:t>
            </a:r>
          </a:p>
          <a:p>
            <a:pPr marL="609600" indent="-609600" eaLnBrk="1" hangingPunct="1">
              <a:lnSpc>
                <a:spcPct val="90000"/>
              </a:lnSpc>
              <a:defRPr/>
            </a:pPr>
            <a:r>
              <a:rPr lang="en-US" sz="2000" b="1" dirty="0">
                <a:solidFill>
                  <a:srgbClr val="002060"/>
                </a:solidFill>
                <a:ea typeface="ＭＳ Ｐゴシック" pitchFamily="34" charset="-128"/>
                <a:cs typeface="+mn-cs"/>
              </a:rPr>
              <a:t>  Treatment:</a:t>
            </a:r>
            <a:br>
              <a:rPr lang="en-US" sz="2000" b="1" dirty="0">
                <a:solidFill>
                  <a:srgbClr val="002060"/>
                </a:solidFill>
                <a:ea typeface="ＭＳ Ｐゴシック" pitchFamily="34" charset="-128"/>
                <a:cs typeface="+mn-cs"/>
              </a:rPr>
            </a:br>
            <a:endParaRPr lang="en-US" sz="800" dirty="0">
              <a:solidFill>
                <a:srgbClr val="002060"/>
              </a:solidFill>
              <a:ea typeface="ＭＳ Ｐゴシック" pitchFamily="34" charset="-128"/>
              <a:cs typeface="+mn-cs"/>
            </a:endParaRPr>
          </a:p>
          <a:p>
            <a:pPr marL="623888" lvl="1" indent="-334963"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Increasing fluid intake </a:t>
            </a:r>
          </a:p>
          <a:p>
            <a:pPr marL="623888" lvl="1" indent="-334963"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Sucking on ice cubes or </a:t>
            </a:r>
            <a:br>
              <a:rPr lang="en-US" sz="2000" dirty="0">
                <a:solidFill>
                  <a:srgbClr val="000000"/>
                </a:solidFill>
                <a:ea typeface="ＭＳ Ｐゴシック" pitchFamily="34" charset="-128"/>
                <a:cs typeface="+mn-cs"/>
              </a:rPr>
            </a:br>
            <a:r>
              <a:rPr lang="en-US" sz="2000" dirty="0">
                <a:solidFill>
                  <a:srgbClr val="000000"/>
                </a:solidFill>
                <a:ea typeface="ＭＳ Ｐゴシック" pitchFamily="34" charset="-128"/>
                <a:cs typeface="+mn-cs"/>
              </a:rPr>
              <a:t>sugar-free candy</a:t>
            </a:r>
          </a:p>
          <a:p>
            <a:pPr marL="623888" lvl="1" indent="-334963"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Saliva substitutes</a:t>
            </a:r>
          </a:p>
          <a:p>
            <a:pPr marL="623888" lvl="1" indent="-334963"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Room humidifier</a:t>
            </a:r>
          </a:p>
        </p:txBody>
      </p:sp>
      <p:pic>
        <p:nvPicPr>
          <p:cNvPr id="61452" name="Picture 4" descr="angular cheilitis-20101006-103154-14">
            <a:extLst>
              <a:ext uri="{FF2B5EF4-FFF2-40B4-BE49-F238E27FC236}">
                <a16:creationId xmlns:a16="http://schemas.microsoft.com/office/drawing/2014/main" id="{3008666A-1512-3941-885C-3E65C9EC3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70375"/>
            <a:ext cx="2743200" cy="1825625"/>
          </a:xfrm>
          <a:prstGeom prst="rect">
            <a:avLst/>
          </a:prstGeom>
          <a:noFill/>
          <a:ln w="69850" cap="rnd">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64C25C93-CE22-CE48-AD71-67B20A71139F}"/>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ounded Rectangle 20">
            <a:extLst>
              <a:ext uri="{FF2B5EF4-FFF2-40B4-BE49-F238E27FC236}">
                <a16:creationId xmlns:a16="http://schemas.microsoft.com/office/drawing/2014/main" id="{D61D8C3E-D05A-864F-82CE-A4DF3FC53754}"/>
              </a:ext>
            </a:extLst>
          </p:cNvPr>
          <p:cNvSpPr>
            <a:spLocks noChangeArrowheads="1"/>
          </p:cNvSpPr>
          <p:nvPr/>
        </p:nvSpPr>
        <p:spPr bwMode="auto">
          <a:xfrm>
            <a:off x="304800" y="2743200"/>
            <a:ext cx="8839200" cy="3810000"/>
          </a:xfrm>
          <a:prstGeom prst="roundRect">
            <a:avLst>
              <a:gd name="adj" fmla="val 16667"/>
            </a:avLst>
          </a:prstGeom>
          <a:solidFill>
            <a:srgbClr val="EFD2D2"/>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ectangle 6">
            <a:extLst>
              <a:ext uri="{FF2B5EF4-FFF2-40B4-BE49-F238E27FC236}">
                <a16:creationId xmlns:a16="http://schemas.microsoft.com/office/drawing/2014/main" id="{10307D26-88E3-0446-8650-F41A895C79B0}"/>
              </a:ext>
            </a:extLst>
          </p:cNvPr>
          <p:cNvSpPr>
            <a:spLocks noChangeArrowheads="1"/>
          </p:cNvSpPr>
          <p:nvPr/>
        </p:nvSpPr>
        <p:spPr bwMode="auto">
          <a:xfrm>
            <a:off x="304800" y="1143000"/>
            <a:ext cx="8839200" cy="2209800"/>
          </a:xfrm>
          <a:prstGeom prst="rect">
            <a:avLst/>
          </a:prstGeom>
          <a:solidFill>
            <a:srgbClr val="EFD2D2"/>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ounded Rectangle 20">
            <a:extLst>
              <a:ext uri="{FF2B5EF4-FFF2-40B4-BE49-F238E27FC236}">
                <a16:creationId xmlns:a16="http://schemas.microsoft.com/office/drawing/2014/main" id="{7D868C41-9148-7B4E-8840-C6AB55EF537F}"/>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853D9B91-4B50-3945-BEF6-19A039E0626E}"/>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37E86E60-15FC-3440-941E-7ACE3350C579}"/>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3">
            <a:extLst>
              <a:ext uri="{FF2B5EF4-FFF2-40B4-BE49-F238E27FC236}">
                <a16:creationId xmlns:a16="http://schemas.microsoft.com/office/drawing/2014/main" id="{0D41C949-F096-064E-9775-09C13FCCF444}"/>
              </a:ext>
            </a:extLst>
          </p:cNvPr>
          <p:cNvSpPr>
            <a:spLocks noChangeArrowheads="1"/>
          </p:cNvSpPr>
          <p:nvPr/>
        </p:nvSpPr>
        <p:spPr bwMode="auto">
          <a:xfrm>
            <a:off x="304800" y="228600"/>
            <a:ext cx="8839200" cy="1371600"/>
          </a:xfrm>
          <a:prstGeom prst="rect">
            <a:avLst/>
          </a:prstGeom>
          <a:solidFill>
            <a:srgbClr val="8F0D0E"/>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63496" name="Text Box 7">
            <a:extLst>
              <a:ext uri="{FF2B5EF4-FFF2-40B4-BE49-F238E27FC236}">
                <a16:creationId xmlns:a16="http://schemas.microsoft.com/office/drawing/2014/main" id="{9D4A39AC-40B0-8E47-BD29-7AC482E896FA}"/>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6" name="Text Box 3">
            <a:extLst>
              <a:ext uri="{FF2B5EF4-FFF2-40B4-BE49-F238E27FC236}">
                <a16:creationId xmlns:a16="http://schemas.microsoft.com/office/drawing/2014/main" id="{C19403A9-DA65-EA41-AC4A-82B1EC1D355A}"/>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Palliative Care</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Common Conditions</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27" name="Rectangle 3">
            <a:extLst>
              <a:ext uri="{FF2B5EF4-FFF2-40B4-BE49-F238E27FC236}">
                <a16:creationId xmlns:a16="http://schemas.microsoft.com/office/drawing/2014/main" id="{1D2438E9-CEE0-EB4A-87CF-7A021629AE87}"/>
              </a:ext>
            </a:extLst>
          </p:cNvPr>
          <p:cNvSpPr txBox="1">
            <a:spLocks noChangeArrowheads="1"/>
          </p:cNvSpPr>
          <p:nvPr/>
        </p:nvSpPr>
        <p:spPr bwMode="auto">
          <a:xfrm>
            <a:off x="889000" y="1844675"/>
            <a:ext cx="7499350" cy="4525963"/>
          </a:xfrm>
          <a:prstGeom prst="rect">
            <a:avLst/>
          </a:prstGeom>
          <a:noFill/>
          <a:ln>
            <a:noFill/>
          </a:ln>
          <a:effectLst/>
          <a:extLst/>
        </p:spPr>
        <p:txBody>
          <a:bodyPr/>
          <a:lstStyle/>
          <a:p>
            <a:pPr marL="514350" indent="-514350" eaLnBrk="1" hangingPunct="1">
              <a:lnSpc>
                <a:spcPct val="90000"/>
              </a:lnSpc>
              <a:buFont typeface="+mj-lt"/>
              <a:buAutoNum type="arabicParenR" startAt="2"/>
              <a:defRPr/>
            </a:pPr>
            <a:r>
              <a:rPr lang="en-US" sz="2600" b="1" dirty="0">
                <a:solidFill>
                  <a:srgbClr val="000000"/>
                </a:solidFill>
                <a:ea typeface="ＭＳ Ｐゴシック" pitchFamily="34" charset="-128"/>
                <a:cs typeface="+mn-cs"/>
              </a:rPr>
              <a:t>Candida Infection/Thrush/</a:t>
            </a:r>
            <a:r>
              <a:rPr lang="en-US" sz="2600" b="1" dirty="0" err="1">
                <a:solidFill>
                  <a:srgbClr val="000000"/>
                </a:solidFill>
                <a:ea typeface="ＭＳ Ｐゴシック" pitchFamily="34" charset="-128"/>
                <a:cs typeface="+mn-cs"/>
              </a:rPr>
              <a:t>Candidiasis</a:t>
            </a:r>
            <a:r>
              <a:rPr lang="en-US" sz="2600" b="1" dirty="0">
                <a:solidFill>
                  <a:srgbClr val="000000"/>
                </a:solidFill>
                <a:ea typeface="ＭＳ Ｐゴシック" pitchFamily="34" charset="-128"/>
                <a:cs typeface="+mn-cs"/>
              </a:rPr>
              <a:t>:</a:t>
            </a:r>
            <a:br>
              <a:rPr lang="en-US" sz="2600" b="1" dirty="0">
                <a:solidFill>
                  <a:srgbClr val="000000"/>
                </a:solidFill>
                <a:ea typeface="ＭＳ Ｐゴシック" pitchFamily="34" charset="-128"/>
                <a:cs typeface="+mn-cs"/>
              </a:rPr>
            </a:br>
            <a:br>
              <a:rPr lang="en-US" sz="200" dirty="0">
                <a:solidFill>
                  <a:srgbClr val="000000"/>
                </a:solidFill>
                <a:ea typeface="ＭＳ Ｐゴシック" pitchFamily="34" charset="-128"/>
                <a:cs typeface="+mn-cs"/>
              </a:rPr>
            </a:br>
            <a:endParaRPr lang="en-US" sz="200" dirty="0">
              <a:solidFill>
                <a:srgbClr val="000000"/>
              </a:solidFill>
              <a:ea typeface="ＭＳ Ｐゴシック" pitchFamily="34" charset="-128"/>
              <a:cs typeface="+mn-cs"/>
            </a:endParaRPr>
          </a:p>
          <a:p>
            <a:pPr marL="1081088" lvl="2" indent="-319088"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Fungal overgrowth</a:t>
            </a:r>
          </a:p>
          <a:p>
            <a:pPr marL="1081088" lvl="2" indent="-319088"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Occurs on soft palate, gum tissue and tongue</a:t>
            </a:r>
            <a:br>
              <a:rPr lang="en-US" sz="2000" dirty="0">
                <a:solidFill>
                  <a:srgbClr val="000000"/>
                </a:solidFill>
                <a:ea typeface="ＭＳ Ｐゴシック" pitchFamily="34" charset="-128"/>
                <a:cs typeface="+mn-cs"/>
              </a:rPr>
            </a:br>
            <a:r>
              <a:rPr lang="en-US" sz="1400" dirty="0">
                <a:solidFill>
                  <a:srgbClr val="000000"/>
                </a:solidFill>
                <a:ea typeface="ＭＳ Ｐゴシック" pitchFamily="34" charset="-128"/>
                <a:cs typeface="+mn-cs"/>
              </a:rPr>
              <a:t> </a:t>
            </a:r>
          </a:p>
          <a:p>
            <a:pPr marL="623888" lvl="1" indent="-319088" eaLnBrk="1" hangingPunct="1">
              <a:lnSpc>
                <a:spcPct val="90000"/>
              </a:lnSpc>
              <a:defRPr/>
            </a:pPr>
            <a:r>
              <a:rPr lang="en-US" sz="2000" u="sng" dirty="0">
                <a:solidFill>
                  <a:srgbClr val="000000"/>
                </a:solidFill>
                <a:ea typeface="ＭＳ Ｐゴシック" pitchFamily="34" charset="-128"/>
                <a:cs typeface="+mn-cs"/>
              </a:rPr>
              <a:t>CAUSES</a:t>
            </a:r>
            <a:r>
              <a:rPr lang="en-US" sz="2000" dirty="0">
                <a:solidFill>
                  <a:srgbClr val="000000"/>
                </a:solidFill>
                <a:ea typeface="ＭＳ Ｐゴシック" pitchFamily="34" charset="-128"/>
                <a:cs typeface="+mn-cs"/>
              </a:rPr>
              <a:t>:  body is run down; improper denture care; </a:t>
            </a:r>
            <a:br>
              <a:rPr lang="en-US" sz="2000" dirty="0">
                <a:solidFill>
                  <a:srgbClr val="000000"/>
                </a:solidFill>
                <a:ea typeface="ＭＳ Ｐゴシック" pitchFamily="34" charset="-128"/>
                <a:cs typeface="+mn-cs"/>
              </a:rPr>
            </a:br>
            <a:r>
              <a:rPr lang="en-US" sz="2000" dirty="0">
                <a:solidFill>
                  <a:srgbClr val="000000"/>
                </a:solidFill>
                <a:ea typeface="ＭＳ Ｐゴシック" pitchFamily="34" charset="-128"/>
                <a:cs typeface="+mn-cs"/>
              </a:rPr>
              <a:t>             dry mouth; certain medications</a:t>
            </a:r>
            <a:br>
              <a:rPr lang="en-US" sz="2000" dirty="0">
                <a:solidFill>
                  <a:srgbClr val="000000"/>
                </a:solidFill>
                <a:ea typeface="ＭＳ Ｐゴシック" pitchFamily="34" charset="-128"/>
                <a:cs typeface="+mn-cs"/>
              </a:rPr>
            </a:br>
            <a:endParaRPr lang="en-US" sz="1200" dirty="0">
              <a:solidFill>
                <a:srgbClr val="000000"/>
              </a:solidFill>
              <a:ea typeface="ＭＳ Ｐゴシック" pitchFamily="34" charset="-128"/>
              <a:cs typeface="+mn-cs"/>
            </a:endParaRPr>
          </a:p>
          <a:p>
            <a:pPr marL="609600" indent="-609600" eaLnBrk="1" hangingPunct="1">
              <a:lnSpc>
                <a:spcPct val="90000"/>
              </a:lnSpc>
              <a:defRPr/>
            </a:pPr>
            <a:r>
              <a:rPr lang="en-US" sz="2300" b="1" dirty="0">
                <a:solidFill>
                  <a:srgbClr val="002060"/>
                </a:solidFill>
                <a:ea typeface="ＭＳ Ｐゴシック" pitchFamily="34" charset="-128"/>
                <a:cs typeface="+mn-cs"/>
              </a:rPr>
              <a:t>  Symptoms:</a:t>
            </a:r>
            <a:br>
              <a:rPr lang="en-US" sz="2300" b="1" dirty="0">
                <a:solidFill>
                  <a:srgbClr val="002060"/>
                </a:solidFill>
                <a:ea typeface="ＭＳ Ｐゴシック" pitchFamily="34" charset="-128"/>
                <a:cs typeface="+mn-cs"/>
              </a:rPr>
            </a:br>
            <a:endParaRPr lang="en-US" sz="500" b="1" dirty="0">
              <a:solidFill>
                <a:srgbClr val="002060"/>
              </a:solidFill>
              <a:ea typeface="ＭＳ Ｐゴシック" pitchFamily="34" charset="-128"/>
              <a:cs typeface="+mn-cs"/>
            </a:endParaRPr>
          </a:p>
          <a:p>
            <a:pPr marL="623888" lvl="1" indent="-319088"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White creamy patches &amp; small red dots (usually not painful)</a:t>
            </a:r>
            <a:br>
              <a:rPr lang="en-US" sz="2400" dirty="0">
                <a:solidFill>
                  <a:srgbClr val="000000"/>
                </a:solidFill>
                <a:ea typeface="ＭＳ Ｐゴシック" pitchFamily="34" charset="-128"/>
                <a:cs typeface="+mn-cs"/>
              </a:rPr>
            </a:br>
            <a:r>
              <a:rPr lang="en-US" sz="1400" dirty="0">
                <a:solidFill>
                  <a:srgbClr val="000000"/>
                </a:solidFill>
                <a:ea typeface="ＭＳ Ｐゴシック" pitchFamily="34" charset="-128"/>
                <a:cs typeface="+mn-cs"/>
              </a:rPr>
              <a:t> </a:t>
            </a:r>
          </a:p>
          <a:p>
            <a:pPr marL="609600" indent="-609600" eaLnBrk="1" hangingPunct="1">
              <a:lnSpc>
                <a:spcPct val="90000"/>
              </a:lnSpc>
              <a:defRPr/>
            </a:pPr>
            <a:r>
              <a:rPr lang="en-US" sz="2300" b="1" dirty="0">
                <a:solidFill>
                  <a:srgbClr val="002060"/>
                </a:solidFill>
                <a:ea typeface="ＭＳ Ｐゴシック" pitchFamily="34" charset="-128"/>
                <a:cs typeface="+mn-cs"/>
              </a:rPr>
              <a:t>  Treatment:</a:t>
            </a:r>
            <a:br>
              <a:rPr lang="en-US" sz="2300" b="1" dirty="0">
                <a:solidFill>
                  <a:srgbClr val="002060"/>
                </a:solidFill>
                <a:ea typeface="ＭＳ Ｐゴシック" pitchFamily="34" charset="-128"/>
                <a:cs typeface="+mn-cs"/>
              </a:rPr>
            </a:br>
            <a:endParaRPr lang="en-US" sz="500" b="1" dirty="0">
              <a:solidFill>
                <a:srgbClr val="002060"/>
              </a:solidFill>
              <a:ea typeface="ＭＳ Ｐゴシック" pitchFamily="34" charset="-128"/>
              <a:cs typeface="+mn-cs"/>
            </a:endParaRPr>
          </a:p>
          <a:p>
            <a:pPr marL="623888" lvl="1" indent="-334963"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Treatment by antifungal agent (must be prescribed by dental or medical professional)</a:t>
            </a:r>
            <a:br>
              <a:rPr lang="en-US" sz="2000" dirty="0">
                <a:solidFill>
                  <a:srgbClr val="000000"/>
                </a:solidFill>
                <a:ea typeface="ＭＳ Ｐゴシック" pitchFamily="34" charset="-128"/>
                <a:cs typeface="+mn-cs"/>
              </a:rPr>
            </a:br>
            <a:r>
              <a:rPr lang="en-US" sz="300" dirty="0">
                <a:solidFill>
                  <a:srgbClr val="000000"/>
                </a:solidFill>
                <a:ea typeface="ＭＳ Ｐゴシック" pitchFamily="34" charset="-128"/>
                <a:cs typeface="+mn-cs"/>
              </a:rPr>
              <a:t> </a:t>
            </a:r>
            <a:br>
              <a:rPr lang="en-US" sz="2000" dirty="0">
                <a:solidFill>
                  <a:srgbClr val="000000"/>
                </a:solidFill>
                <a:ea typeface="ＭＳ Ｐゴシック" pitchFamily="34" charset="-128"/>
                <a:cs typeface="+mn-cs"/>
              </a:rPr>
            </a:br>
            <a:r>
              <a:rPr lang="en-US" sz="300" dirty="0">
                <a:solidFill>
                  <a:srgbClr val="000000"/>
                </a:solidFill>
                <a:ea typeface="ＭＳ Ｐゴシック" pitchFamily="34" charset="-128"/>
                <a:cs typeface="+mn-cs"/>
              </a:rPr>
              <a:t> </a:t>
            </a:r>
          </a:p>
          <a:p>
            <a:pPr marL="623888" lvl="1" indent="-334963"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Disinfect dentures and discard any oral care tools that have come in contact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23DD8F97-213D-FF4F-A178-D78AF7B01853}"/>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ounded Rectangle 20">
            <a:extLst>
              <a:ext uri="{FF2B5EF4-FFF2-40B4-BE49-F238E27FC236}">
                <a16:creationId xmlns:a16="http://schemas.microsoft.com/office/drawing/2014/main" id="{16532F0A-4EA2-584A-AC2B-872EC375009E}"/>
              </a:ext>
            </a:extLst>
          </p:cNvPr>
          <p:cNvSpPr>
            <a:spLocks noChangeArrowheads="1"/>
          </p:cNvSpPr>
          <p:nvPr/>
        </p:nvSpPr>
        <p:spPr bwMode="auto">
          <a:xfrm>
            <a:off x="304800" y="2743200"/>
            <a:ext cx="8839200" cy="3810000"/>
          </a:xfrm>
          <a:prstGeom prst="roundRect">
            <a:avLst>
              <a:gd name="adj" fmla="val 16667"/>
            </a:avLst>
          </a:prstGeom>
          <a:solidFill>
            <a:srgbClr val="EFD2D2"/>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ectangle 6">
            <a:extLst>
              <a:ext uri="{FF2B5EF4-FFF2-40B4-BE49-F238E27FC236}">
                <a16:creationId xmlns:a16="http://schemas.microsoft.com/office/drawing/2014/main" id="{F08D0E11-6ECF-1641-A605-9D6A342D7EC9}"/>
              </a:ext>
            </a:extLst>
          </p:cNvPr>
          <p:cNvSpPr>
            <a:spLocks noChangeArrowheads="1"/>
          </p:cNvSpPr>
          <p:nvPr/>
        </p:nvSpPr>
        <p:spPr bwMode="auto">
          <a:xfrm>
            <a:off x="304800" y="1143000"/>
            <a:ext cx="8839200" cy="2209800"/>
          </a:xfrm>
          <a:prstGeom prst="rect">
            <a:avLst/>
          </a:prstGeom>
          <a:solidFill>
            <a:srgbClr val="EFD2D2"/>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ounded Rectangle 20">
            <a:extLst>
              <a:ext uri="{FF2B5EF4-FFF2-40B4-BE49-F238E27FC236}">
                <a16:creationId xmlns:a16="http://schemas.microsoft.com/office/drawing/2014/main" id="{3F511DF3-FC8A-CF43-B97C-8C615C5ABA4B}"/>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4AF2F558-E830-4A4F-ADC1-6D461432A40F}"/>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46054968-1470-5048-B46C-47FFC907CE6C}"/>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3">
            <a:extLst>
              <a:ext uri="{FF2B5EF4-FFF2-40B4-BE49-F238E27FC236}">
                <a16:creationId xmlns:a16="http://schemas.microsoft.com/office/drawing/2014/main" id="{AB6C13AA-3F97-4A45-863B-74419ACB4B9F}"/>
              </a:ext>
            </a:extLst>
          </p:cNvPr>
          <p:cNvSpPr>
            <a:spLocks noChangeArrowheads="1"/>
          </p:cNvSpPr>
          <p:nvPr/>
        </p:nvSpPr>
        <p:spPr bwMode="auto">
          <a:xfrm>
            <a:off x="304800" y="228600"/>
            <a:ext cx="8839200" cy="1371600"/>
          </a:xfrm>
          <a:prstGeom prst="rect">
            <a:avLst/>
          </a:prstGeom>
          <a:solidFill>
            <a:srgbClr val="8F0D0E"/>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65544" name="Text Box 7">
            <a:extLst>
              <a:ext uri="{FF2B5EF4-FFF2-40B4-BE49-F238E27FC236}">
                <a16:creationId xmlns:a16="http://schemas.microsoft.com/office/drawing/2014/main" id="{5756ED43-3D60-AF40-94C3-64A559C88904}"/>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6" name="Text Box 3">
            <a:extLst>
              <a:ext uri="{FF2B5EF4-FFF2-40B4-BE49-F238E27FC236}">
                <a16:creationId xmlns:a16="http://schemas.microsoft.com/office/drawing/2014/main" id="{AEBEA210-4348-B348-9A0D-669813859529}"/>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Palliative Care</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Common Conditions</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27" name="Rectangle 3">
            <a:extLst>
              <a:ext uri="{FF2B5EF4-FFF2-40B4-BE49-F238E27FC236}">
                <a16:creationId xmlns:a16="http://schemas.microsoft.com/office/drawing/2014/main" id="{AFAF1D6B-0CB8-CE47-A881-F6195277033B}"/>
              </a:ext>
            </a:extLst>
          </p:cNvPr>
          <p:cNvSpPr txBox="1">
            <a:spLocks noChangeArrowheads="1"/>
          </p:cNvSpPr>
          <p:nvPr/>
        </p:nvSpPr>
        <p:spPr bwMode="auto">
          <a:xfrm>
            <a:off x="889000" y="1905000"/>
            <a:ext cx="7499350" cy="4525963"/>
          </a:xfrm>
          <a:prstGeom prst="rect">
            <a:avLst/>
          </a:prstGeom>
          <a:noFill/>
          <a:ln>
            <a:noFill/>
          </a:ln>
          <a:effectLst/>
          <a:extLst/>
        </p:spPr>
        <p:txBody>
          <a:bodyPr/>
          <a:lstStyle/>
          <a:p>
            <a:pPr marL="514350" indent="-514350" eaLnBrk="1" hangingPunct="1">
              <a:lnSpc>
                <a:spcPct val="90000"/>
              </a:lnSpc>
              <a:buFont typeface="+mj-lt"/>
              <a:buAutoNum type="arabicParenR" startAt="3"/>
              <a:defRPr/>
            </a:pPr>
            <a:r>
              <a:rPr lang="en-US" sz="2600" b="1" dirty="0">
                <a:solidFill>
                  <a:srgbClr val="000000"/>
                </a:solidFill>
                <a:ea typeface="ＭＳ Ｐゴシック" pitchFamily="34" charset="-128"/>
                <a:cs typeface="+mn-cs"/>
              </a:rPr>
              <a:t>Angular </a:t>
            </a:r>
            <a:r>
              <a:rPr lang="en-US" sz="2600" b="1" dirty="0" err="1">
                <a:solidFill>
                  <a:srgbClr val="000000"/>
                </a:solidFill>
                <a:ea typeface="ＭＳ Ｐゴシック" pitchFamily="34" charset="-128"/>
                <a:cs typeface="+mn-cs"/>
              </a:rPr>
              <a:t>Cheilitis</a:t>
            </a:r>
            <a:r>
              <a:rPr lang="en-US" sz="2600" b="1" dirty="0">
                <a:solidFill>
                  <a:srgbClr val="000000"/>
                </a:solidFill>
                <a:ea typeface="ＭＳ Ｐゴシック" pitchFamily="34" charset="-128"/>
                <a:cs typeface="+mn-cs"/>
              </a:rPr>
              <a:t>:</a:t>
            </a:r>
            <a:br>
              <a:rPr lang="en-US" sz="2600" b="1" dirty="0">
                <a:solidFill>
                  <a:srgbClr val="000000"/>
                </a:solidFill>
                <a:ea typeface="ＭＳ Ｐゴシック" pitchFamily="34" charset="-128"/>
                <a:cs typeface="+mn-cs"/>
              </a:rPr>
            </a:br>
            <a:endParaRPr lang="en-US" sz="500" b="1" dirty="0">
              <a:solidFill>
                <a:srgbClr val="000000"/>
              </a:solidFill>
              <a:ea typeface="ＭＳ Ｐゴシック" pitchFamily="34" charset="-128"/>
              <a:cs typeface="+mn-cs"/>
            </a:endParaRPr>
          </a:p>
          <a:p>
            <a:pPr marL="1081088" lvl="2" indent="-319088"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Chronic, painful condition in corners mouth</a:t>
            </a:r>
          </a:p>
          <a:p>
            <a:pPr marL="1081088" lvl="2" indent="-319088"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Occurs in people who have lost some or all teeth</a:t>
            </a:r>
            <a:br>
              <a:rPr lang="en-US" sz="2000" dirty="0">
                <a:solidFill>
                  <a:srgbClr val="000000"/>
                </a:solidFill>
                <a:ea typeface="ＭＳ Ｐゴシック" pitchFamily="34" charset="-128"/>
                <a:cs typeface="+mn-cs"/>
              </a:rPr>
            </a:br>
            <a:r>
              <a:rPr lang="en-US" sz="2000" dirty="0">
                <a:solidFill>
                  <a:srgbClr val="000000"/>
                </a:solidFill>
                <a:ea typeface="ＭＳ Ｐゴシック" pitchFamily="34" charset="-128"/>
                <a:cs typeface="+mn-cs"/>
              </a:rPr>
              <a:t> </a:t>
            </a:r>
          </a:p>
          <a:p>
            <a:pPr marL="623888" lvl="1" indent="-319088" eaLnBrk="1" hangingPunct="1">
              <a:lnSpc>
                <a:spcPct val="90000"/>
              </a:lnSpc>
              <a:defRPr/>
            </a:pPr>
            <a:r>
              <a:rPr lang="en-US" sz="2000" u="sng" dirty="0">
                <a:solidFill>
                  <a:srgbClr val="000000"/>
                </a:solidFill>
                <a:ea typeface="ＭＳ Ｐゴシック" pitchFamily="34" charset="-128"/>
                <a:cs typeface="+mn-cs"/>
              </a:rPr>
              <a:t>CAUSES</a:t>
            </a:r>
            <a:r>
              <a:rPr lang="en-US" sz="2000" dirty="0">
                <a:solidFill>
                  <a:srgbClr val="000000"/>
                </a:solidFill>
                <a:ea typeface="ＭＳ Ｐゴシック" pitchFamily="34" charset="-128"/>
                <a:cs typeface="+mn-cs"/>
              </a:rPr>
              <a:t>:  poor nutrition; fungal or bacterial infection; </a:t>
            </a:r>
            <a:br>
              <a:rPr lang="en-US" sz="2000" dirty="0">
                <a:solidFill>
                  <a:srgbClr val="000000"/>
                </a:solidFill>
                <a:ea typeface="ＭＳ Ｐゴシック" pitchFamily="34" charset="-128"/>
                <a:cs typeface="+mn-cs"/>
              </a:rPr>
            </a:br>
            <a:r>
              <a:rPr lang="en-US" sz="2000" dirty="0">
                <a:solidFill>
                  <a:srgbClr val="000000"/>
                </a:solidFill>
                <a:ea typeface="ＭＳ Ｐゴシック" pitchFamily="34" charset="-128"/>
                <a:cs typeface="+mn-cs"/>
              </a:rPr>
              <a:t>             constant licking, drooling or pooling of saliva</a:t>
            </a:r>
            <a:br>
              <a:rPr lang="en-US" sz="2000" dirty="0">
                <a:solidFill>
                  <a:srgbClr val="000000"/>
                </a:solidFill>
                <a:ea typeface="ＭＳ Ｐゴシック" pitchFamily="34" charset="-128"/>
                <a:cs typeface="+mn-cs"/>
              </a:rPr>
            </a:br>
            <a:endParaRPr lang="en-US" sz="1400" dirty="0">
              <a:solidFill>
                <a:srgbClr val="000000"/>
              </a:solidFill>
              <a:ea typeface="ＭＳ Ｐゴシック" pitchFamily="34" charset="-128"/>
              <a:cs typeface="+mn-cs"/>
            </a:endParaRPr>
          </a:p>
          <a:p>
            <a:pPr marL="609600" indent="-609600" eaLnBrk="1" hangingPunct="1">
              <a:lnSpc>
                <a:spcPct val="90000"/>
              </a:lnSpc>
              <a:defRPr/>
            </a:pPr>
            <a:r>
              <a:rPr lang="en-US" sz="2000" b="1" dirty="0">
                <a:solidFill>
                  <a:srgbClr val="002060"/>
                </a:solidFill>
                <a:ea typeface="ＭＳ Ｐゴシック" pitchFamily="34" charset="-128"/>
                <a:cs typeface="+mn-cs"/>
              </a:rPr>
              <a:t>  Symptoms:</a:t>
            </a:r>
            <a:br>
              <a:rPr lang="en-US" sz="2000" b="1" dirty="0">
                <a:solidFill>
                  <a:srgbClr val="002060"/>
                </a:solidFill>
                <a:ea typeface="ＭＳ Ｐゴシック" pitchFamily="34" charset="-128"/>
                <a:cs typeface="+mn-cs"/>
              </a:rPr>
            </a:br>
            <a:endParaRPr lang="en-US" sz="500" b="1" dirty="0">
              <a:solidFill>
                <a:srgbClr val="002060"/>
              </a:solidFill>
              <a:ea typeface="ＭＳ Ｐゴシック" pitchFamily="34" charset="-128"/>
              <a:cs typeface="+mn-cs"/>
            </a:endParaRPr>
          </a:p>
          <a:p>
            <a:pPr marL="623888" lvl="1" indent="-319088"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Red ulcerative patches in corner of mouth</a:t>
            </a:r>
            <a:br>
              <a:rPr lang="en-US" sz="2000" dirty="0">
                <a:solidFill>
                  <a:srgbClr val="000000"/>
                </a:solidFill>
                <a:ea typeface="ＭＳ Ｐゴシック" pitchFamily="34" charset="-128"/>
                <a:cs typeface="+mn-cs"/>
              </a:rPr>
            </a:br>
            <a:r>
              <a:rPr lang="en-US" sz="2000" dirty="0">
                <a:solidFill>
                  <a:srgbClr val="000000"/>
                </a:solidFill>
                <a:ea typeface="ＭＳ Ｐゴシック" pitchFamily="34" charset="-128"/>
                <a:cs typeface="+mn-cs"/>
              </a:rPr>
              <a:t> </a:t>
            </a:r>
          </a:p>
          <a:p>
            <a:pPr marL="609600" indent="-609600" eaLnBrk="1" hangingPunct="1">
              <a:lnSpc>
                <a:spcPct val="90000"/>
              </a:lnSpc>
              <a:defRPr/>
            </a:pPr>
            <a:r>
              <a:rPr lang="en-US" sz="2000" b="1" dirty="0">
                <a:solidFill>
                  <a:srgbClr val="002060"/>
                </a:solidFill>
                <a:ea typeface="ＭＳ Ｐゴシック" pitchFamily="34" charset="-128"/>
                <a:cs typeface="+mn-cs"/>
              </a:rPr>
              <a:t>  Treatment:</a:t>
            </a:r>
            <a:br>
              <a:rPr lang="en-US" sz="2000" b="1" dirty="0">
                <a:solidFill>
                  <a:srgbClr val="002060"/>
                </a:solidFill>
                <a:ea typeface="ＭＳ Ｐゴシック" pitchFamily="34" charset="-128"/>
                <a:cs typeface="+mn-cs"/>
              </a:rPr>
            </a:br>
            <a:endParaRPr lang="en-US" sz="500" b="1" dirty="0">
              <a:solidFill>
                <a:srgbClr val="002060"/>
              </a:solidFill>
              <a:ea typeface="ＭＳ Ｐゴシック" pitchFamily="34" charset="-128"/>
              <a:cs typeface="+mn-cs"/>
            </a:endParaRPr>
          </a:p>
          <a:p>
            <a:pPr marL="623888" lvl="1" indent="-334963"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Treatment by antifungal agent</a:t>
            </a:r>
            <a:br>
              <a:rPr lang="en-US" sz="2000" dirty="0">
                <a:solidFill>
                  <a:srgbClr val="000000"/>
                </a:solidFill>
                <a:ea typeface="ＭＳ Ｐゴシック" pitchFamily="34" charset="-128"/>
                <a:cs typeface="+mn-cs"/>
              </a:rPr>
            </a:br>
            <a:endParaRPr lang="en-US" sz="500" dirty="0">
              <a:solidFill>
                <a:srgbClr val="000000"/>
              </a:solidFill>
              <a:ea typeface="ＭＳ Ｐゴシック" pitchFamily="34" charset="-128"/>
              <a:cs typeface="+mn-cs"/>
            </a:endParaRPr>
          </a:p>
          <a:p>
            <a:pPr marL="623888" lvl="1" indent="-334963" eaLnBrk="1" hangingPunct="1">
              <a:lnSpc>
                <a:spcPct val="90000"/>
              </a:lnSpc>
              <a:buFont typeface="Arial" pitchFamily="34" charset="0"/>
              <a:buChar char="•"/>
              <a:defRPr/>
            </a:pPr>
            <a:r>
              <a:rPr lang="en-US" sz="2000" dirty="0">
                <a:solidFill>
                  <a:srgbClr val="000000"/>
                </a:solidFill>
                <a:ea typeface="ＭＳ Ｐゴシック" pitchFamily="34" charset="-128"/>
                <a:cs typeface="+mn-cs"/>
              </a:rPr>
              <a:t>Improved nutrition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50DFAA66-DE37-2C4B-8447-4C9E4CD04A6D}"/>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ounded Rectangle 20">
            <a:extLst>
              <a:ext uri="{FF2B5EF4-FFF2-40B4-BE49-F238E27FC236}">
                <a16:creationId xmlns:a16="http://schemas.microsoft.com/office/drawing/2014/main" id="{CA963585-C10B-5346-99B1-7DEDC4ECCFD3}"/>
              </a:ext>
            </a:extLst>
          </p:cNvPr>
          <p:cNvSpPr>
            <a:spLocks noChangeArrowheads="1"/>
          </p:cNvSpPr>
          <p:nvPr/>
        </p:nvSpPr>
        <p:spPr bwMode="auto">
          <a:xfrm>
            <a:off x="304800" y="2743200"/>
            <a:ext cx="8839200" cy="3810000"/>
          </a:xfrm>
          <a:prstGeom prst="roundRect">
            <a:avLst>
              <a:gd name="adj" fmla="val 16667"/>
            </a:avLst>
          </a:prstGeom>
          <a:solidFill>
            <a:srgbClr val="EFD2D2"/>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ectangle 6">
            <a:extLst>
              <a:ext uri="{FF2B5EF4-FFF2-40B4-BE49-F238E27FC236}">
                <a16:creationId xmlns:a16="http://schemas.microsoft.com/office/drawing/2014/main" id="{DDA8E610-937D-F04B-A6FA-40DDB4BEA89B}"/>
              </a:ext>
            </a:extLst>
          </p:cNvPr>
          <p:cNvSpPr>
            <a:spLocks noChangeArrowheads="1"/>
          </p:cNvSpPr>
          <p:nvPr/>
        </p:nvSpPr>
        <p:spPr bwMode="auto">
          <a:xfrm>
            <a:off x="304800" y="1143000"/>
            <a:ext cx="8839200" cy="2209800"/>
          </a:xfrm>
          <a:prstGeom prst="rect">
            <a:avLst/>
          </a:prstGeom>
          <a:solidFill>
            <a:srgbClr val="EFD2D2"/>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ounded Rectangle 20">
            <a:extLst>
              <a:ext uri="{FF2B5EF4-FFF2-40B4-BE49-F238E27FC236}">
                <a16:creationId xmlns:a16="http://schemas.microsoft.com/office/drawing/2014/main" id="{93A04385-8C99-AA49-8FA0-DEFD89C80F33}"/>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476B6684-5FEA-4048-A9F5-8F896D743764}"/>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6">
            <a:extLst>
              <a:ext uri="{FF2B5EF4-FFF2-40B4-BE49-F238E27FC236}">
                <a16:creationId xmlns:a16="http://schemas.microsoft.com/office/drawing/2014/main" id="{A3A25830-5F88-3D43-AE5C-87DE73884268}"/>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3">
            <a:extLst>
              <a:ext uri="{FF2B5EF4-FFF2-40B4-BE49-F238E27FC236}">
                <a16:creationId xmlns:a16="http://schemas.microsoft.com/office/drawing/2014/main" id="{EFB5501E-1FC0-9648-876C-2E74B580128A}"/>
              </a:ext>
            </a:extLst>
          </p:cNvPr>
          <p:cNvSpPr>
            <a:spLocks noChangeArrowheads="1"/>
          </p:cNvSpPr>
          <p:nvPr/>
        </p:nvSpPr>
        <p:spPr bwMode="auto">
          <a:xfrm>
            <a:off x="304800" y="228600"/>
            <a:ext cx="8839200" cy="1371600"/>
          </a:xfrm>
          <a:prstGeom prst="rect">
            <a:avLst/>
          </a:prstGeom>
          <a:solidFill>
            <a:srgbClr val="8F0D0E"/>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67592" name="Text Box 7">
            <a:extLst>
              <a:ext uri="{FF2B5EF4-FFF2-40B4-BE49-F238E27FC236}">
                <a16:creationId xmlns:a16="http://schemas.microsoft.com/office/drawing/2014/main" id="{59036BAA-5131-8542-8023-382D20B4BE6D}"/>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6" name="Text Box 3">
            <a:extLst>
              <a:ext uri="{FF2B5EF4-FFF2-40B4-BE49-F238E27FC236}">
                <a16:creationId xmlns:a16="http://schemas.microsoft.com/office/drawing/2014/main" id="{500C3B49-EF66-D242-AFE1-7F05FD356275}"/>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Palliative Care</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Tips for Daily Oral Care</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67594" name="Rectangle 3">
            <a:extLst>
              <a:ext uri="{FF2B5EF4-FFF2-40B4-BE49-F238E27FC236}">
                <a16:creationId xmlns:a16="http://schemas.microsoft.com/office/drawing/2014/main" id="{748BD18E-7999-0341-BCE2-15E732CF5376}"/>
              </a:ext>
            </a:extLst>
          </p:cNvPr>
          <p:cNvSpPr txBox="1">
            <a:spLocks noChangeArrowheads="1"/>
          </p:cNvSpPr>
          <p:nvPr/>
        </p:nvSpPr>
        <p:spPr bwMode="auto">
          <a:xfrm>
            <a:off x="990600" y="2209800"/>
            <a:ext cx="749935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pPr>
            <a:r>
              <a:rPr lang="en-US" altLang="en-US" sz="2400" b="1">
                <a:solidFill>
                  <a:srgbClr val="000000"/>
                </a:solidFill>
                <a:latin typeface="Arial" panose="020B0604020202020204" pitchFamily="34" charset="0"/>
                <a:ea typeface="MS PGothic" panose="020B0600070205080204" pitchFamily="34" charset="-128"/>
              </a:rPr>
              <a:t>Assess daily</a:t>
            </a:r>
            <a:br>
              <a:rPr lang="en-US" altLang="en-US" sz="2400">
                <a:solidFill>
                  <a:srgbClr val="000000"/>
                </a:solidFill>
                <a:latin typeface="Arial" panose="020B0604020202020204" pitchFamily="34" charset="0"/>
                <a:ea typeface="MS PGothic" panose="020B0600070205080204" pitchFamily="34" charset="-128"/>
              </a:rPr>
            </a:br>
            <a:endParaRPr lang="en-US" altLang="en-US" sz="2400">
              <a:solidFill>
                <a:srgbClr val="000000"/>
              </a:solidFill>
              <a:latin typeface="Arial" panose="020B0604020202020204" pitchFamily="34" charset="0"/>
              <a:ea typeface="MS PGothic" panose="020B0600070205080204" pitchFamily="34" charset="-128"/>
            </a:endParaRPr>
          </a:p>
          <a:p>
            <a:pPr eaLnBrk="1" hangingPunct="1">
              <a:lnSpc>
                <a:spcPct val="90000"/>
              </a:lnSpc>
              <a:spcBef>
                <a:spcPct val="0"/>
              </a:spcBef>
            </a:pPr>
            <a:r>
              <a:rPr lang="en-US" altLang="en-US" sz="2400" b="1">
                <a:solidFill>
                  <a:srgbClr val="000000"/>
                </a:solidFill>
                <a:latin typeface="Arial" panose="020B0604020202020204" pitchFamily="34" charset="0"/>
                <a:ea typeface="MS PGothic" panose="020B0600070205080204" pitchFamily="34" charset="-128"/>
              </a:rPr>
              <a:t>Ensure the mouth is moist and promote hydration </a:t>
            </a:r>
            <a:br>
              <a:rPr lang="en-US" altLang="en-US" sz="2400">
                <a:solidFill>
                  <a:srgbClr val="000000"/>
                </a:solidFill>
                <a:latin typeface="Arial" panose="020B0604020202020204" pitchFamily="34" charset="0"/>
                <a:ea typeface="MS PGothic" panose="020B0600070205080204" pitchFamily="34" charset="-128"/>
              </a:rPr>
            </a:br>
            <a:endParaRPr lang="en-US" altLang="en-US" sz="2400">
              <a:solidFill>
                <a:srgbClr val="000000"/>
              </a:solidFill>
              <a:latin typeface="Arial" panose="020B0604020202020204" pitchFamily="34" charset="0"/>
              <a:ea typeface="MS PGothic" panose="020B0600070205080204" pitchFamily="34" charset="-128"/>
            </a:endParaRPr>
          </a:p>
          <a:p>
            <a:pPr eaLnBrk="1" hangingPunct="1">
              <a:lnSpc>
                <a:spcPct val="90000"/>
              </a:lnSpc>
              <a:spcBef>
                <a:spcPct val="0"/>
              </a:spcBef>
            </a:pPr>
            <a:r>
              <a:rPr lang="en-US" altLang="en-US" sz="2400" b="1">
                <a:solidFill>
                  <a:srgbClr val="000000"/>
                </a:solidFill>
                <a:latin typeface="Arial" panose="020B0604020202020204" pitchFamily="34" charset="0"/>
                <a:ea typeface="MS PGothic" panose="020B0600070205080204" pitchFamily="34" charset="-128"/>
              </a:rPr>
              <a:t>Remove and clean dentures daily</a:t>
            </a:r>
            <a:br>
              <a:rPr lang="en-US" altLang="en-US" sz="2400" b="1">
                <a:solidFill>
                  <a:srgbClr val="000000"/>
                </a:solidFill>
                <a:latin typeface="Arial" panose="020B0604020202020204" pitchFamily="34" charset="0"/>
                <a:ea typeface="MS PGothic" panose="020B0600070205080204" pitchFamily="34" charset="-128"/>
              </a:rPr>
            </a:br>
            <a:endParaRPr lang="en-US" altLang="en-US" sz="500" b="1">
              <a:solidFill>
                <a:srgbClr val="000000"/>
              </a:solidFill>
              <a:latin typeface="Arial" panose="020B0604020202020204" pitchFamily="34" charset="0"/>
              <a:ea typeface="MS PGothic" panose="020B0600070205080204" pitchFamily="34" charset="-128"/>
            </a:endParaRPr>
          </a:p>
          <a:p>
            <a:pPr lvl="1" eaLnBrk="1" hangingPunct="1">
              <a:lnSpc>
                <a:spcPct val="90000"/>
              </a:lnSpc>
              <a:spcBef>
                <a:spcPct val="0"/>
              </a:spcBef>
              <a:buFont typeface="Arial" panose="020B0604020202020204" pitchFamily="34" charset="0"/>
              <a:buChar char="•"/>
            </a:pPr>
            <a:r>
              <a:rPr lang="en-US" altLang="en-US" sz="2400" i="1">
                <a:solidFill>
                  <a:srgbClr val="000000"/>
                </a:solidFill>
                <a:latin typeface="Arial" panose="020B0604020202020204" pitchFamily="34" charset="0"/>
                <a:ea typeface="MS PGothic" panose="020B0600070205080204" pitchFamily="34" charset="-128"/>
              </a:rPr>
              <a:t> Remove for a minimum of 1 hour</a:t>
            </a:r>
          </a:p>
          <a:p>
            <a:pPr lvl="1" eaLnBrk="1" hangingPunct="1">
              <a:lnSpc>
                <a:spcPct val="90000"/>
              </a:lnSpc>
              <a:spcBef>
                <a:spcPct val="0"/>
              </a:spcBef>
              <a:buFont typeface="Arial" panose="020B0604020202020204" pitchFamily="34" charset="0"/>
              <a:buChar char="•"/>
            </a:pPr>
            <a:r>
              <a:rPr lang="en-US" altLang="en-US" sz="2400" i="1">
                <a:solidFill>
                  <a:srgbClr val="000000"/>
                </a:solidFill>
                <a:latin typeface="Arial" panose="020B0604020202020204" pitchFamily="34" charset="0"/>
                <a:ea typeface="MS PGothic" panose="020B0600070205080204" pitchFamily="34" charset="-128"/>
              </a:rPr>
              <a:t>Ensure dentures are moistened before placing  back in the mouth</a:t>
            </a:r>
          </a:p>
          <a:p>
            <a:pPr eaLnBrk="1" hangingPunct="1">
              <a:lnSpc>
                <a:spcPct val="90000"/>
              </a:lnSpc>
              <a:spcBef>
                <a:spcPct val="0"/>
              </a:spcBef>
              <a:buFontTx/>
              <a:buNone/>
            </a:pPr>
            <a:br>
              <a:rPr lang="en-US" altLang="en-US" sz="2800" b="1">
                <a:ea typeface="MS PGothic" panose="020B0600070205080204" pitchFamily="34" charset="-128"/>
              </a:rPr>
            </a:br>
            <a:endParaRPr lang="en-US" altLang="en-US" sz="300" b="1">
              <a:ea typeface="MS PGothic"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78483FFD-DC6E-4847-99F7-07B43DC040AB}"/>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4" name="Rounded Rectangle 20">
            <a:extLst>
              <a:ext uri="{FF2B5EF4-FFF2-40B4-BE49-F238E27FC236}">
                <a16:creationId xmlns:a16="http://schemas.microsoft.com/office/drawing/2014/main" id="{727C018A-04BE-E34C-94FC-20CCD7DE341F}"/>
              </a:ext>
            </a:extLst>
          </p:cNvPr>
          <p:cNvSpPr>
            <a:spLocks noChangeArrowheads="1"/>
          </p:cNvSpPr>
          <p:nvPr/>
        </p:nvSpPr>
        <p:spPr bwMode="auto">
          <a:xfrm>
            <a:off x="304800" y="2743200"/>
            <a:ext cx="8839200" cy="3810000"/>
          </a:xfrm>
          <a:prstGeom prst="roundRect">
            <a:avLst>
              <a:gd name="adj" fmla="val 16667"/>
            </a:avLst>
          </a:prstGeom>
          <a:solidFill>
            <a:srgbClr val="EFD2D2"/>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5" name="Rectangle 6">
            <a:extLst>
              <a:ext uri="{FF2B5EF4-FFF2-40B4-BE49-F238E27FC236}">
                <a16:creationId xmlns:a16="http://schemas.microsoft.com/office/drawing/2014/main" id="{ED6883A2-4BA2-4042-84B9-23C6976C7064}"/>
              </a:ext>
            </a:extLst>
          </p:cNvPr>
          <p:cNvSpPr>
            <a:spLocks noChangeArrowheads="1"/>
          </p:cNvSpPr>
          <p:nvPr/>
        </p:nvSpPr>
        <p:spPr bwMode="auto">
          <a:xfrm>
            <a:off x="304800" y="1143000"/>
            <a:ext cx="8839200" cy="2209800"/>
          </a:xfrm>
          <a:prstGeom prst="rect">
            <a:avLst/>
          </a:prstGeom>
          <a:solidFill>
            <a:srgbClr val="EFD2D2"/>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6" name="Rounded Rectangle 20">
            <a:extLst>
              <a:ext uri="{FF2B5EF4-FFF2-40B4-BE49-F238E27FC236}">
                <a16:creationId xmlns:a16="http://schemas.microsoft.com/office/drawing/2014/main" id="{42CE3D7C-8F5B-0F43-9E30-20C8EA1A90E4}"/>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7" name="Rectangle 6">
            <a:extLst>
              <a:ext uri="{FF2B5EF4-FFF2-40B4-BE49-F238E27FC236}">
                <a16:creationId xmlns:a16="http://schemas.microsoft.com/office/drawing/2014/main" id="{2928A475-387F-A245-BC05-A8B12AAF175F}"/>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ectangle 6">
            <a:extLst>
              <a:ext uri="{FF2B5EF4-FFF2-40B4-BE49-F238E27FC236}">
                <a16:creationId xmlns:a16="http://schemas.microsoft.com/office/drawing/2014/main" id="{54F80F5A-10E2-3C41-BA9F-1B6CC2C9DD87}"/>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ectangle 3">
            <a:extLst>
              <a:ext uri="{FF2B5EF4-FFF2-40B4-BE49-F238E27FC236}">
                <a16:creationId xmlns:a16="http://schemas.microsoft.com/office/drawing/2014/main" id="{0DEC9FB1-3546-7D46-AFD5-6B393594B191}"/>
              </a:ext>
            </a:extLst>
          </p:cNvPr>
          <p:cNvSpPr>
            <a:spLocks noChangeArrowheads="1"/>
          </p:cNvSpPr>
          <p:nvPr/>
        </p:nvSpPr>
        <p:spPr bwMode="auto">
          <a:xfrm>
            <a:off x="304800" y="228600"/>
            <a:ext cx="8839200" cy="1371600"/>
          </a:xfrm>
          <a:prstGeom prst="rect">
            <a:avLst/>
          </a:prstGeom>
          <a:solidFill>
            <a:srgbClr val="8F0D0E"/>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69640" name="Text Box 7">
            <a:extLst>
              <a:ext uri="{FF2B5EF4-FFF2-40B4-BE49-F238E27FC236}">
                <a16:creationId xmlns:a16="http://schemas.microsoft.com/office/drawing/2014/main" id="{81F54CE6-1F9F-FA41-81AC-30A527EC8228}"/>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1" name="Text Box 3">
            <a:extLst>
              <a:ext uri="{FF2B5EF4-FFF2-40B4-BE49-F238E27FC236}">
                <a16:creationId xmlns:a16="http://schemas.microsoft.com/office/drawing/2014/main" id="{9F66019E-F639-A542-BD41-3C39F72D7FD7}"/>
              </a:ext>
            </a:extLst>
          </p:cNvPr>
          <p:cNvSpPr txBox="1">
            <a:spLocks noChangeArrowheads="1"/>
          </p:cNvSpPr>
          <p:nvPr/>
        </p:nvSpPr>
        <p:spPr bwMode="auto">
          <a:xfrm>
            <a:off x="838200" y="381000"/>
            <a:ext cx="7910513" cy="1066800"/>
          </a:xfrm>
          <a:prstGeom prst="rect">
            <a:avLst/>
          </a:prstGeom>
          <a:noFill/>
          <a:ln w="9525">
            <a:noFill/>
            <a:round/>
            <a:headEnd/>
            <a:tailEnd/>
          </a:ln>
        </p:spPr>
        <p:txBody>
          <a:bodyPr anchor="ctr"/>
          <a:lstStyle/>
          <a:p>
            <a:pPr eaLnBrk="1" fontAlgn="auto" hangingPunct="1">
              <a:lnSpc>
                <a:spcPts val="40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Palliative Care</a:t>
            </a:r>
            <a:br>
              <a:rPr lang="en-US" b="1" kern="0" dirty="0">
                <a:solidFill>
                  <a:sysClr val="windowText" lastClr="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kern="0"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Tips for Daily Oral Care</a:t>
            </a:r>
            <a:endParaRPr lang="en-US" sz="4200" kern="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22" name="Rectangle 3">
            <a:extLst>
              <a:ext uri="{FF2B5EF4-FFF2-40B4-BE49-F238E27FC236}">
                <a16:creationId xmlns:a16="http://schemas.microsoft.com/office/drawing/2014/main" id="{263E8254-FD24-BC41-A926-C9CAD72D1BD0}"/>
              </a:ext>
            </a:extLst>
          </p:cNvPr>
          <p:cNvSpPr txBox="1">
            <a:spLocks noChangeArrowheads="1"/>
          </p:cNvSpPr>
          <p:nvPr/>
        </p:nvSpPr>
        <p:spPr bwMode="auto">
          <a:xfrm>
            <a:off x="4648200" y="1981200"/>
            <a:ext cx="3810000" cy="4525963"/>
          </a:xfrm>
          <a:prstGeom prst="rect">
            <a:avLst/>
          </a:prstGeom>
          <a:noFill/>
          <a:ln w="9525">
            <a:noFill/>
            <a:miter lim="800000"/>
            <a:headEnd/>
            <a:tailEnd/>
          </a:ln>
        </p:spPr>
        <p:txBody>
          <a:bodyPr/>
          <a:lstStyle/>
          <a:p>
            <a:pPr marL="342900" indent="-342900" eaLnBrk="1" hangingPunct="1">
              <a:spcBef>
                <a:spcPct val="20000"/>
              </a:spcBef>
              <a:defRPr/>
            </a:pPr>
            <a:r>
              <a:rPr lang="en-US" sz="2800" b="1" u="sng" kern="0" dirty="0">
                <a:solidFill>
                  <a:srgbClr val="000000"/>
                </a:solidFill>
                <a:latin typeface="Arial"/>
                <a:ea typeface="ＭＳ Ｐゴシック"/>
                <a:cs typeface="+mn-cs"/>
              </a:rPr>
              <a:t>DO</a:t>
            </a:r>
            <a:r>
              <a:rPr lang="en-US" sz="2800" b="1" kern="0" dirty="0">
                <a:solidFill>
                  <a:srgbClr val="000000"/>
                </a:solidFill>
                <a:latin typeface="Arial"/>
                <a:ea typeface="ＭＳ Ｐゴシック"/>
                <a:cs typeface="+mn-cs"/>
              </a:rPr>
              <a:t> use:</a:t>
            </a:r>
            <a:br>
              <a:rPr lang="en-US" sz="2800" b="1" kern="0" dirty="0">
                <a:solidFill>
                  <a:srgbClr val="000000"/>
                </a:solidFill>
                <a:latin typeface="Arial"/>
                <a:ea typeface="ＭＳ Ｐゴシック"/>
                <a:cs typeface="+mn-cs"/>
              </a:rPr>
            </a:br>
            <a:endParaRPr lang="en-US" sz="1100" kern="0" dirty="0">
              <a:solidFill>
                <a:srgbClr val="000000"/>
              </a:solidFill>
              <a:latin typeface="Arial"/>
              <a:ea typeface="ＭＳ Ｐゴシック"/>
              <a:cs typeface="+mn-cs"/>
            </a:endParaRPr>
          </a:p>
          <a:p>
            <a:pPr marL="342900" indent="-342900" eaLnBrk="1" hangingPunct="1">
              <a:spcBef>
                <a:spcPct val="20000"/>
              </a:spcBef>
              <a:buFont typeface="Times" charset="0"/>
              <a:buChar char="•"/>
              <a:defRPr/>
            </a:pPr>
            <a:r>
              <a:rPr lang="en-US" sz="2400" kern="0" dirty="0">
                <a:solidFill>
                  <a:srgbClr val="000000"/>
                </a:solidFill>
                <a:latin typeface="Arial "/>
                <a:ea typeface="ＭＳ Ｐゴシック"/>
                <a:cs typeface="+mn-cs"/>
              </a:rPr>
              <a:t>saline, soda water or fluoride rinses</a:t>
            </a:r>
            <a:br>
              <a:rPr lang="en-US" sz="2600" kern="0" dirty="0">
                <a:solidFill>
                  <a:srgbClr val="000000"/>
                </a:solidFill>
                <a:latin typeface="Arial "/>
                <a:ea typeface="ＭＳ Ｐゴシック"/>
                <a:cs typeface="+mn-cs"/>
              </a:rPr>
            </a:br>
            <a:r>
              <a:rPr lang="en-US" sz="800" kern="0" dirty="0">
                <a:solidFill>
                  <a:srgbClr val="000000"/>
                </a:solidFill>
                <a:latin typeface="Arial "/>
                <a:ea typeface="ＭＳ Ｐゴシック"/>
                <a:cs typeface="+mn-cs"/>
              </a:rPr>
              <a:t> </a:t>
            </a:r>
          </a:p>
          <a:p>
            <a:pPr marL="342900" indent="-342900" eaLnBrk="1" hangingPunct="1">
              <a:spcBef>
                <a:spcPct val="20000"/>
              </a:spcBef>
              <a:buFont typeface="Times" charset="0"/>
              <a:buChar char="•"/>
              <a:defRPr/>
            </a:pPr>
            <a:r>
              <a:rPr lang="en-US" sz="2400" kern="0" dirty="0">
                <a:solidFill>
                  <a:srgbClr val="000000"/>
                </a:solidFill>
                <a:latin typeface="Arial "/>
                <a:ea typeface="ＭＳ Ｐゴシック"/>
                <a:cs typeface="+mn-cs"/>
              </a:rPr>
              <a:t>a soft toothbrush</a:t>
            </a:r>
            <a:br>
              <a:rPr lang="en-US" sz="2600" kern="0" dirty="0">
                <a:solidFill>
                  <a:srgbClr val="000000"/>
                </a:solidFill>
                <a:latin typeface="Arial "/>
                <a:ea typeface="ＭＳ Ｐゴシック"/>
                <a:cs typeface="+mn-cs"/>
              </a:rPr>
            </a:br>
            <a:endParaRPr lang="en-US" sz="800" kern="0" dirty="0">
              <a:solidFill>
                <a:srgbClr val="000000"/>
              </a:solidFill>
              <a:latin typeface="Arial "/>
              <a:ea typeface="ＭＳ Ｐゴシック"/>
              <a:cs typeface="+mn-cs"/>
            </a:endParaRPr>
          </a:p>
          <a:p>
            <a:pPr marL="342900" indent="-342900" eaLnBrk="1" hangingPunct="1">
              <a:spcBef>
                <a:spcPct val="20000"/>
              </a:spcBef>
              <a:buFont typeface="Times" charset="0"/>
              <a:buChar char="•"/>
              <a:defRPr/>
            </a:pPr>
            <a:r>
              <a:rPr lang="en-US" sz="2400" kern="0" dirty="0">
                <a:solidFill>
                  <a:srgbClr val="000000"/>
                </a:solidFill>
                <a:latin typeface="Arial "/>
                <a:ea typeface="ＭＳ Ｐゴシック"/>
                <a:cs typeface="+mn-cs"/>
              </a:rPr>
              <a:t>non-petroleum, water soluble moisturizer </a:t>
            </a:r>
            <a:br>
              <a:rPr lang="en-US" sz="2600" kern="0" dirty="0">
                <a:solidFill>
                  <a:srgbClr val="000000"/>
                </a:solidFill>
                <a:latin typeface="Arial "/>
                <a:ea typeface="ＭＳ Ｐゴシック"/>
                <a:cs typeface="+mn-cs"/>
              </a:rPr>
            </a:br>
            <a:r>
              <a:rPr lang="en-US" sz="1100" kern="0" dirty="0">
                <a:solidFill>
                  <a:srgbClr val="000000"/>
                </a:solidFill>
                <a:latin typeface="Arial "/>
                <a:ea typeface="ＭＳ Ｐゴシック"/>
                <a:cs typeface="+mn-cs"/>
              </a:rPr>
              <a:t> </a:t>
            </a:r>
            <a:endParaRPr lang="en-US" sz="800" kern="0" dirty="0">
              <a:solidFill>
                <a:srgbClr val="000000"/>
              </a:solidFill>
              <a:latin typeface="Arial "/>
              <a:ea typeface="ＭＳ Ｐゴシック"/>
              <a:cs typeface="+mn-cs"/>
            </a:endParaRPr>
          </a:p>
          <a:p>
            <a:pPr marL="342900" indent="-342900" eaLnBrk="1" hangingPunct="1">
              <a:spcBef>
                <a:spcPct val="20000"/>
              </a:spcBef>
              <a:buFont typeface="Times" charset="0"/>
              <a:buChar char="•"/>
              <a:defRPr/>
            </a:pPr>
            <a:r>
              <a:rPr lang="en-US" sz="2400" kern="0" dirty="0">
                <a:solidFill>
                  <a:srgbClr val="000000"/>
                </a:solidFill>
                <a:latin typeface="Arial "/>
                <a:ea typeface="ＭＳ Ｐゴシック"/>
                <a:cs typeface="+mn-cs"/>
              </a:rPr>
              <a:t>saliva substitute 2-6 times daily</a:t>
            </a:r>
          </a:p>
          <a:p>
            <a:pPr marL="342900" indent="-342900" eaLnBrk="1" hangingPunct="1">
              <a:spcBef>
                <a:spcPct val="20000"/>
              </a:spcBef>
              <a:buFont typeface="Times" charset="0"/>
              <a:buChar char="•"/>
              <a:defRPr/>
            </a:pPr>
            <a:endParaRPr lang="en-US" sz="2800" kern="0" dirty="0">
              <a:solidFill>
                <a:srgbClr val="000000"/>
              </a:solidFill>
              <a:latin typeface="Arial"/>
              <a:ea typeface="ＭＳ Ｐゴシック"/>
              <a:cs typeface="+mn-cs"/>
            </a:endParaRPr>
          </a:p>
        </p:txBody>
      </p:sp>
      <p:sp>
        <p:nvSpPr>
          <p:cNvPr id="23" name="Rectangle 4">
            <a:extLst>
              <a:ext uri="{FF2B5EF4-FFF2-40B4-BE49-F238E27FC236}">
                <a16:creationId xmlns:a16="http://schemas.microsoft.com/office/drawing/2014/main" id="{1EDFC8C4-8CB5-484C-ADE7-B0B5EEB10AAD}"/>
              </a:ext>
            </a:extLst>
          </p:cNvPr>
          <p:cNvSpPr txBox="1">
            <a:spLocks noChangeArrowheads="1"/>
          </p:cNvSpPr>
          <p:nvPr/>
        </p:nvSpPr>
        <p:spPr bwMode="auto">
          <a:xfrm>
            <a:off x="969963" y="2060575"/>
            <a:ext cx="3221037" cy="4525963"/>
          </a:xfrm>
          <a:prstGeom prst="rect">
            <a:avLst/>
          </a:prstGeom>
          <a:noFill/>
          <a:ln w="9525">
            <a:noFill/>
            <a:miter lim="800000"/>
            <a:headEnd/>
            <a:tailEnd/>
          </a:ln>
        </p:spPr>
        <p:txBody>
          <a:bodyPr/>
          <a:lstStyle/>
          <a:p>
            <a:pPr marL="342900" indent="-342900" eaLnBrk="1" hangingPunct="1">
              <a:lnSpc>
                <a:spcPct val="90000"/>
              </a:lnSpc>
              <a:spcBef>
                <a:spcPct val="20000"/>
              </a:spcBef>
              <a:defRPr/>
            </a:pPr>
            <a:r>
              <a:rPr lang="en-US" sz="2800" b="1" u="sng" kern="0" dirty="0">
                <a:solidFill>
                  <a:srgbClr val="000000"/>
                </a:solidFill>
                <a:latin typeface="Arial"/>
                <a:ea typeface="ＭＳ Ｐゴシック"/>
                <a:cs typeface="+mn-cs"/>
              </a:rPr>
              <a:t>DO NOT</a:t>
            </a:r>
            <a:r>
              <a:rPr lang="en-US" sz="2800" b="1" kern="0" dirty="0">
                <a:solidFill>
                  <a:srgbClr val="000000"/>
                </a:solidFill>
                <a:latin typeface="Arial"/>
                <a:ea typeface="ＭＳ Ｐゴシック"/>
                <a:cs typeface="+mn-cs"/>
              </a:rPr>
              <a:t> use:</a:t>
            </a:r>
            <a:br>
              <a:rPr lang="en-US" sz="2800" b="1" kern="0" dirty="0">
                <a:solidFill>
                  <a:srgbClr val="000000"/>
                </a:solidFill>
                <a:latin typeface="Arial"/>
                <a:ea typeface="ＭＳ Ｐゴシック"/>
                <a:cs typeface="+mn-cs"/>
              </a:rPr>
            </a:br>
            <a:endParaRPr lang="en-US" sz="1100" kern="0" dirty="0">
              <a:solidFill>
                <a:srgbClr val="000000"/>
              </a:solidFill>
              <a:latin typeface="Arial"/>
              <a:ea typeface="ＭＳ Ｐゴシック"/>
              <a:cs typeface="+mn-cs"/>
            </a:endParaRPr>
          </a:p>
          <a:p>
            <a:pPr marL="342900" indent="-342900" eaLnBrk="1" hangingPunct="1">
              <a:lnSpc>
                <a:spcPct val="90000"/>
              </a:lnSpc>
              <a:spcBef>
                <a:spcPct val="20000"/>
              </a:spcBef>
              <a:buFont typeface="Times" charset="0"/>
              <a:buChar char="•"/>
              <a:defRPr/>
            </a:pPr>
            <a:r>
              <a:rPr lang="en-US" sz="2400" kern="0" dirty="0">
                <a:solidFill>
                  <a:srgbClr val="000000"/>
                </a:solidFill>
                <a:latin typeface="Arial"/>
                <a:ea typeface="ＭＳ Ｐゴシック"/>
                <a:cs typeface="+mn-cs"/>
              </a:rPr>
              <a:t>alcohol-based mouth rinses</a:t>
            </a:r>
            <a:br>
              <a:rPr lang="en-US" sz="2600" kern="0" dirty="0">
                <a:solidFill>
                  <a:srgbClr val="000000"/>
                </a:solidFill>
                <a:latin typeface="Arial"/>
                <a:ea typeface="ＭＳ Ｐゴシック"/>
                <a:cs typeface="+mn-cs"/>
              </a:rPr>
            </a:br>
            <a:r>
              <a:rPr lang="en-US" sz="800" kern="0" dirty="0">
                <a:solidFill>
                  <a:srgbClr val="000000"/>
                </a:solidFill>
                <a:latin typeface="Arial"/>
                <a:ea typeface="ＭＳ Ｐゴシック"/>
                <a:cs typeface="+mn-cs"/>
              </a:rPr>
              <a:t> </a:t>
            </a:r>
          </a:p>
          <a:p>
            <a:pPr marL="342900" indent="-342900" eaLnBrk="1" hangingPunct="1">
              <a:lnSpc>
                <a:spcPct val="90000"/>
              </a:lnSpc>
              <a:spcBef>
                <a:spcPct val="20000"/>
              </a:spcBef>
              <a:buFont typeface="Times" charset="0"/>
              <a:buChar char="•"/>
              <a:defRPr/>
            </a:pPr>
            <a:r>
              <a:rPr lang="en-US" sz="2400" kern="0" dirty="0">
                <a:solidFill>
                  <a:srgbClr val="000000"/>
                </a:solidFill>
                <a:latin typeface="Arial"/>
                <a:ea typeface="ＭＳ Ｐゴシック"/>
                <a:cs typeface="+mn-cs"/>
              </a:rPr>
              <a:t>oral swabs</a:t>
            </a:r>
            <a:br>
              <a:rPr lang="en-US" sz="2600" kern="0" dirty="0">
                <a:solidFill>
                  <a:srgbClr val="000000"/>
                </a:solidFill>
                <a:latin typeface="Arial"/>
                <a:ea typeface="ＭＳ Ｐゴシック"/>
                <a:cs typeface="+mn-cs"/>
              </a:rPr>
            </a:br>
            <a:endParaRPr lang="en-US" sz="800" kern="0" dirty="0">
              <a:solidFill>
                <a:srgbClr val="000000"/>
              </a:solidFill>
              <a:latin typeface="Arial"/>
              <a:ea typeface="ＭＳ Ｐゴシック"/>
              <a:cs typeface="+mn-cs"/>
            </a:endParaRPr>
          </a:p>
          <a:p>
            <a:pPr marL="342900" indent="-342900" eaLnBrk="1" hangingPunct="1">
              <a:lnSpc>
                <a:spcPct val="90000"/>
              </a:lnSpc>
              <a:spcBef>
                <a:spcPct val="20000"/>
              </a:spcBef>
              <a:buFont typeface="Times" charset="0"/>
              <a:buChar char="•"/>
              <a:defRPr/>
            </a:pPr>
            <a:r>
              <a:rPr lang="en-US" sz="2400" kern="0" dirty="0">
                <a:solidFill>
                  <a:srgbClr val="000000"/>
                </a:solidFill>
                <a:latin typeface="Arial"/>
                <a:ea typeface="ＭＳ Ｐゴシック"/>
                <a:cs typeface="+mn-cs"/>
              </a:rPr>
              <a:t>petroleum-based products</a:t>
            </a:r>
          </a:p>
          <a:p>
            <a:pPr marL="342900" indent="-342900" eaLnBrk="1" hangingPunct="1">
              <a:lnSpc>
                <a:spcPct val="90000"/>
              </a:lnSpc>
              <a:spcBef>
                <a:spcPct val="20000"/>
              </a:spcBef>
              <a:buFont typeface="Times" charset="0"/>
              <a:buNone/>
              <a:defRPr/>
            </a:pPr>
            <a:endParaRPr lang="en-US" sz="2800" kern="0" dirty="0">
              <a:solidFill>
                <a:srgbClr val="000000"/>
              </a:solidFill>
              <a:latin typeface="Arial"/>
              <a:ea typeface="ＭＳ Ｐゴシック"/>
              <a:cs typeface="+mn-cs"/>
            </a:endParaRPr>
          </a:p>
        </p:txBody>
      </p:sp>
      <p:sp>
        <p:nvSpPr>
          <p:cNvPr id="20" name="Rectangle 6">
            <a:extLst>
              <a:ext uri="{FF2B5EF4-FFF2-40B4-BE49-F238E27FC236}">
                <a16:creationId xmlns:a16="http://schemas.microsoft.com/office/drawing/2014/main" id="{A0B2CADC-7D8E-8947-B051-1E01A770ED6E}"/>
              </a:ext>
            </a:extLst>
          </p:cNvPr>
          <p:cNvSpPr>
            <a:spLocks noChangeArrowheads="1"/>
          </p:cNvSpPr>
          <p:nvPr/>
        </p:nvSpPr>
        <p:spPr bwMode="auto">
          <a:xfrm>
            <a:off x="4495800" y="2590800"/>
            <a:ext cx="3886200" cy="3505200"/>
          </a:xfrm>
          <a:prstGeom prst="rect">
            <a:avLst/>
          </a:prstGeom>
          <a:solidFill>
            <a:srgbClr val="C00000">
              <a:alpha val="8000"/>
            </a:srgbClr>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Rectangle 6">
            <a:extLst>
              <a:ext uri="{FF2B5EF4-FFF2-40B4-BE49-F238E27FC236}">
                <a16:creationId xmlns:a16="http://schemas.microsoft.com/office/drawing/2014/main" id="{E81D4C6C-6176-FC44-82CD-6FC6E896DCA1}"/>
              </a:ext>
            </a:extLst>
          </p:cNvPr>
          <p:cNvSpPr>
            <a:spLocks noChangeArrowheads="1"/>
          </p:cNvSpPr>
          <p:nvPr/>
        </p:nvSpPr>
        <p:spPr bwMode="auto">
          <a:xfrm>
            <a:off x="838200" y="2590800"/>
            <a:ext cx="3276600" cy="2438400"/>
          </a:xfrm>
          <a:prstGeom prst="rect">
            <a:avLst/>
          </a:prstGeom>
          <a:solidFill>
            <a:srgbClr val="C00000">
              <a:alpha val="8000"/>
            </a:srgbClr>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3D5B46AE-BAD6-8943-A63F-9E718F2ADD00}"/>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4" name="Rounded Rectangle 20">
            <a:extLst>
              <a:ext uri="{FF2B5EF4-FFF2-40B4-BE49-F238E27FC236}">
                <a16:creationId xmlns:a16="http://schemas.microsoft.com/office/drawing/2014/main" id="{739BDA3E-BFC5-C641-B3DA-DAB1D91914F7}"/>
              </a:ext>
            </a:extLst>
          </p:cNvPr>
          <p:cNvSpPr>
            <a:spLocks noChangeArrowheads="1"/>
          </p:cNvSpPr>
          <p:nvPr/>
        </p:nvSpPr>
        <p:spPr bwMode="auto">
          <a:xfrm>
            <a:off x="304800" y="2743200"/>
            <a:ext cx="8839200" cy="3810000"/>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5" name="Rectangle 6">
            <a:extLst>
              <a:ext uri="{FF2B5EF4-FFF2-40B4-BE49-F238E27FC236}">
                <a16:creationId xmlns:a16="http://schemas.microsoft.com/office/drawing/2014/main" id="{E954ADD4-E692-614A-941B-EDFDF7DE9202}"/>
              </a:ext>
            </a:extLst>
          </p:cNvPr>
          <p:cNvSpPr>
            <a:spLocks noChangeArrowheads="1"/>
          </p:cNvSpPr>
          <p:nvPr/>
        </p:nvSpPr>
        <p:spPr bwMode="auto">
          <a:xfrm>
            <a:off x="4495800" y="2362200"/>
            <a:ext cx="4648200" cy="41910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6" name="Rectangle 6">
            <a:extLst>
              <a:ext uri="{FF2B5EF4-FFF2-40B4-BE49-F238E27FC236}">
                <a16:creationId xmlns:a16="http://schemas.microsoft.com/office/drawing/2014/main" id="{4070DF8E-F50F-9948-B3C1-EF3896C7DD91}"/>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7" name="Rectangle 6">
            <a:extLst>
              <a:ext uri="{FF2B5EF4-FFF2-40B4-BE49-F238E27FC236}">
                <a16:creationId xmlns:a16="http://schemas.microsoft.com/office/drawing/2014/main" id="{BD8504FF-0CF6-2C41-BCE4-A44DE4F55DA5}"/>
              </a:ext>
            </a:extLst>
          </p:cNvPr>
          <p:cNvSpPr>
            <a:spLocks noChangeArrowheads="1"/>
          </p:cNvSpPr>
          <p:nvPr/>
        </p:nvSpPr>
        <p:spPr bwMode="auto">
          <a:xfrm>
            <a:off x="304800" y="228600"/>
            <a:ext cx="8839200" cy="914400"/>
          </a:xfrm>
          <a:prstGeom prst="rect">
            <a:avLst/>
          </a:prstGeom>
          <a:solidFill>
            <a:srgbClr val="7893C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Text Box 3">
            <a:extLst>
              <a:ext uri="{FF2B5EF4-FFF2-40B4-BE49-F238E27FC236}">
                <a16:creationId xmlns:a16="http://schemas.microsoft.com/office/drawing/2014/main" id="{50644A4A-668D-8246-BBD4-D4F2D79D972A}"/>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Conclusions</a:t>
            </a:r>
            <a:endParaRPr lang="en-US" sz="420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19" name="Rectangle 6">
            <a:extLst>
              <a:ext uri="{FF2B5EF4-FFF2-40B4-BE49-F238E27FC236}">
                <a16:creationId xmlns:a16="http://schemas.microsoft.com/office/drawing/2014/main" id="{763B6C3F-C0E1-694A-8FFD-40EE1E9572BA}"/>
              </a:ext>
            </a:extLst>
          </p:cNvPr>
          <p:cNvSpPr>
            <a:spLocks noChangeArrowheads="1"/>
          </p:cNvSpPr>
          <p:nvPr/>
        </p:nvSpPr>
        <p:spPr bwMode="auto">
          <a:xfrm>
            <a:off x="304800" y="1143000"/>
            <a:ext cx="8839200" cy="22098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71688" name="Text Box 3">
            <a:extLst>
              <a:ext uri="{FF2B5EF4-FFF2-40B4-BE49-F238E27FC236}">
                <a16:creationId xmlns:a16="http://schemas.microsoft.com/office/drawing/2014/main" id="{F4E9FC94-B4E1-9841-8E96-EFA421D739DA}"/>
              </a:ext>
            </a:extLst>
          </p:cNvPr>
          <p:cNvSpPr txBox="1">
            <a:spLocks noChangeArrowheads="1"/>
          </p:cNvSpPr>
          <p:nvPr/>
        </p:nvSpPr>
        <p:spPr bwMode="auto">
          <a:xfrm>
            <a:off x="914400" y="1341438"/>
            <a:ext cx="723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000000"/>
                </a:solidFill>
              </a:rPr>
              <a:t>Take Home Messages</a:t>
            </a:r>
          </a:p>
        </p:txBody>
      </p:sp>
      <p:sp>
        <p:nvSpPr>
          <p:cNvPr id="71689" name="Text Box 7">
            <a:extLst>
              <a:ext uri="{FF2B5EF4-FFF2-40B4-BE49-F238E27FC236}">
                <a16:creationId xmlns:a16="http://schemas.microsoft.com/office/drawing/2014/main" id="{E4315AF8-67A5-DC4C-93C3-257C9AB08A0D}"/>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4" name="Rectangle 6">
            <a:extLst>
              <a:ext uri="{FF2B5EF4-FFF2-40B4-BE49-F238E27FC236}">
                <a16:creationId xmlns:a16="http://schemas.microsoft.com/office/drawing/2014/main" id="{DC9D438C-4D9E-B946-9475-69BBD64380C3}"/>
              </a:ext>
            </a:extLst>
          </p:cNvPr>
          <p:cNvSpPr>
            <a:spLocks noChangeArrowheads="1"/>
          </p:cNvSpPr>
          <p:nvPr/>
        </p:nvSpPr>
        <p:spPr bwMode="auto">
          <a:xfrm>
            <a:off x="762000" y="2667000"/>
            <a:ext cx="3886200" cy="3276600"/>
          </a:xfrm>
          <a:prstGeom prst="rect">
            <a:avLst/>
          </a:prstGeom>
          <a:solidFill>
            <a:srgbClr val="DFC8ED">
              <a:alpha val="40000"/>
            </a:srgbClr>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4">
            <a:extLst>
              <a:ext uri="{FF2B5EF4-FFF2-40B4-BE49-F238E27FC236}">
                <a16:creationId xmlns:a16="http://schemas.microsoft.com/office/drawing/2014/main" id="{1CDB05CA-0305-0545-A186-904A17E998E8}"/>
              </a:ext>
            </a:extLst>
          </p:cNvPr>
          <p:cNvSpPr txBox="1">
            <a:spLocks noChangeArrowheads="1"/>
          </p:cNvSpPr>
          <p:nvPr/>
        </p:nvSpPr>
        <p:spPr bwMode="auto">
          <a:xfrm>
            <a:off x="827088" y="2143125"/>
            <a:ext cx="3897312" cy="3724275"/>
          </a:xfrm>
          <a:prstGeom prst="rect">
            <a:avLst/>
          </a:prstGeom>
          <a:noFill/>
          <a:ln w="9525">
            <a:noFill/>
            <a:miter lim="800000"/>
            <a:headEnd/>
            <a:tailEnd/>
          </a:ln>
        </p:spPr>
        <p:txBody>
          <a:bodyPr/>
          <a:lstStyle/>
          <a:p>
            <a:pPr marL="342900" indent="-342900" eaLnBrk="1" hangingPunct="1">
              <a:spcBef>
                <a:spcPct val="20000"/>
              </a:spcBef>
              <a:defRPr/>
            </a:pPr>
            <a:r>
              <a:rPr lang="en-US" sz="2800" b="1" kern="0" dirty="0">
                <a:solidFill>
                  <a:srgbClr val="491D64"/>
                </a:solidFill>
                <a:latin typeface="Arial"/>
                <a:ea typeface="ＭＳ Ｐゴシック"/>
                <a:cs typeface="+mn-cs"/>
              </a:rPr>
              <a:t>DEMENTIA</a:t>
            </a:r>
            <a:br>
              <a:rPr lang="en-US" sz="2800" b="1" kern="0" dirty="0">
                <a:solidFill>
                  <a:srgbClr val="491D64"/>
                </a:solidFill>
                <a:latin typeface="Arial"/>
                <a:ea typeface="ＭＳ Ｐゴシック"/>
                <a:cs typeface="+mn-cs"/>
              </a:rPr>
            </a:br>
            <a:endParaRPr lang="en-US" kern="0" dirty="0">
              <a:solidFill>
                <a:srgbClr val="491D64"/>
              </a:solidFill>
              <a:latin typeface="Arial"/>
              <a:ea typeface="ＭＳ Ｐゴシック"/>
              <a:cs typeface="+mn-cs"/>
            </a:endParaRPr>
          </a:p>
          <a:p>
            <a:pPr marL="342900" indent="-342900" eaLnBrk="1" hangingPunct="1">
              <a:spcBef>
                <a:spcPct val="20000"/>
              </a:spcBef>
              <a:buFontTx/>
              <a:buChar char="•"/>
              <a:defRPr/>
            </a:pPr>
            <a:r>
              <a:rPr lang="en-US" sz="2200" kern="0" dirty="0">
                <a:solidFill>
                  <a:srgbClr val="000000"/>
                </a:solidFill>
                <a:latin typeface="Arial"/>
                <a:ea typeface="ＭＳ Ｐゴシック"/>
                <a:cs typeface="+mn-cs"/>
              </a:rPr>
              <a:t>Build an oral care routine</a:t>
            </a:r>
            <a:br>
              <a:rPr lang="en-US" sz="2200" kern="0" dirty="0">
                <a:solidFill>
                  <a:srgbClr val="000000"/>
                </a:solidFill>
                <a:latin typeface="Arial"/>
                <a:ea typeface="ＭＳ Ｐゴシック"/>
                <a:cs typeface="+mn-cs"/>
              </a:rPr>
            </a:br>
            <a:r>
              <a:rPr lang="en-US" sz="2200" kern="0" dirty="0">
                <a:solidFill>
                  <a:srgbClr val="000000"/>
                </a:solidFill>
                <a:latin typeface="Arial"/>
                <a:ea typeface="ＭＳ Ｐゴシック"/>
                <a:cs typeface="+mn-cs"/>
              </a:rPr>
              <a:t> - try everyday</a:t>
            </a:r>
            <a:br>
              <a:rPr lang="en-US" sz="2400" kern="0" dirty="0">
                <a:solidFill>
                  <a:srgbClr val="000000"/>
                </a:solidFill>
                <a:latin typeface="Arial"/>
                <a:ea typeface="ＭＳ Ｐゴシック"/>
                <a:cs typeface="+mn-cs"/>
              </a:rPr>
            </a:br>
            <a:endParaRPr lang="en-US" sz="500" kern="0" dirty="0">
              <a:solidFill>
                <a:srgbClr val="000000"/>
              </a:solidFill>
              <a:latin typeface="Arial"/>
              <a:ea typeface="ＭＳ Ｐゴシック"/>
              <a:cs typeface="+mn-cs"/>
            </a:endParaRPr>
          </a:p>
          <a:p>
            <a:pPr marL="342900" indent="-342900" eaLnBrk="1" hangingPunct="1">
              <a:spcBef>
                <a:spcPct val="20000"/>
              </a:spcBef>
              <a:buFontTx/>
              <a:buChar char="•"/>
              <a:defRPr/>
            </a:pPr>
            <a:r>
              <a:rPr lang="en-US" sz="2200" kern="0" dirty="0">
                <a:solidFill>
                  <a:srgbClr val="000000"/>
                </a:solidFill>
                <a:latin typeface="Arial"/>
                <a:ea typeface="ＭＳ Ｐゴシック"/>
                <a:cs typeface="+mn-cs"/>
              </a:rPr>
              <a:t>Be positive and encouraging</a:t>
            </a:r>
            <a:br>
              <a:rPr lang="en-US" sz="2400" kern="0" dirty="0">
                <a:solidFill>
                  <a:srgbClr val="000000"/>
                </a:solidFill>
                <a:latin typeface="Arial"/>
                <a:ea typeface="ＭＳ Ｐゴシック"/>
                <a:cs typeface="+mn-cs"/>
              </a:rPr>
            </a:br>
            <a:endParaRPr lang="en-US" sz="500" kern="0" dirty="0">
              <a:solidFill>
                <a:srgbClr val="000000"/>
              </a:solidFill>
              <a:latin typeface="Arial"/>
              <a:ea typeface="ＭＳ Ｐゴシック"/>
              <a:cs typeface="+mn-cs"/>
            </a:endParaRPr>
          </a:p>
          <a:p>
            <a:pPr marL="342900" indent="-342900" eaLnBrk="1" hangingPunct="1">
              <a:spcBef>
                <a:spcPct val="20000"/>
              </a:spcBef>
              <a:buFontTx/>
              <a:buChar char="•"/>
              <a:defRPr/>
            </a:pPr>
            <a:r>
              <a:rPr lang="en-US" sz="2200" kern="0" dirty="0">
                <a:solidFill>
                  <a:srgbClr val="000000"/>
                </a:solidFill>
                <a:latin typeface="Arial"/>
                <a:ea typeface="ＭＳ Ｐゴシック"/>
                <a:cs typeface="+mn-cs"/>
              </a:rPr>
              <a:t>Include the resident/client in their own oral care whenever possible</a:t>
            </a:r>
          </a:p>
          <a:p>
            <a:pPr marL="342900" indent="-342900" eaLnBrk="1" hangingPunct="1">
              <a:spcBef>
                <a:spcPct val="20000"/>
              </a:spcBef>
              <a:buFontTx/>
              <a:buChar char="•"/>
              <a:defRPr/>
            </a:pPr>
            <a:endParaRPr lang="en-US" sz="2400" kern="0" dirty="0">
              <a:solidFill>
                <a:srgbClr val="000000"/>
              </a:solidFill>
              <a:latin typeface="Arial"/>
              <a:ea typeface="ＭＳ Ｐゴシック"/>
              <a:cs typeface="+mn-cs"/>
            </a:endParaRPr>
          </a:p>
          <a:p>
            <a:pPr marL="342900" indent="-342900" eaLnBrk="1" hangingPunct="1">
              <a:spcBef>
                <a:spcPct val="20000"/>
              </a:spcBef>
              <a:buFontTx/>
              <a:buChar char="•"/>
              <a:defRPr/>
            </a:pPr>
            <a:endParaRPr lang="en-US" sz="2400" kern="0" dirty="0">
              <a:solidFill>
                <a:srgbClr val="000000"/>
              </a:solidFill>
              <a:latin typeface="Arial"/>
              <a:ea typeface="ＭＳ Ｐゴシック"/>
              <a:cs typeface="+mn-cs"/>
            </a:endParaRPr>
          </a:p>
        </p:txBody>
      </p:sp>
      <p:sp>
        <p:nvSpPr>
          <p:cNvPr id="25" name="Rectangle 6">
            <a:extLst>
              <a:ext uri="{FF2B5EF4-FFF2-40B4-BE49-F238E27FC236}">
                <a16:creationId xmlns:a16="http://schemas.microsoft.com/office/drawing/2014/main" id="{FE4E1414-5371-234A-B0AB-EE767950DB4B}"/>
              </a:ext>
            </a:extLst>
          </p:cNvPr>
          <p:cNvSpPr>
            <a:spLocks noChangeArrowheads="1"/>
          </p:cNvSpPr>
          <p:nvPr/>
        </p:nvSpPr>
        <p:spPr bwMode="auto">
          <a:xfrm>
            <a:off x="4876800" y="2667000"/>
            <a:ext cx="3886200" cy="3276600"/>
          </a:xfrm>
          <a:prstGeom prst="rect">
            <a:avLst/>
          </a:prstGeom>
          <a:solidFill>
            <a:srgbClr val="C00000">
              <a:alpha val="8000"/>
            </a:srgbClr>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3" name="Rectangle 5">
            <a:extLst>
              <a:ext uri="{FF2B5EF4-FFF2-40B4-BE49-F238E27FC236}">
                <a16:creationId xmlns:a16="http://schemas.microsoft.com/office/drawing/2014/main" id="{F33D1D87-15BB-5946-8773-D30BED40508E}"/>
              </a:ext>
            </a:extLst>
          </p:cNvPr>
          <p:cNvSpPr txBox="1">
            <a:spLocks noChangeArrowheads="1"/>
          </p:cNvSpPr>
          <p:nvPr/>
        </p:nvSpPr>
        <p:spPr bwMode="auto">
          <a:xfrm>
            <a:off x="4932363" y="2133600"/>
            <a:ext cx="3671887" cy="4525963"/>
          </a:xfrm>
          <a:prstGeom prst="rect">
            <a:avLst/>
          </a:prstGeom>
          <a:noFill/>
          <a:ln w="9525">
            <a:noFill/>
            <a:miter lim="800000"/>
            <a:headEnd/>
            <a:tailEnd/>
          </a:ln>
        </p:spPr>
        <p:txBody>
          <a:bodyPr/>
          <a:lstStyle/>
          <a:p>
            <a:pPr marL="342900" indent="-342900" eaLnBrk="1" hangingPunct="1">
              <a:spcBef>
                <a:spcPct val="20000"/>
              </a:spcBef>
              <a:defRPr/>
            </a:pPr>
            <a:r>
              <a:rPr lang="en-US" sz="2800" b="1" kern="0" dirty="0">
                <a:solidFill>
                  <a:srgbClr val="8F0D0E"/>
                </a:solidFill>
                <a:latin typeface="Arial"/>
                <a:ea typeface="ＭＳ Ｐゴシック"/>
                <a:cs typeface="+mn-cs"/>
              </a:rPr>
              <a:t>PALLIATIVE CARE</a:t>
            </a:r>
            <a:br>
              <a:rPr lang="en-US" sz="2800" b="1" kern="0" dirty="0">
                <a:solidFill>
                  <a:srgbClr val="8F0D0E"/>
                </a:solidFill>
                <a:latin typeface="Arial"/>
                <a:ea typeface="ＭＳ Ｐゴシック"/>
                <a:cs typeface="+mn-cs"/>
              </a:rPr>
            </a:br>
            <a:endParaRPr lang="en-US" kern="0" dirty="0">
              <a:solidFill>
                <a:srgbClr val="8F0D0E"/>
              </a:solidFill>
              <a:latin typeface="Arial"/>
              <a:ea typeface="ＭＳ Ｐゴシック"/>
              <a:cs typeface="+mn-cs"/>
            </a:endParaRPr>
          </a:p>
          <a:p>
            <a:pPr marL="342900" indent="-342900" eaLnBrk="1" hangingPunct="1">
              <a:spcBef>
                <a:spcPct val="20000"/>
              </a:spcBef>
              <a:buFontTx/>
              <a:buChar char="•"/>
              <a:defRPr/>
            </a:pPr>
            <a:r>
              <a:rPr lang="en-US" sz="2200" kern="0" dirty="0">
                <a:solidFill>
                  <a:srgbClr val="000000"/>
                </a:solidFill>
                <a:latin typeface="Arial"/>
                <a:ea typeface="ＭＳ Ｐゴシック"/>
                <a:cs typeface="+mn-cs"/>
              </a:rPr>
              <a:t>Focus on minimizing overall mouth pain/discomfort</a:t>
            </a:r>
            <a:br>
              <a:rPr lang="en-US" sz="2400" kern="0" dirty="0">
                <a:solidFill>
                  <a:srgbClr val="000000"/>
                </a:solidFill>
                <a:latin typeface="Arial"/>
                <a:ea typeface="ＭＳ Ｐゴシック"/>
                <a:cs typeface="+mn-cs"/>
              </a:rPr>
            </a:br>
            <a:endParaRPr lang="en-US" sz="500" kern="0" dirty="0">
              <a:solidFill>
                <a:srgbClr val="000000"/>
              </a:solidFill>
              <a:latin typeface="Arial"/>
              <a:ea typeface="ＭＳ Ｐゴシック"/>
              <a:cs typeface="+mn-cs"/>
            </a:endParaRPr>
          </a:p>
          <a:p>
            <a:pPr marL="342900" indent="-342900" eaLnBrk="1" hangingPunct="1">
              <a:spcBef>
                <a:spcPct val="20000"/>
              </a:spcBef>
              <a:buFontTx/>
              <a:buChar char="•"/>
              <a:defRPr/>
            </a:pPr>
            <a:r>
              <a:rPr lang="en-US" sz="2200" kern="0" dirty="0">
                <a:solidFill>
                  <a:srgbClr val="000000"/>
                </a:solidFill>
                <a:latin typeface="Arial"/>
                <a:ea typeface="ＭＳ Ｐゴシック"/>
                <a:cs typeface="+mn-cs"/>
              </a:rPr>
              <a:t>A clean comfortable mouth contributes to self esteem /dignity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a:extLst>
              <a:ext uri="{FF2B5EF4-FFF2-40B4-BE49-F238E27FC236}">
                <a16:creationId xmlns:a16="http://schemas.microsoft.com/office/drawing/2014/main" id="{AB0ACD5B-0CEC-144B-AE14-7C63347B571C}"/>
              </a:ext>
            </a:extLst>
          </p:cNvPr>
          <p:cNvSpPr>
            <a:spLocks noChangeArrowheads="1"/>
          </p:cNvSpPr>
          <p:nvPr/>
        </p:nvSpPr>
        <p:spPr bwMode="auto">
          <a:xfrm>
            <a:off x="-2652713" y="9828213"/>
            <a:ext cx="10968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this education series we will cover four major themes including assessment, care planning, education and resources. This model outlines the four major themes.</a:t>
            </a:r>
          </a:p>
        </p:txBody>
      </p:sp>
      <p:pic>
        <p:nvPicPr>
          <p:cNvPr id="18434" name="Picture 3" descr="guide-infographic.jpg">
            <a:extLst>
              <a:ext uri="{FF2B5EF4-FFF2-40B4-BE49-F238E27FC236}">
                <a16:creationId xmlns:a16="http://schemas.microsoft.com/office/drawing/2014/main" id="{A8A2384C-AD07-E14D-9017-D74361742C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00025"/>
            <a:ext cx="86741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8356B6CE-FDE9-E64E-910D-0E01E7EE29E3}"/>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30" name="Rounded Rectangle 20">
            <a:extLst>
              <a:ext uri="{FF2B5EF4-FFF2-40B4-BE49-F238E27FC236}">
                <a16:creationId xmlns:a16="http://schemas.microsoft.com/office/drawing/2014/main" id="{98E1AE2E-14AE-604D-B127-9A1B86EBF477}"/>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31" name="Rectangle 6">
            <a:extLst>
              <a:ext uri="{FF2B5EF4-FFF2-40B4-BE49-F238E27FC236}">
                <a16:creationId xmlns:a16="http://schemas.microsoft.com/office/drawing/2014/main" id="{79CBFD38-5534-E142-84A5-1E00A5473A6E}"/>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32" name="Rectangle 6">
            <a:extLst>
              <a:ext uri="{FF2B5EF4-FFF2-40B4-BE49-F238E27FC236}">
                <a16:creationId xmlns:a16="http://schemas.microsoft.com/office/drawing/2014/main" id="{AF5E992E-F0CA-034D-BECB-B63CC2E88C49}"/>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33" name="Rectangle 6">
            <a:extLst>
              <a:ext uri="{FF2B5EF4-FFF2-40B4-BE49-F238E27FC236}">
                <a16:creationId xmlns:a16="http://schemas.microsoft.com/office/drawing/2014/main" id="{63BD858E-6494-9745-9801-B253864C4796}"/>
              </a:ext>
            </a:extLst>
          </p:cNvPr>
          <p:cNvSpPr>
            <a:spLocks noChangeArrowheads="1"/>
          </p:cNvSpPr>
          <p:nvPr/>
        </p:nvSpPr>
        <p:spPr bwMode="auto">
          <a:xfrm>
            <a:off x="304800" y="228600"/>
            <a:ext cx="8839200" cy="3124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34" name="Rectangle 6">
            <a:extLst>
              <a:ext uri="{FF2B5EF4-FFF2-40B4-BE49-F238E27FC236}">
                <a16:creationId xmlns:a16="http://schemas.microsoft.com/office/drawing/2014/main" id="{1C4874C8-7F4F-F743-9D73-591556C24D1D}"/>
              </a:ext>
            </a:extLst>
          </p:cNvPr>
          <p:cNvSpPr>
            <a:spLocks noChangeArrowheads="1"/>
          </p:cNvSpPr>
          <p:nvPr/>
        </p:nvSpPr>
        <p:spPr bwMode="auto">
          <a:xfrm>
            <a:off x="304800" y="1828800"/>
            <a:ext cx="8839200" cy="25146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35" name="Text Box 1">
            <a:extLst>
              <a:ext uri="{FF2B5EF4-FFF2-40B4-BE49-F238E27FC236}">
                <a16:creationId xmlns:a16="http://schemas.microsoft.com/office/drawing/2014/main" id="{4EB42DAC-2ADE-B849-AFCC-E0EF849D8CF9}"/>
              </a:ext>
            </a:extLst>
          </p:cNvPr>
          <p:cNvSpPr txBox="1">
            <a:spLocks noChangeArrowheads="1"/>
          </p:cNvSpPr>
          <p:nvPr/>
        </p:nvSpPr>
        <p:spPr bwMode="auto">
          <a:xfrm>
            <a:off x="6858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b="1">
                <a:latin typeface="Arial" panose="020B0604020202020204" pitchFamily="34" charset="0"/>
              </a:rPr>
              <a:t>QUESTIONS?</a:t>
            </a:r>
          </a:p>
        </p:txBody>
      </p:sp>
      <p:sp>
        <p:nvSpPr>
          <p:cNvPr id="73736" name="Text Box 2">
            <a:extLst>
              <a:ext uri="{FF2B5EF4-FFF2-40B4-BE49-F238E27FC236}">
                <a16:creationId xmlns:a16="http://schemas.microsoft.com/office/drawing/2014/main" id="{44B8FB12-1EF4-8D41-A5AD-C4EF1E061DDF}"/>
              </a:ext>
            </a:extLst>
          </p:cNvPr>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37" name="Rectangle 6">
            <a:extLst>
              <a:ext uri="{FF2B5EF4-FFF2-40B4-BE49-F238E27FC236}">
                <a16:creationId xmlns:a16="http://schemas.microsoft.com/office/drawing/2014/main" id="{67437DA2-4A45-7B40-B9EF-48B1FDDE6F45}"/>
              </a:ext>
            </a:extLst>
          </p:cNvPr>
          <p:cNvSpPr>
            <a:spLocks noChangeArrowheads="1"/>
          </p:cNvSpPr>
          <p:nvPr/>
        </p:nvSpPr>
        <p:spPr bwMode="auto">
          <a:xfrm>
            <a:off x="304800" y="1752600"/>
            <a:ext cx="8839200" cy="228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38" name="Rectangle 6">
            <a:extLst>
              <a:ext uri="{FF2B5EF4-FFF2-40B4-BE49-F238E27FC236}">
                <a16:creationId xmlns:a16="http://schemas.microsoft.com/office/drawing/2014/main" id="{6FCB8D23-5904-5B41-B82E-18BB19F92173}"/>
              </a:ext>
            </a:extLst>
          </p:cNvPr>
          <p:cNvSpPr>
            <a:spLocks noChangeArrowheads="1"/>
          </p:cNvSpPr>
          <p:nvPr/>
        </p:nvSpPr>
        <p:spPr bwMode="auto">
          <a:xfrm>
            <a:off x="304800" y="4191000"/>
            <a:ext cx="8839200" cy="228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3739" name="Text Box 7">
            <a:extLst>
              <a:ext uri="{FF2B5EF4-FFF2-40B4-BE49-F238E27FC236}">
                <a16:creationId xmlns:a16="http://schemas.microsoft.com/office/drawing/2014/main" id="{8143A0A5-B5D0-714C-94B4-333785891528}"/>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887B3806-EA2B-3948-9656-D196B0FDBC3B}"/>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2" name="Rounded Rectangle 20">
            <a:extLst>
              <a:ext uri="{FF2B5EF4-FFF2-40B4-BE49-F238E27FC236}">
                <a16:creationId xmlns:a16="http://schemas.microsoft.com/office/drawing/2014/main" id="{83E50950-E7F3-FA45-97F4-8671166DA4AB}"/>
              </a:ext>
            </a:extLst>
          </p:cNvPr>
          <p:cNvSpPr>
            <a:spLocks noChangeArrowheads="1"/>
          </p:cNvSpPr>
          <p:nvPr/>
        </p:nvSpPr>
        <p:spPr bwMode="auto">
          <a:xfrm>
            <a:off x="304800" y="2743200"/>
            <a:ext cx="8839200" cy="3810000"/>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3" name="Rectangle 6">
            <a:extLst>
              <a:ext uri="{FF2B5EF4-FFF2-40B4-BE49-F238E27FC236}">
                <a16:creationId xmlns:a16="http://schemas.microsoft.com/office/drawing/2014/main" id="{248AE002-03BD-464B-B799-301DAAE5766D}"/>
              </a:ext>
            </a:extLst>
          </p:cNvPr>
          <p:cNvSpPr>
            <a:spLocks noChangeArrowheads="1"/>
          </p:cNvSpPr>
          <p:nvPr/>
        </p:nvSpPr>
        <p:spPr bwMode="auto">
          <a:xfrm>
            <a:off x="4495800" y="2362200"/>
            <a:ext cx="4648200" cy="41910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4" name="Rectangle 6">
            <a:extLst>
              <a:ext uri="{FF2B5EF4-FFF2-40B4-BE49-F238E27FC236}">
                <a16:creationId xmlns:a16="http://schemas.microsoft.com/office/drawing/2014/main" id="{488BC52A-06A1-0D48-B018-B0DF697B52B7}"/>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5" name="Rectangle 6">
            <a:extLst>
              <a:ext uri="{FF2B5EF4-FFF2-40B4-BE49-F238E27FC236}">
                <a16:creationId xmlns:a16="http://schemas.microsoft.com/office/drawing/2014/main" id="{773AD413-EB08-D74E-8B4C-EB829FF08FB4}"/>
              </a:ext>
            </a:extLst>
          </p:cNvPr>
          <p:cNvSpPr>
            <a:spLocks noChangeArrowheads="1"/>
          </p:cNvSpPr>
          <p:nvPr/>
        </p:nvSpPr>
        <p:spPr bwMode="auto">
          <a:xfrm>
            <a:off x="304800" y="228600"/>
            <a:ext cx="8839200" cy="914400"/>
          </a:xfrm>
          <a:prstGeom prst="rect">
            <a:avLst/>
          </a:prstGeom>
          <a:solidFill>
            <a:srgbClr val="7893C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6" name="Text Box 3">
            <a:extLst>
              <a:ext uri="{FF2B5EF4-FFF2-40B4-BE49-F238E27FC236}">
                <a16:creationId xmlns:a16="http://schemas.microsoft.com/office/drawing/2014/main" id="{454DD450-02C9-6B47-9B41-17AE81BE0595}"/>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Learning Objectives</a:t>
            </a:r>
            <a:endParaRPr lang="en-US" sz="420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17" name="Rectangle 6">
            <a:extLst>
              <a:ext uri="{FF2B5EF4-FFF2-40B4-BE49-F238E27FC236}">
                <a16:creationId xmlns:a16="http://schemas.microsoft.com/office/drawing/2014/main" id="{D4A5EA64-5F35-504B-8589-DD1664D97914}"/>
              </a:ext>
            </a:extLst>
          </p:cNvPr>
          <p:cNvSpPr>
            <a:spLocks noChangeArrowheads="1"/>
          </p:cNvSpPr>
          <p:nvPr/>
        </p:nvSpPr>
        <p:spPr bwMode="auto">
          <a:xfrm>
            <a:off x="304800" y="1143000"/>
            <a:ext cx="8839200" cy="22098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Text Box 2">
            <a:extLst>
              <a:ext uri="{FF2B5EF4-FFF2-40B4-BE49-F238E27FC236}">
                <a16:creationId xmlns:a16="http://schemas.microsoft.com/office/drawing/2014/main" id="{4AB7584F-0BE5-8F4B-A8B1-5F8BF3D5CBA0}"/>
              </a:ext>
            </a:extLst>
          </p:cNvPr>
          <p:cNvSpPr txBox="1">
            <a:spLocks noChangeArrowheads="1"/>
          </p:cNvSpPr>
          <p:nvPr/>
        </p:nvSpPr>
        <p:spPr bwMode="auto">
          <a:xfrm>
            <a:off x="762000" y="1484313"/>
            <a:ext cx="8077200" cy="4876800"/>
          </a:xfrm>
          <a:prstGeom prst="rect">
            <a:avLst/>
          </a:prstGeom>
          <a:noFill/>
          <a:ln w="9525">
            <a:noFill/>
            <a:round/>
            <a:headEnd/>
            <a:tailEnd/>
          </a:ln>
        </p:spPr>
        <p:txBody>
          <a:bodyPr/>
          <a:lstStyle/>
          <a:p>
            <a:pPr marL="342900" indent="-338138" eaLnBrk="1" hangingPunct="1">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3200" b="1" dirty="0">
                <a:solidFill>
                  <a:srgbClr val="000000"/>
                </a:solidFill>
                <a:ea typeface="ＭＳ Ｐゴシック" pitchFamily="34" charset="-128"/>
              </a:rPr>
              <a:t>Did we meet the learning objectives?</a:t>
            </a:r>
          </a:p>
          <a:p>
            <a:pPr marL="342900" indent="-338138" eaLnBrk="1" hangingPunct="1">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US" sz="800" b="1" dirty="0">
              <a:solidFill>
                <a:srgbClr val="000000"/>
              </a:solidFill>
              <a:ea typeface="ＭＳ Ｐゴシック" pitchFamily="34" charset="-128"/>
            </a:endParaRPr>
          </a:p>
          <a:p>
            <a:pPr eaLnBrk="1" hangingPunct="1">
              <a:spcBef>
                <a:spcPts val="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700" b="1" dirty="0">
                <a:solidFill>
                  <a:srgbClr val="1E2A5E"/>
                </a:solidFill>
                <a:ea typeface="ＭＳ Ｐゴシック" pitchFamily="34" charset="-128"/>
              </a:rPr>
              <a:t>This session will develop knowledge, understanding and appreciation of:</a:t>
            </a:r>
            <a:br>
              <a:rPr lang="en-US" sz="2800" b="1" dirty="0">
                <a:solidFill>
                  <a:srgbClr val="1E2A5E"/>
                </a:solidFill>
                <a:ea typeface="ＭＳ Ｐゴシック" pitchFamily="34" charset="-128"/>
              </a:rPr>
            </a:br>
            <a:endParaRPr lang="en-US" sz="800" b="1" dirty="0">
              <a:solidFill>
                <a:srgbClr val="000000"/>
              </a:solidFill>
              <a:ea typeface="ＭＳ Ｐゴシック" pitchFamily="34" charset="-128"/>
            </a:endParaRPr>
          </a:p>
          <a:p>
            <a:pPr marL="738188" lvl="1" indent="-280988" eaLnBrk="1" hangingPunct="1">
              <a:spcBef>
                <a:spcPts val="5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dirty="0">
                <a:solidFill>
                  <a:srgbClr val="000000"/>
                </a:solidFill>
                <a:ea typeface="ＭＳ Ｐゴシック" pitchFamily="34" charset="-128"/>
              </a:rPr>
              <a:t>The impact of dementia as it relates to oral care </a:t>
            </a:r>
          </a:p>
          <a:p>
            <a:pPr marL="738188" lvl="1" indent="-280988" eaLnBrk="1" hangingPunct="1">
              <a:spcBef>
                <a:spcPts val="5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dirty="0">
                <a:solidFill>
                  <a:srgbClr val="000000"/>
                </a:solidFill>
                <a:ea typeface="ＭＳ Ｐゴシック" pitchFamily="34" charset="-128"/>
              </a:rPr>
              <a:t>Steps and processes to develop an effective oral care </a:t>
            </a:r>
          </a:p>
          <a:p>
            <a:pPr marL="738188" lvl="1" indent="-280988" eaLnBrk="1" hangingPunct="1">
              <a:spcBef>
                <a:spcPts val="5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dirty="0">
                <a:solidFill>
                  <a:srgbClr val="000000"/>
                </a:solidFill>
                <a:ea typeface="ＭＳ Ｐゴシック" pitchFamily="34" charset="-128"/>
              </a:rPr>
              <a:t>Strategies for better communication </a:t>
            </a:r>
          </a:p>
          <a:p>
            <a:pPr marL="738188" lvl="1" indent="-280988" eaLnBrk="1" hangingPunct="1">
              <a:spcBef>
                <a:spcPts val="5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dirty="0">
                <a:solidFill>
                  <a:srgbClr val="000000"/>
                </a:solidFill>
                <a:ea typeface="ＭＳ Ｐゴシック" pitchFamily="34" charset="-128"/>
              </a:rPr>
              <a:t>How to manage challenging </a:t>
            </a:r>
            <a:r>
              <a:rPr lang="en-US" sz="2400" dirty="0" err="1">
                <a:solidFill>
                  <a:srgbClr val="000000"/>
                </a:solidFill>
                <a:ea typeface="ＭＳ Ｐゴシック" pitchFamily="34" charset="-128"/>
              </a:rPr>
              <a:t>behaviour</a:t>
            </a:r>
            <a:r>
              <a:rPr lang="en-US" sz="2400" dirty="0">
                <a:solidFill>
                  <a:srgbClr val="000000"/>
                </a:solidFill>
                <a:ea typeface="ＭＳ Ｐゴシック" pitchFamily="34" charset="-128"/>
              </a:rPr>
              <a:t> </a:t>
            </a:r>
          </a:p>
          <a:p>
            <a:pPr marL="738188" lvl="1" indent="-280988" eaLnBrk="1" hangingPunct="1">
              <a:spcBef>
                <a:spcPts val="5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dirty="0">
                <a:solidFill>
                  <a:srgbClr val="000000"/>
                </a:solidFill>
                <a:ea typeface="ＭＳ Ｐゴシック" pitchFamily="34" charset="-128"/>
              </a:rPr>
              <a:t>Oral conditions common to persons in palliative care </a:t>
            </a:r>
          </a:p>
          <a:p>
            <a:pPr marL="738188" lvl="1" indent="-280988" eaLnBrk="1" hangingPunct="1">
              <a:spcBef>
                <a:spcPts val="500"/>
              </a:spcBef>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US" sz="2400" dirty="0">
                <a:solidFill>
                  <a:srgbClr val="000000"/>
                </a:solidFill>
                <a:ea typeface="ＭＳ Ｐゴシック" pitchFamily="34" charset="-128"/>
              </a:rPr>
              <a:t>Oral care modifications to ensure comfort</a:t>
            </a:r>
          </a:p>
        </p:txBody>
      </p:sp>
      <p:sp>
        <p:nvSpPr>
          <p:cNvPr id="75785" name="Text Box 7">
            <a:extLst>
              <a:ext uri="{FF2B5EF4-FFF2-40B4-BE49-F238E27FC236}">
                <a16:creationId xmlns:a16="http://schemas.microsoft.com/office/drawing/2014/main" id="{E77BB3E6-5719-0440-A3CD-FCF8D64B62C8}"/>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EF3D74ED-916D-E642-9EBF-91E1BB8A3E6F}"/>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7826" name="Rounded Rectangle 20">
            <a:extLst>
              <a:ext uri="{FF2B5EF4-FFF2-40B4-BE49-F238E27FC236}">
                <a16:creationId xmlns:a16="http://schemas.microsoft.com/office/drawing/2014/main" id="{8A77FBCA-786D-F047-88FE-EF928E4C6143}"/>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7827" name="Rectangle 6">
            <a:extLst>
              <a:ext uri="{FF2B5EF4-FFF2-40B4-BE49-F238E27FC236}">
                <a16:creationId xmlns:a16="http://schemas.microsoft.com/office/drawing/2014/main" id="{BC1F2220-C589-834B-B64C-76A078BFC275}"/>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7828" name="Rectangle 6">
            <a:extLst>
              <a:ext uri="{FF2B5EF4-FFF2-40B4-BE49-F238E27FC236}">
                <a16:creationId xmlns:a16="http://schemas.microsoft.com/office/drawing/2014/main" id="{4AD23751-A909-1247-A905-8B8CBA7866C7}"/>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7829" name="Rectangle 6">
            <a:extLst>
              <a:ext uri="{FF2B5EF4-FFF2-40B4-BE49-F238E27FC236}">
                <a16:creationId xmlns:a16="http://schemas.microsoft.com/office/drawing/2014/main" id="{AC5B0952-FFA7-6F41-984A-D687051D0136}"/>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 name="Text Box 3">
            <a:extLst>
              <a:ext uri="{FF2B5EF4-FFF2-40B4-BE49-F238E27FC236}">
                <a16:creationId xmlns:a16="http://schemas.microsoft.com/office/drawing/2014/main" id="{E739AC5D-DE3C-1043-852A-E230B8F878E1}"/>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Next Steps</a:t>
            </a:r>
            <a:endParaRPr lang="en-US" sz="420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77831" name="Rectangle 6">
            <a:extLst>
              <a:ext uri="{FF2B5EF4-FFF2-40B4-BE49-F238E27FC236}">
                <a16:creationId xmlns:a16="http://schemas.microsoft.com/office/drawing/2014/main" id="{DB12AA83-FF07-F646-A892-EFAB1CD2F34D}"/>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7832" name="Text Box 2">
            <a:extLst>
              <a:ext uri="{FF2B5EF4-FFF2-40B4-BE49-F238E27FC236}">
                <a16:creationId xmlns:a16="http://schemas.microsoft.com/office/drawing/2014/main" id="{7AFB8EB5-C602-4F46-84A0-53CDFB96D03E}"/>
              </a:ext>
            </a:extLst>
          </p:cNvPr>
          <p:cNvSpPr txBox="1">
            <a:spLocks noChangeArrowheads="1"/>
          </p:cNvSpPr>
          <p:nvPr/>
        </p:nvSpPr>
        <p:spPr bwMode="auto">
          <a:xfrm>
            <a:off x="914400" y="1752600"/>
            <a:ext cx="731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a:spcBef>
                <a:spcPct val="20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200">
                <a:solidFill>
                  <a:schemeClr val="tx1"/>
                </a:solidFill>
                <a:latin typeface="Calibri" panose="020F0502020204030204" pitchFamily="34" charset="0"/>
              </a:defRPr>
            </a:lvl1pPr>
            <a:lvl2pPr marL="741363" indent="-280988">
              <a:spcBef>
                <a:spcPct val="20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9pPr>
          </a:lstStyle>
          <a:p>
            <a:pPr eaLnBrk="1" hangingPunct="1">
              <a:spcBef>
                <a:spcPts val="800"/>
              </a:spcBef>
              <a:buFont typeface="Verdana" panose="020B0604030504040204" pitchFamily="34" charset="0"/>
              <a:buChar char="•"/>
            </a:pPr>
            <a:r>
              <a:rPr lang="en-US" altLang="en-US">
                <a:solidFill>
                  <a:srgbClr val="000000"/>
                </a:solidFill>
                <a:latin typeface="Arial" panose="020B0604020202020204" pitchFamily="34" charset="0"/>
                <a:ea typeface="MS PGothic" panose="020B0600070205080204" pitchFamily="34" charset="-128"/>
              </a:rPr>
              <a:t>The fourth (and final) session on implementing an oral care program will be offered to </a:t>
            </a:r>
            <a:r>
              <a:rPr lang="en-US" altLang="en-US" b="1">
                <a:solidFill>
                  <a:srgbClr val="000000"/>
                </a:solidFill>
                <a:latin typeface="Arial" panose="020B0604020202020204" pitchFamily="34" charset="0"/>
                <a:ea typeface="MS PGothic" panose="020B0600070205080204" pitchFamily="34" charset="-128"/>
              </a:rPr>
              <a:t>all members of the care team and administrators </a:t>
            </a:r>
          </a:p>
          <a:p>
            <a:pPr lvl="1" eaLnBrk="1" hangingPunct="1">
              <a:spcBef>
                <a:spcPts val="700"/>
              </a:spcBef>
              <a:buFontTx/>
              <a:buNone/>
            </a:pPr>
            <a:endParaRPr lang="en-US" altLang="en-US" sz="3200">
              <a:solidFill>
                <a:srgbClr val="000000"/>
              </a:solidFill>
              <a:latin typeface="Arial" panose="020B0604020202020204" pitchFamily="34" charset="0"/>
              <a:ea typeface="MS PGothic" panose="020B0600070205080204" pitchFamily="34" charset="-128"/>
            </a:endParaRPr>
          </a:p>
          <a:p>
            <a:pPr lvl="1" eaLnBrk="1" hangingPunct="1">
              <a:spcBef>
                <a:spcPts val="700"/>
              </a:spcBef>
              <a:buFontTx/>
              <a:buNone/>
            </a:pPr>
            <a:endParaRPr lang="en-US" altLang="en-US" sz="3200">
              <a:solidFill>
                <a:srgbClr val="000000"/>
              </a:solidFill>
              <a:latin typeface="Arial" panose="020B0604020202020204" pitchFamily="34" charset="0"/>
              <a:ea typeface="MS PGothic" panose="020B0600070205080204" pitchFamily="34" charset="-128"/>
            </a:endParaRPr>
          </a:p>
          <a:p>
            <a:pPr lvl="1" eaLnBrk="1" hangingPunct="1">
              <a:spcBef>
                <a:spcPts val="700"/>
              </a:spcBef>
              <a:buFontTx/>
              <a:buNone/>
            </a:pPr>
            <a:endParaRPr lang="en-US" altLang="en-US" sz="3200">
              <a:solidFill>
                <a:srgbClr val="000000"/>
              </a:solidFill>
            </a:endParaRPr>
          </a:p>
          <a:p>
            <a:pPr lvl="1" eaLnBrk="1" hangingPunct="1">
              <a:spcBef>
                <a:spcPts val="700"/>
              </a:spcBef>
              <a:buFontTx/>
              <a:buNone/>
            </a:pPr>
            <a:endParaRPr lang="en-US" altLang="en-US" sz="3200">
              <a:solidFill>
                <a:srgbClr val="000000"/>
              </a:solidFill>
            </a:endParaRPr>
          </a:p>
        </p:txBody>
      </p:sp>
      <p:sp>
        <p:nvSpPr>
          <p:cNvPr id="77833" name="Text Box 7">
            <a:extLst>
              <a:ext uri="{FF2B5EF4-FFF2-40B4-BE49-F238E27FC236}">
                <a16:creationId xmlns:a16="http://schemas.microsoft.com/office/drawing/2014/main" id="{DF702784-9824-C740-9992-EF5012268A92}"/>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03D48E89-D9EA-5D4A-A857-1117DBC27A71}"/>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9874" name="Rounded Rectangle 20">
            <a:extLst>
              <a:ext uri="{FF2B5EF4-FFF2-40B4-BE49-F238E27FC236}">
                <a16:creationId xmlns:a16="http://schemas.microsoft.com/office/drawing/2014/main" id="{4D1D903F-F751-1C43-BB31-9F09ACC523E6}"/>
              </a:ext>
            </a:extLst>
          </p:cNvPr>
          <p:cNvSpPr>
            <a:spLocks noChangeArrowheads="1"/>
          </p:cNvSpPr>
          <p:nvPr/>
        </p:nvSpPr>
        <p:spPr bwMode="auto">
          <a:xfrm>
            <a:off x="304800" y="24384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9875" name="Text Box 2">
            <a:extLst>
              <a:ext uri="{FF2B5EF4-FFF2-40B4-BE49-F238E27FC236}">
                <a16:creationId xmlns:a16="http://schemas.microsoft.com/office/drawing/2014/main" id="{17581203-3538-F147-98BD-9381544B3179}"/>
              </a:ext>
            </a:extLst>
          </p:cNvPr>
          <p:cNvSpPr txBox="1">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9876" name="Rectangle 6">
            <a:extLst>
              <a:ext uri="{FF2B5EF4-FFF2-40B4-BE49-F238E27FC236}">
                <a16:creationId xmlns:a16="http://schemas.microsoft.com/office/drawing/2014/main" id="{E34C33A5-5161-1F44-8D96-1141FCE7B051}"/>
              </a:ext>
            </a:extLst>
          </p:cNvPr>
          <p:cNvSpPr>
            <a:spLocks noChangeArrowheads="1"/>
          </p:cNvSpPr>
          <p:nvPr/>
        </p:nvSpPr>
        <p:spPr bwMode="auto">
          <a:xfrm>
            <a:off x="4495800" y="20574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9877" name="Rectangle 6">
            <a:extLst>
              <a:ext uri="{FF2B5EF4-FFF2-40B4-BE49-F238E27FC236}">
                <a16:creationId xmlns:a16="http://schemas.microsoft.com/office/drawing/2014/main" id="{9A56E1CC-1997-354A-91F5-1B5A7105B6D2}"/>
              </a:ext>
            </a:extLst>
          </p:cNvPr>
          <p:cNvSpPr>
            <a:spLocks noChangeArrowheads="1"/>
          </p:cNvSpPr>
          <p:nvPr/>
        </p:nvSpPr>
        <p:spPr bwMode="auto">
          <a:xfrm>
            <a:off x="304800" y="1219200"/>
            <a:ext cx="8839200" cy="1828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9878" name="Rectangle 6">
            <a:extLst>
              <a:ext uri="{FF2B5EF4-FFF2-40B4-BE49-F238E27FC236}">
                <a16:creationId xmlns:a16="http://schemas.microsoft.com/office/drawing/2014/main" id="{4EC8D4E4-78C7-A84D-9DD4-3BE6588F5BB4}"/>
              </a:ext>
            </a:extLst>
          </p:cNvPr>
          <p:cNvSpPr>
            <a:spLocks noChangeArrowheads="1"/>
          </p:cNvSpPr>
          <p:nvPr/>
        </p:nvSpPr>
        <p:spPr bwMode="auto">
          <a:xfrm>
            <a:off x="304800" y="457200"/>
            <a:ext cx="8839200" cy="15240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9879" name="Rectangle 6">
            <a:extLst>
              <a:ext uri="{FF2B5EF4-FFF2-40B4-BE49-F238E27FC236}">
                <a16:creationId xmlns:a16="http://schemas.microsoft.com/office/drawing/2014/main" id="{670BD425-9DAA-FF42-A396-A6E7DA55AD92}"/>
              </a:ext>
            </a:extLst>
          </p:cNvPr>
          <p:cNvSpPr>
            <a:spLocks noChangeArrowheads="1"/>
          </p:cNvSpPr>
          <p:nvPr/>
        </p:nvSpPr>
        <p:spPr bwMode="auto">
          <a:xfrm>
            <a:off x="304800" y="1981200"/>
            <a:ext cx="88392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9880" name="Rectangle 6">
            <a:extLst>
              <a:ext uri="{FF2B5EF4-FFF2-40B4-BE49-F238E27FC236}">
                <a16:creationId xmlns:a16="http://schemas.microsoft.com/office/drawing/2014/main" id="{3010EFD2-4BBA-E641-A7B8-15640960AC0B}"/>
              </a:ext>
            </a:extLst>
          </p:cNvPr>
          <p:cNvSpPr>
            <a:spLocks noChangeArrowheads="1"/>
          </p:cNvSpPr>
          <p:nvPr/>
        </p:nvSpPr>
        <p:spPr bwMode="auto">
          <a:xfrm>
            <a:off x="304800" y="609600"/>
            <a:ext cx="8839200" cy="1371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Text Box 4">
            <a:extLst>
              <a:ext uri="{FF2B5EF4-FFF2-40B4-BE49-F238E27FC236}">
                <a16:creationId xmlns:a16="http://schemas.microsoft.com/office/drawing/2014/main" id="{926FB7EA-F733-D84C-A821-E93F6D089C1F}"/>
              </a:ext>
            </a:extLst>
          </p:cNvPr>
          <p:cNvSpPr txBox="1">
            <a:spLocks noChangeArrowheads="1"/>
          </p:cNvSpPr>
          <p:nvPr/>
        </p:nvSpPr>
        <p:spPr bwMode="auto">
          <a:xfrm>
            <a:off x="685800" y="228600"/>
            <a:ext cx="3794125" cy="1295400"/>
          </a:xfrm>
          <a:prstGeom prst="rect">
            <a:avLst/>
          </a:prstGeom>
          <a:noFill/>
          <a:ln w="9525">
            <a:noFill/>
            <a:round/>
            <a:headEnd/>
            <a:tailEnd/>
          </a:ln>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ＭＳ Ｐゴシック" pitchFamily="34" charset="-128"/>
              </a:defRPr>
            </a:lvl9pPr>
          </a:lstStyle>
          <a:p>
            <a:pPr eaLnBrk="1" fontAlgn="auto" hangingPunct="1">
              <a:spcBef>
                <a:spcPts val="0"/>
              </a:spcBef>
              <a:spcAft>
                <a:spcPts val="0"/>
              </a:spcAft>
              <a:defRPr/>
            </a:pPr>
            <a:br>
              <a:rPr lang="en-US" sz="2000" b="1" dirty="0">
                <a:solidFill>
                  <a:srgbClr val="FFFFFF"/>
                </a:solidFill>
                <a:cs typeface="+mn-cs"/>
              </a:rPr>
            </a:br>
            <a:r>
              <a:rPr lang="en-US" sz="2000" b="1" dirty="0">
                <a:solidFill>
                  <a:srgbClr val="FFFFFF"/>
                </a:solidFill>
                <a:effectLst>
                  <a:outerShdw blurRad="38100" dist="38100" dir="2700000" algn="tl">
                    <a:srgbClr val="000000">
                      <a:alpha val="43137"/>
                    </a:srgbClr>
                  </a:outerShdw>
                </a:effectLst>
                <a:cs typeface="+mn-cs"/>
              </a:rPr>
              <a:t> </a:t>
            </a:r>
            <a:br>
              <a:rPr lang="en-US" sz="2000" b="1" dirty="0">
                <a:solidFill>
                  <a:srgbClr val="FFFFFF"/>
                </a:solidFill>
                <a:effectLst>
                  <a:outerShdw blurRad="38100" dist="38100" dir="2700000" algn="tl">
                    <a:srgbClr val="000000">
                      <a:alpha val="43137"/>
                    </a:srgbClr>
                  </a:outerShdw>
                </a:effectLst>
                <a:cs typeface="+mn-cs"/>
              </a:rPr>
            </a:br>
            <a:r>
              <a:rPr lang="en-US" sz="5200" b="1" dirty="0">
                <a:solidFill>
                  <a:srgbClr val="FFFFFF"/>
                </a:solidFill>
                <a:effectLst>
                  <a:outerShdw blurRad="38100" dist="38100" dir="2700000" algn="tl">
                    <a:srgbClr val="000000">
                      <a:alpha val="43137"/>
                    </a:srgbClr>
                  </a:outerShdw>
                </a:effectLst>
              </a:rPr>
              <a:t>Session 3</a:t>
            </a:r>
          </a:p>
        </p:txBody>
      </p:sp>
      <p:sp>
        <p:nvSpPr>
          <p:cNvPr id="79882" name="Text Box 5">
            <a:extLst>
              <a:ext uri="{FF2B5EF4-FFF2-40B4-BE49-F238E27FC236}">
                <a16:creationId xmlns:a16="http://schemas.microsoft.com/office/drawing/2014/main" id="{C1A2BFF1-B611-0A44-8C12-4956F74BB039}"/>
              </a:ext>
            </a:extLst>
          </p:cNvPr>
          <p:cNvSpPr txBox="1">
            <a:spLocks noChangeArrowheads="1"/>
          </p:cNvSpPr>
          <p:nvPr/>
        </p:nvSpPr>
        <p:spPr bwMode="auto">
          <a:xfrm>
            <a:off x="746125" y="1524000"/>
            <a:ext cx="3597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ts val="800"/>
              </a:spcBef>
              <a:buFontTx/>
              <a:buNone/>
            </a:pPr>
            <a:r>
              <a:rPr lang="en-US" altLang="en-US" sz="1100" b="1">
                <a:solidFill>
                  <a:srgbClr val="0D0D0D"/>
                </a:solidFill>
                <a:latin typeface="Arial" panose="020B0604020202020204" pitchFamily="34" charset="0"/>
              </a:rPr>
              <a:t>Audience:  Care Providers – CCAs, PCWs &amp; HSWs</a:t>
            </a:r>
          </a:p>
        </p:txBody>
      </p:sp>
      <p:sp>
        <p:nvSpPr>
          <p:cNvPr id="79883" name="Rectangle 6">
            <a:extLst>
              <a:ext uri="{FF2B5EF4-FFF2-40B4-BE49-F238E27FC236}">
                <a16:creationId xmlns:a16="http://schemas.microsoft.com/office/drawing/2014/main" id="{CC142F0A-731D-084A-936F-EBAEA9FCC2E8}"/>
              </a:ext>
            </a:extLst>
          </p:cNvPr>
          <p:cNvSpPr>
            <a:spLocks noChangeArrowheads="1"/>
          </p:cNvSpPr>
          <p:nvPr/>
        </p:nvSpPr>
        <p:spPr bwMode="auto">
          <a:xfrm>
            <a:off x="304800" y="2057400"/>
            <a:ext cx="8839200" cy="25146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9884" name="Text Box 1">
            <a:extLst>
              <a:ext uri="{FF2B5EF4-FFF2-40B4-BE49-F238E27FC236}">
                <a16:creationId xmlns:a16="http://schemas.microsoft.com/office/drawing/2014/main" id="{4A1A5AE3-A068-8343-99A1-AD7757FA22AA}"/>
              </a:ext>
            </a:extLst>
          </p:cNvPr>
          <p:cNvSpPr txBox="1">
            <a:spLocks noChangeArrowheads="1"/>
          </p:cNvSpPr>
          <p:nvPr/>
        </p:nvSpPr>
        <p:spPr bwMode="auto">
          <a:xfrm>
            <a:off x="762000" y="2743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b="1">
                <a:latin typeface="Arial" panose="020B0604020202020204" pitchFamily="34" charset="0"/>
              </a:rPr>
              <a:t>THANK YOU!</a:t>
            </a:r>
          </a:p>
        </p:txBody>
      </p:sp>
      <p:sp>
        <p:nvSpPr>
          <p:cNvPr id="79885" name="Rectangle 23">
            <a:extLst>
              <a:ext uri="{FF2B5EF4-FFF2-40B4-BE49-F238E27FC236}">
                <a16:creationId xmlns:a16="http://schemas.microsoft.com/office/drawing/2014/main" id="{DA45C8A2-6369-6245-94A9-9F693B4C1CC6}"/>
              </a:ext>
            </a:extLst>
          </p:cNvPr>
          <p:cNvSpPr>
            <a:spLocks noChangeArrowheads="1"/>
          </p:cNvSpPr>
          <p:nvPr/>
        </p:nvSpPr>
        <p:spPr bwMode="auto">
          <a:xfrm>
            <a:off x="304800" y="4343400"/>
            <a:ext cx="8839200" cy="2286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79886" name="Rectangle 24">
            <a:extLst>
              <a:ext uri="{FF2B5EF4-FFF2-40B4-BE49-F238E27FC236}">
                <a16:creationId xmlns:a16="http://schemas.microsoft.com/office/drawing/2014/main" id="{9E4D110B-82C0-6A4C-B5C0-B92D0B70B6FE}"/>
              </a:ext>
            </a:extLst>
          </p:cNvPr>
          <p:cNvSpPr>
            <a:spLocks noChangeArrowheads="1"/>
          </p:cNvSpPr>
          <p:nvPr/>
        </p:nvSpPr>
        <p:spPr bwMode="auto">
          <a:xfrm>
            <a:off x="304800" y="1981200"/>
            <a:ext cx="8839200" cy="2286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 name="Text Box 7">
            <a:extLst>
              <a:ext uri="{FF2B5EF4-FFF2-40B4-BE49-F238E27FC236}">
                <a16:creationId xmlns:a16="http://schemas.microsoft.com/office/drawing/2014/main" id="{FF6A4C15-99EB-7644-A7FD-897561D162B7}"/>
              </a:ext>
            </a:extLst>
          </p:cNvPr>
          <p:cNvSpPr txBox="1">
            <a:spLocks noChangeArrowheads="1"/>
          </p:cNvSpPr>
          <p:nvPr/>
        </p:nvSpPr>
        <p:spPr bwMode="auto">
          <a:xfrm>
            <a:off x="4953000" y="620713"/>
            <a:ext cx="4419600" cy="11430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ja-JP" b="1" kern="0" dirty="0">
                <a:solidFill>
                  <a:srgbClr val="FFFFFF"/>
                </a:solidFill>
                <a:effectLst>
                  <a:outerShdw blurRad="38100" dist="38100" dir="2700000" algn="tl">
                    <a:srgbClr val="000000">
                      <a:alpha val="43137"/>
                    </a:srgbClr>
                  </a:outerShdw>
                </a:effectLst>
                <a:ea typeface="Verdana" pitchFamily="34" charset="0"/>
              </a:rPr>
              <a:t>‘</a:t>
            </a:r>
            <a:r>
              <a:rPr lang="en-US" altLang="ja-JP"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Brushing Up on Mouth Care</a:t>
            </a:r>
            <a:r>
              <a:rPr lang="fr-FR" b="1" kern="0" dirty="0">
                <a:solidFill>
                  <a:srgbClr val="FFFFFF"/>
                </a:solidFill>
                <a:effectLst>
                  <a:outerShdw blurRad="38100" dist="38100" dir="2700000" algn="tl">
                    <a:srgbClr val="000000">
                      <a:alpha val="43137"/>
                    </a:srgbClr>
                  </a:outerShdw>
                </a:effectLst>
                <a:ea typeface="Verdana" pitchFamily="34" charset="0"/>
              </a:rPr>
              <a:t>’</a:t>
            </a:r>
            <a:br>
              <a:rPr lang="en-US" altLang="ja-JP" b="1" kern="0" dirty="0">
                <a:solidFill>
                  <a:srgbClr val="FFFFFF"/>
                </a:solidFill>
                <a:effectLst>
                  <a:outerShdw blurRad="38100" dist="38100" dir="2700000" algn="tl">
                    <a:srgbClr val="000000">
                      <a:alpha val="43137"/>
                    </a:srgbClr>
                  </a:outerShdw>
                </a:effectLst>
                <a:ea typeface="Verdana" pitchFamily="34" charset="0"/>
              </a:rPr>
            </a:br>
            <a:r>
              <a:rPr lang="en-US" altLang="ja-JP"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Education Series</a:t>
            </a:r>
            <a:endParaRPr lang="en-US"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C20E9B4C-FBB1-714A-B875-BA9D850E53EB}"/>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0482" name="Rounded Rectangle 20">
            <a:extLst>
              <a:ext uri="{FF2B5EF4-FFF2-40B4-BE49-F238E27FC236}">
                <a16:creationId xmlns:a16="http://schemas.microsoft.com/office/drawing/2014/main" id="{0909885B-ACD6-4E4D-9CB5-96EC9F8677E1}"/>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0483" name="Rectangle 6">
            <a:extLst>
              <a:ext uri="{FF2B5EF4-FFF2-40B4-BE49-F238E27FC236}">
                <a16:creationId xmlns:a16="http://schemas.microsoft.com/office/drawing/2014/main" id="{36F32B96-83D6-E647-95B9-DC6A207A0D00}"/>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0484" name="Rectangle 6">
            <a:extLst>
              <a:ext uri="{FF2B5EF4-FFF2-40B4-BE49-F238E27FC236}">
                <a16:creationId xmlns:a16="http://schemas.microsoft.com/office/drawing/2014/main" id="{1EBC6822-1CBB-4845-9EE7-A7E74FAD9D38}"/>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0485" name="Rectangle 6">
            <a:extLst>
              <a:ext uri="{FF2B5EF4-FFF2-40B4-BE49-F238E27FC236}">
                <a16:creationId xmlns:a16="http://schemas.microsoft.com/office/drawing/2014/main" id="{0C4B810F-AAB0-0B4A-A1A4-114AF9398493}"/>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 name="Text Box 3">
            <a:extLst>
              <a:ext uri="{FF2B5EF4-FFF2-40B4-BE49-F238E27FC236}">
                <a16:creationId xmlns:a16="http://schemas.microsoft.com/office/drawing/2014/main" id="{70188EB4-546E-EF4E-835E-EF701DF55A20}"/>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Introductions</a:t>
            </a:r>
            <a:endParaRPr lang="en-US" sz="420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20487" name="Rectangle 6">
            <a:extLst>
              <a:ext uri="{FF2B5EF4-FFF2-40B4-BE49-F238E27FC236}">
                <a16:creationId xmlns:a16="http://schemas.microsoft.com/office/drawing/2014/main" id="{5A130324-40A1-C04F-A864-97C01C31B7BE}"/>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0488" name="Rounded Rectangle 20">
            <a:extLst>
              <a:ext uri="{FF2B5EF4-FFF2-40B4-BE49-F238E27FC236}">
                <a16:creationId xmlns:a16="http://schemas.microsoft.com/office/drawing/2014/main" id="{1577C4B0-D9A1-9E49-B27A-AF56959A6A86}"/>
              </a:ext>
            </a:extLst>
          </p:cNvPr>
          <p:cNvSpPr>
            <a:spLocks noChangeArrowheads="1"/>
          </p:cNvSpPr>
          <p:nvPr/>
        </p:nvSpPr>
        <p:spPr bwMode="auto">
          <a:xfrm>
            <a:off x="914400" y="2057400"/>
            <a:ext cx="7467600" cy="32004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0489" name="Text Box 4">
            <a:extLst>
              <a:ext uri="{FF2B5EF4-FFF2-40B4-BE49-F238E27FC236}">
                <a16:creationId xmlns:a16="http://schemas.microsoft.com/office/drawing/2014/main" id="{43FD3513-C54F-564E-B6A1-3CCABE6F56E9}"/>
              </a:ext>
            </a:extLst>
          </p:cNvPr>
          <p:cNvSpPr txBox="1">
            <a:spLocks noChangeArrowheads="1"/>
          </p:cNvSpPr>
          <p:nvPr/>
        </p:nvSpPr>
        <p:spPr bwMode="auto">
          <a:xfrm>
            <a:off x="1752600" y="2514600"/>
            <a:ext cx="693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82625" indent="-682625">
              <a:spcBef>
                <a:spcPct val="20000"/>
              </a:spcBef>
              <a:buFont typeface="Arial" panose="020B0604020202020204" pitchFamily="34" charset="0"/>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9pPr>
          </a:lstStyle>
          <a:p>
            <a:pPr eaLnBrk="1" hangingPunct="1">
              <a:spcBef>
                <a:spcPts val="800"/>
              </a:spcBef>
              <a:buFont typeface="Verdana" panose="020B0604030504040204" pitchFamily="34" charset="0"/>
              <a:buChar char="•"/>
            </a:pPr>
            <a:r>
              <a:rPr lang="en-US" altLang="en-US" sz="3400" b="1">
                <a:latin typeface="Arial" panose="020B0604020202020204" pitchFamily="34" charset="0"/>
              </a:rPr>
              <a:t>Logistics</a:t>
            </a:r>
            <a:br>
              <a:rPr lang="en-US" altLang="en-US" sz="3400" b="1">
                <a:latin typeface="Arial" panose="020B0604020202020204" pitchFamily="34" charset="0"/>
              </a:rPr>
            </a:br>
            <a:endParaRPr lang="en-US" altLang="en-US" sz="800" b="1">
              <a:latin typeface="Arial" panose="020B0604020202020204" pitchFamily="34" charset="0"/>
            </a:endParaRPr>
          </a:p>
          <a:p>
            <a:pPr eaLnBrk="1" hangingPunct="1">
              <a:spcBef>
                <a:spcPts val="800"/>
              </a:spcBef>
              <a:buFont typeface="Verdana" panose="020B0604030504040204" pitchFamily="34" charset="0"/>
              <a:buChar char="•"/>
            </a:pPr>
            <a:r>
              <a:rPr lang="en-US" altLang="en-US" sz="3400" b="1">
                <a:latin typeface="Arial" panose="020B0604020202020204" pitchFamily="34" charset="0"/>
              </a:rPr>
              <a:t>Parking Lot</a:t>
            </a:r>
            <a:br>
              <a:rPr lang="en-US" altLang="ja-JP" b="1">
                <a:latin typeface="Arial" panose="020B0604020202020204" pitchFamily="34" charset="0"/>
              </a:rPr>
            </a:br>
            <a:endParaRPr lang="en-US" altLang="ja-JP" sz="800" b="1">
              <a:latin typeface="Arial" panose="020B0604020202020204" pitchFamily="34" charset="0"/>
            </a:endParaRPr>
          </a:p>
          <a:p>
            <a:pPr eaLnBrk="1" hangingPunct="1">
              <a:spcBef>
                <a:spcPts val="800"/>
              </a:spcBef>
              <a:buFont typeface="Verdana" panose="020B0604030504040204" pitchFamily="34" charset="0"/>
              <a:buChar char="•"/>
            </a:pPr>
            <a:r>
              <a:rPr lang="en-US" altLang="en-US" sz="3400" b="1">
                <a:latin typeface="Arial" panose="020B0604020202020204" pitchFamily="34" charset="0"/>
              </a:rPr>
              <a:t>Introductions</a:t>
            </a:r>
            <a:br>
              <a:rPr lang="en-US" altLang="en-US" b="1">
                <a:latin typeface="Arial" panose="020B0604020202020204" pitchFamily="34" charset="0"/>
              </a:rPr>
            </a:br>
            <a:endParaRPr lang="en-US" altLang="en-US" sz="800" b="1">
              <a:latin typeface="Arial" panose="020B0604020202020204" pitchFamily="34" charset="0"/>
            </a:endParaRPr>
          </a:p>
        </p:txBody>
      </p:sp>
      <p:sp>
        <p:nvSpPr>
          <p:cNvPr id="20490" name="Text Box 7">
            <a:extLst>
              <a:ext uri="{FF2B5EF4-FFF2-40B4-BE49-F238E27FC236}">
                <a16:creationId xmlns:a16="http://schemas.microsoft.com/office/drawing/2014/main" id="{B482AD70-3D07-854F-AA6E-693D94D59F74}"/>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DFC3D0B2-265D-6043-9B76-0D17355704CD}"/>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2530" name="Rounded Rectangle 20">
            <a:extLst>
              <a:ext uri="{FF2B5EF4-FFF2-40B4-BE49-F238E27FC236}">
                <a16:creationId xmlns:a16="http://schemas.microsoft.com/office/drawing/2014/main" id="{CA6A1637-8E20-CE42-957B-77A2C1ECE2E8}"/>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2531" name="Rectangle 6">
            <a:extLst>
              <a:ext uri="{FF2B5EF4-FFF2-40B4-BE49-F238E27FC236}">
                <a16:creationId xmlns:a16="http://schemas.microsoft.com/office/drawing/2014/main" id="{B6C95CE6-2236-CC49-9E16-6478C8D5E4E9}"/>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2532" name="Rectangle 6">
            <a:extLst>
              <a:ext uri="{FF2B5EF4-FFF2-40B4-BE49-F238E27FC236}">
                <a16:creationId xmlns:a16="http://schemas.microsoft.com/office/drawing/2014/main" id="{E3957B84-3AB5-F04E-91FD-67D0DA94FFF0}"/>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2533" name="Rectangle 6">
            <a:extLst>
              <a:ext uri="{FF2B5EF4-FFF2-40B4-BE49-F238E27FC236}">
                <a16:creationId xmlns:a16="http://schemas.microsoft.com/office/drawing/2014/main" id="{140C1BD0-59F6-3B40-921E-2B44267273F4}"/>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9" name="Text Box 3">
            <a:extLst>
              <a:ext uri="{FF2B5EF4-FFF2-40B4-BE49-F238E27FC236}">
                <a16:creationId xmlns:a16="http://schemas.microsoft.com/office/drawing/2014/main" id="{D4A68DC2-0CEF-CA46-BD78-DA0F73EDA527}"/>
              </a:ext>
            </a:extLst>
          </p:cNvPr>
          <p:cNvSpPr txBox="1">
            <a:spLocks noChangeArrowheads="1"/>
          </p:cNvSpPr>
          <p:nvPr/>
        </p:nvSpPr>
        <p:spPr bwMode="auto">
          <a:xfrm>
            <a:off x="838200" y="76200"/>
            <a:ext cx="3276600" cy="10668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Overview</a:t>
            </a:r>
            <a:endParaRPr lang="en-US" sz="420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22535" name="Rectangle 6">
            <a:extLst>
              <a:ext uri="{FF2B5EF4-FFF2-40B4-BE49-F238E27FC236}">
                <a16:creationId xmlns:a16="http://schemas.microsoft.com/office/drawing/2014/main" id="{A9131405-210E-9449-836D-1B574F3D3B69}"/>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Text Box 4">
            <a:extLst>
              <a:ext uri="{FF2B5EF4-FFF2-40B4-BE49-F238E27FC236}">
                <a16:creationId xmlns:a16="http://schemas.microsoft.com/office/drawing/2014/main" id="{28D8B3E6-B05A-9442-BBC5-7DEB181EF497}"/>
              </a:ext>
            </a:extLst>
          </p:cNvPr>
          <p:cNvSpPr txBox="1">
            <a:spLocks noChangeArrowheads="1"/>
          </p:cNvSpPr>
          <p:nvPr/>
        </p:nvSpPr>
        <p:spPr bwMode="auto">
          <a:xfrm>
            <a:off x="2351088" y="1411288"/>
            <a:ext cx="5965825" cy="4760912"/>
          </a:xfrm>
          <a:prstGeom prst="rect">
            <a:avLst/>
          </a:prstGeom>
          <a:noFill/>
          <a:ln w="9525">
            <a:noFill/>
            <a:round/>
            <a:headEnd/>
            <a:tailEnd/>
          </a:ln>
        </p:spPr>
        <p:txBody>
          <a:bodyPr lIns="0" tIns="0" rIns="0" bIns="0"/>
          <a:lstStyle/>
          <a:p>
            <a:pPr marL="342900" indent="-338138" eaLnBrk="1" hangingPunct="1">
              <a:lnSpc>
                <a:spcPct val="90000"/>
              </a:lnSpc>
              <a:spcBef>
                <a:spcPts val="700"/>
              </a:spcBef>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3000" b="1" dirty="0">
                <a:solidFill>
                  <a:srgbClr val="491D64"/>
                </a:solidFill>
                <a:ea typeface="ＭＳ Ｐゴシック" pitchFamily="34" charset="-128"/>
              </a:rPr>
              <a:t>Dementia</a:t>
            </a:r>
            <a:br>
              <a:rPr lang="en-US" sz="2800" b="1" dirty="0">
                <a:solidFill>
                  <a:srgbClr val="196051"/>
                </a:solidFill>
                <a:ea typeface="ＭＳ Ｐゴシック" pitchFamily="34" charset="-128"/>
              </a:rPr>
            </a:br>
            <a:endParaRPr lang="en-US" sz="300" b="1" dirty="0">
              <a:solidFill>
                <a:srgbClr val="196051"/>
              </a:solidFill>
              <a:ea typeface="ＭＳ Ｐゴシック" pitchFamily="34" charset="-128"/>
            </a:endParaRPr>
          </a:p>
          <a:p>
            <a:pPr marL="740664" lvl="1" indent="-283464"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400" dirty="0">
                <a:solidFill>
                  <a:srgbClr val="000000"/>
                </a:solidFill>
                <a:ea typeface="ＭＳ Ｐゴシック" pitchFamily="34" charset="-128"/>
                <a:cs typeface="+mn-cs"/>
              </a:rPr>
              <a:t>Understanding dementia</a:t>
            </a:r>
          </a:p>
          <a:p>
            <a:pPr marL="740664" lvl="1" indent="-283464"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400" dirty="0">
                <a:solidFill>
                  <a:srgbClr val="000000"/>
                </a:solidFill>
                <a:ea typeface="ＭＳ Ｐゴシック" pitchFamily="34" charset="-128"/>
                <a:cs typeface="+mn-cs"/>
              </a:rPr>
              <a:t>Tips and techniques for providing</a:t>
            </a:r>
            <a:br>
              <a:rPr lang="en-US" sz="2400" dirty="0">
                <a:solidFill>
                  <a:srgbClr val="000000"/>
                </a:solidFill>
                <a:ea typeface="ＭＳ Ｐゴシック" pitchFamily="34" charset="-128"/>
                <a:cs typeface="+mn-cs"/>
              </a:rPr>
            </a:br>
            <a:r>
              <a:rPr lang="en-US" sz="2400" dirty="0">
                <a:solidFill>
                  <a:srgbClr val="000000"/>
                </a:solidFill>
                <a:ea typeface="ＭＳ Ｐゴシック" pitchFamily="34" charset="-128"/>
                <a:cs typeface="+mn-cs"/>
              </a:rPr>
              <a:t>oral care</a:t>
            </a:r>
          </a:p>
          <a:p>
            <a:pPr eaLnBrk="1" hangingPunct="1">
              <a:lnSpc>
                <a:spcPct val="90000"/>
              </a:lnSpc>
              <a:spcBef>
                <a:spcPts val="500"/>
              </a:spcBef>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1000" b="1" dirty="0">
                <a:solidFill>
                  <a:srgbClr val="DF8726"/>
                </a:solidFill>
                <a:ea typeface="ＭＳ Ｐゴシック" pitchFamily="34" charset="-128"/>
              </a:rPr>
              <a:t>   </a:t>
            </a:r>
            <a:br>
              <a:rPr lang="en-US" sz="2800" b="1" dirty="0">
                <a:solidFill>
                  <a:srgbClr val="DF8726"/>
                </a:solidFill>
                <a:ea typeface="ＭＳ Ｐゴシック" pitchFamily="34" charset="-128"/>
              </a:rPr>
            </a:br>
            <a:r>
              <a:rPr lang="en-US" sz="3000" b="1" dirty="0">
                <a:solidFill>
                  <a:srgbClr val="8F0D0E"/>
                </a:solidFill>
                <a:ea typeface="ＭＳ Ｐゴシック" pitchFamily="34" charset="-128"/>
              </a:rPr>
              <a:t>Assessment &amp; Planning</a:t>
            </a:r>
            <a:br>
              <a:rPr lang="en-US" sz="2800" b="1" dirty="0">
                <a:solidFill>
                  <a:srgbClr val="DF8726"/>
                </a:solidFill>
                <a:ea typeface="ＭＳ Ｐゴシック" pitchFamily="34" charset="-128"/>
              </a:rPr>
            </a:br>
            <a:r>
              <a:rPr lang="en-US" sz="300" b="1" dirty="0">
                <a:solidFill>
                  <a:srgbClr val="DF8726"/>
                </a:solidFill>
                <a:ea typeface="ＭＳ Ｐゴシック" pitchFamily="34" charset="-128"/>
              </a:rPr>
              <a:t> </a:t>
            </a:r>
          </a:p>
          <a:p>
            <a:pPr marL="740664" lvl="1" indent="-283464"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400" dirty="0">
                <a:solidFill>
                  <a:srgbClr val="000000"/>
                </a:solidFill>
                <a:ea typeface="ＭＳ Ｐゴシック" pitchFamily="34" charset="-128"/>
                <a:cs typeface="+mn-cs"/>
              </a:rPr>
              <a:t>Importance of oral care during palliative care</a:t>
            </a:r>
          </a:p>
          <a:p>
            <a:pPr marL="740664" lvl="1" indent="-283464"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400" dirty="0">
                <a:solidFill>
                  <a:srgbClr val="000000"/>
                </a:solidFill>
                <a:ea typeface="ＭＳ Ｐゴシック" pitchFamily="34" charset="-128"/>
                <a:cs typeface="+mn-cs"/>
              </a:rPr>
              <a:t>Providing oral care to palliative resident/clients</a:t>
            </a:r>
          </a:p>
          <a:p>
            <a:pPr indent="-280988" eaLnBrk="1" hangingPunct="1">
              <a:lnSpc>
                <a:spcPct val="90000"/>
              </a:lnSpc>
              <a:spcBef>
                <a:spcPts val="700"/>
              </a:spcBef>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1000" b="1" dirty="0">
                <a:solidFill>
                  <a:srgbClr val="002060"/>
                </a:solidFill>
                <a:ea typeface="ＭＳ Ｐゴシック" pitchFamily="34" charset="-128"/>
                <a:cs typeface="+mn-cs"/>
              </a:rPr>
              <a:t>  </a:t>
            </a:r>
            <a:br>
              <a:rPr lang="en-US" sz="2800" b="1" dirty="0">
                <a:solidFill>
                  <a:srgbClr val="002060"/>
                </a:solidFill>
                <a:ea typeface="ＭＳ Ｐゴシック" pitchFamily="34" charset="-128"/>
                <a:cs typeface="+mn-cs"/>
              </a:rPr>
            </a:br>
            <a:r>
              <a:rPr lang="en-US" sz="3000" b="1" dirty="0">
                <a:solidFill>
                  <a:srgbClr val="002060"/>
                </a:solidFill>
                <a:ea typeface="ＭＳ Ｐゴシック" pitchFamily="34" charset="-128"/>
              </a:rPr>
              <a:t>Conclusion</a:t>
            </a:r>
            <a:br>
              <a:rPr lang="en-US" sz="2800" b="1" dirty="0">
                <a:solidFill>
                  <a:srgbClr val="002060"/>
                </a:solidFill>
                <a:ea typeface="ＭＳ Ｐゴシック" pitchFamily="34" charset="-128"/>
              </a:rPr>
            </a:br>
            <a:r>
              <a:rPr lang="en-US" sz="300" b="1" dirty="0">
                <a:solidFill>
                  <a:srgbClr val="002060"/>
                </a:solidFill>
                <a:ea typeface="ＭＳ Ｐゴシック" pitchFamily="34" charset="-128"/>
              </a:rPr>
              <a:t> </a:t>
            </a:r>
          </a:p>
          <a:p>
            <a:pPr marL="740664" lvl="1" indent="-283464"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400" dirty="0">
                <a:solidFill>
                  <a:srgbClr val="000000"/>
                </a:solidFill>
                <a:ea typeface="ＭＳ Ｐゴシック" pitchFamily="34" charset="-128"/>
                <a:cs typeface="+mn-cs"/>
              </a:rPr>
              <a:t>Take Home Messages</a:t>
            </a:r>
          </a:p>
          <a:p>
            <a:pPr marL="342900" indent="-338138" eaLnBrk="1" fontAlgn="auto" hangingPunct="1">
              <a:lnSpc>
                <a:spcPct val="90000"/>
              </a:lnSpc>
              <a:spcBef>
                <a:spcPts val="500"/>
              </a:spcBef>
              <a:spcAft>
                <a:spcPts val="0"/>
              </a:spcAft>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endParaRPr lang="en-US" sz="2000" dirty="0">
              <a:solidFill>
                <a:srgbClr val="000000"/>
              </a:solidFill>
              <a:latin typeface="+mn-lt"/>
              <a:ea typeface="ＭＳ Ｐゴシック" pitchFamily="34" charset="-128"/>
              <a:cs typeface="+mn-cs"/>
            </a:endParaRPr>
          </a:p>
        </p:txBody>
      </p:sp>
      <p:pic>
        <p:nvPicPr>
          <p:cNvPr id="22537" name="Picture 10" descr="I:\AHPRC\AHPRC WEB\zource\projects\oral-health\oral-health-continuing-care\Video\educational videos\DVD1.png">
            <a:extLst>
              <a:ext uri="{FF2B5EF4-FFF2-40B4-BE49-F238E27FC236}">
                <a16:creationId xmlns:a16="http://schemas.microsoft.com/office/drawing/2014/main" id="{C6416FDF-8446-F549-AC1A-C073E4D40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3414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descr="I:\AHPRC\AHPRC WEB\zource\projects\oral-health\oral-health-continuing-care\Video\educational videos\DVD5.png">
            <a:extLst>
              <a:ext uri="{FF2B5EF4-FFF2-40B4-BE49-F238E27FC236}">
                <a16:creationId xmlns:a16="http://schemas.microsoft.com/office/drawing/2014/main" id="{0FB2D9B4-6CC0-5F42-B37C-DE44E698C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124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7">
            <a:extLst>
              <a:ext uri="{FF2B5EF4-FFF2-40B4-BE49-F238E27FC236}">
                <a16:creationId xmlns:a16="http://schemas.microsoft.com/office/drawing/2014/main" id="{34DD5264-481C-744E-8CBF-33606A32434A}"/>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8CA3F9E5-041F-624B-B1AF-BC09ABFF10B3}"/>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3" name="Rounded Rectangle 20">
            <a:extLst>
              <a:ext uri="{FF2B5EF4-FFF2-40B4-BE49-F238E27FC236}">
                <a16:creationId xmlns:a16="http://schemas.microsoft.com/office/drawing/2014/main" id="{25EBC419-C0AA-554E-865F-A9A16C3E8B0E}"/>
              </a:ext>
            </a:extLst>
          </p:cNvPr>
          <p:cNvSpPr>
            <a:spLocks noChangeArrowheads="1"/>
          </p:cNvSpPr>
          <p:nvPr/>
        </p:nvSpPr>
        <p:spPr bwMode="auto">
          <a:xfrm>
            <a:off x="304800" y="2743200"/>
            <a:ext cx="8839200" cy="3810000"/>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4" name="Rectangle 6">
            <a:extLst>
              <a:ext uri="{FF2B5EF4-FFF2-40B4-BE49-F238E27FC236}">
                <a16:creationId xmlns:a16="http://schemas.microsoft.com/office/drawing/2014/main" id="{28EBACAA-40DC-B741-BF1E-C9DF8C6659EE}"/>
              </a:ext>
            </a:extLst>
          </p:cNvPr>
          <p:cNvSpPr>
            <a:spLocks noChangeArrowheads="1"/>
          </p:cNvSpPr>
          <p:nvPr/>
        </p:nvSpPr>
        <p:spPr bwMode="auto">
          <a:xfrm>
            <a:off x="4495800" y="2362200"/>
            <a:ext cx="4648200" cy="41910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5" name="Rectangle 6">
            <a:extLst>
              <a:ext uri="{FF2B5EF4-FFF2-40B4-BE49-F238E27FC236}">
                <a16:creationId xmlns:a16="http://schemas.microsoft.com/office/drawing/2014/main" id="{939D7B48-DAD6-DC4E-8B7B-FA43A502F0A0}"/>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6" name="Rectangle 6">
            <a:extLst>
              <a:ext uri="{FF2B5EF4-FFF2-40B4-BE49-F238E27FC236}">
                <a16:creationId xmlns:a16="http://schemas.microsoft.com/office/drawing/2014/main" id="{29591B04-315B-D547-A3E5-650A86C4AD46}"/>
              </a:ext>
            </a:extLst>
          </p:cNvPr>
          <p:cNvSpPr>
            <a:spLocks noChangeArrowheads="1"/>
          </p:cNvSpPr>
          <p:nvPr/>
        </p:nvSpPr>
        <p:spPr bwMode="auto">
          <a:xfrm>
            <a:off x="304800" y="228600"/>
            <a:ext cx="8839200" cy="914400"/>
          </a:xfrm>
          <a:prstGeom prst="rect">
            <a:avLst/>
          </a:prstGeom>
          <a:solidFill>
            <a:srgbClr val="7893C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7" name="Text Box 3">
            <a:extLst>
              <a:ext uri="{FF2B5EF4-FFF2-40B4-BE49-F238E27FC236}">
                <a16:creationId xmlns:a16="http://schemas.microsoft.com/office/drawing/2014/main" id="{B5DCC5B9-B0AD-0845-87E5-FD7D4622FF2C}"/>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Learning Objectives</a:t>
            </a:r>
            <a:endParaRPr lang="en-US" sz="4200" dirty="0">
              <a:solidFill>
                <a:srgbClr val="FFFFFF"/>
              </a:solidFill>
              <a:effectLst>
                <a:outerShdw blurRad="38100" dist="38100" dir="2700000" algn="tl">
                  <a:srgbClr val="000000">
                    <a:alpha val="43137"/>
                  </a:srgbClr>
                </a:outerShdw>
              </a:effectLst>
              <a:latin typeface="+mn-lt"/>
              <a:ea typeface="ＭＳ Ｐゴシック" pitchFamily="34" charset="-128"/>
              <a:cs typeface="+mn-cs"/>
            </a:endParaRPr>
          </a:p>
        </p:txBody>
      </p:sp>
      <p:sp>
        <p:nvSpPr>
          <p:cNvPr id="18" name="Rectangle 6">
            <a:extLst>
              <a:ext uri="{FF2B5EF4-FFF2-40B4-BE49-F238E27FC236}">
                <a16:creationId xmlns:a16="http://schemas.microsoft.com/office/drawing/2014/main" id="{183349AD-A924-2B4F-B858-3FD479C3938B}"/>
              </a:ext>
            </a:extLst>
          </p:cNvPr>
          <p:cNvSpPr>
            <a:spLocks noChangeArrowheads="1"/>
          </p:cNvSpPr>
          <p:nvPr/>
        </p:nvSpPr>
        <p:spPr bwMode="auto">
          <a:xfrm>
            <a:off x="304800" y="1143000"/>
            <a:ext cx="8839200" cy="22098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584" name="Text Box 7">
            <a:extLst>
              <a:ext uri="{FF2B5EF4-FFF2-40B4-BE49-F238E27FC236}">
                <a16:creationId xmlns:a16="http://schemas.microsoft.com/office/drawing/2014/main" id="{D9C76B04-76FA-174B-B91D-5C71445284FB}"/>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5" name="Text Box 3">
            <a:extLst>
              <a:ext uri="{FF2B5EF4-FFF2-40B4-BE49-F238E27FC236}">
                <a16:creationId xmlns:a16="http://schemas.microsoft.com/office/drawing/2014/main" id="{8B24B475-AF61-6841-82A3-147D0DE2C595}"/>
              </a:ext>
            </a:extLst>
          </p:cNvPr>
          <p:cNvSpPr txBox="1">
            <a:spLocks noChangeArrowheads="1"/>
          </p:cNvSpPr>
          <p:nvPr/>
        </p:nvSpPr>
        <p:spPr bwMode="auto">
          <a:xfrm>
            <a:off x="673100" y="2819400"/>
            <a:ext cx="8075613" cy="3273425"/>
          </a:xfrm>
          <a:prstGeom prst="rect">
            <a:avLst/>
          </a:prstGeom>
          <a:noFill/>
          <a:ln w="9525">
            <a:noFill/>
            <a:round/>
            <a:headEnd/>
            <a:tailEnd/>
          </a:ln>
        </p:spPr>
        <p:txBody>
          <a:bodyPr lIns="0" tIns="0" rIns="0" bIns="0"/>
          <a:lstStyle/>
          <a:p>
            <a:pPr marL="739775" lvl="1" indent="-282575" eaLnBrk="1" hangingPunct="1">
              <a:lnSpc>
                <a:spcPct val="90000"/>
              </a:lnSpc>
              <a:buFont typeface="Arial" pitchFamily="34" charset="0"/>
              <a:buChar char="•"/>
              <a:defRPr/>
            </a:pPr>
            <a:r>
              <a:rPr lang="en-US" sz="2400" dirty="0">
                <a:solidFill>
                  <a:srgbClr val="000000"/>
                </a:solidFill>
                <a:latin typeface="Arial"/>
                <a:ea typeface="ＭＳ Ｐゴシック" pitchFamily="34" charset="-128"/>
                <a:cs typeface="+mn-cs"/>
              </a:rPr>
              <a:t>The impact of dementia as it relates to oral care </a:t>
            </a:r>
            <a:br>
              <a:rPr lang="en-US" sz="2400" dirty="0">
                <a:solidFill>
                  <a:srgbClr val="000000"/>
                </a:solidFill>
                <a:latin typeface="Arial"/>
                <a:ea typeface="ＭＳ Ｐゴシック" pitchFamily="34" charset="-128"/>
                <a:cs typeface="+mn-cs"/>
              </a:rPr>
            </a:br>
            <a:endParaRPr lang="en-US" sz="800" dirty="0">
              <a:solidFill>
                <a:srgbClr val="000000"/>
              </a:solidFill>
              <a:latin typeface="Arial"/>
              <a:ea typeface="ＭＳ Ｐゴシック" pitchFamily="34" charset="-128"/>
              <a:cs typeface="+mn-cs"/>
            </a:endParaRPr>
          </a:p>
          <a:p>
            <a:pPr marL="739775" lvl="1" indent="-282575" eaLnBrk="1" hangingPunct="1">
              <a:lnSpc>
                <a:spcPct val="90000"/>
              </a:lnSpc>
              <a:buFont typeface="Arial" pitchFamily="34" charset="0"/>
              <a:buChar char="•"/>
              <a:defRPr/>
            </a:pPr>
            <a:r>
              <a:rPr lang="en-US" sz="2400" dirty="0">
                <a:solidFill>
                  <a:srgbClr val="000000"/>
                </a:solidFill>
                <a:latin typeface="Arial"/>
                <a:ea typeface="ＭＳ Ｐゴシック" pitchFamily="34" charset="-128"/>
                <a:cs typeface="+mn-cs"/>
              </a:rPr>
              <a:t>Steps and processes for effective oral care</a:t>
            </a:r>
          </a:p>
          <a:p>
            <a:pPr lvl="1" eaLnBrk="1" hangingPunct="1">
              <a:lnSpc>
                <a:spcPct val="90000"/>
              </a:lnSpc>
              <a:defRPr/>
            </a:pPr>
            <a:endParaRPr lang="en-US" sz="800" dirty="0">
              <a:solidFill>
                <a:srgbClr val="000000"/>
              </a:solidFill>
              <a:latin typeface="Arial"/>
              <a:ea typeface="ＭＳ Ｐゴシック" pitchFamily="34" charset="-128"/>
              <a:cs typeface="+mn-cs"/>
            </a:endParaRPr>
          </a:p>
          <a:p>
            <a:pPr marL="739775" lvl="1" indent="-282575" eaLnBrk="1" hangingPunct="1">
              <a:lnSpc>
                <a:spcPct val="90000"/>
              </a:lnSpc>
              <a:buFont typeface="Arial" pitchFamily="34" charset="0"/>
              <a:buChar char="•"/>
              <a:defRPr/>
            </a:pPr>
            <a:r>
              <a:rPr lang="en-US" sz="2400" dirty="0">
                <a:solidFill>
                  <a:srgbClr val="000000"/>
                </a:solidFill>
                <a:latin typeface="Arial"/>
                <a:ea typeface="ＭＳ Ｐゴシック" pitchFamily="34" charset="-128"/>
                <a:cs typeface="+mn-cs"/>
              </a:rPr>
              <a:t>Strategies for better communication </a:t>
            </a:r>
            <a:br>
              <a:rPr lang="en-US" sz="2400" dirty="0">
                <a:solidFill>
                  <a:srgbClr val="000000"/>
                </a:solidFill>
                <a:latin typeface="Arial"/>
                <a:ea typeface="ＭＳ Ｐゴシック" pitchFamily="34" charset="-128"/>
                <a:cs typeface="+mn-cs"/>
              </a:rPr>
            </a:br>
            <a:endParaRPr lang="en-US" sz="800" dirty="0">
              <a:solidFill>
                <a:srgbClr val="000000"/>
              </a:solidFill>
              <a:latin typeface="Arial"/>
              <a:ea typeface="ＭＳ Ｐゴシック" pitchFamily="34" charset="-128"/>
              <a:cs typeface="+mn-cs"/>
            </a:endParaRPr>
          </a:p>
          <a:p>
            <a:pPr marL="739775" lvl="1" indent="-282575" eaLnBrk="1" hangingPunct="1">
              <a:lnSpc>
                <a:spcPct val="90000"/>
              </a:lnSpc>
              <a:buFont typeface="Arial" pitchFamily="34" charset="0"/>
              <a:buChar char="•"/>
              <a:defRPr/>
            </a:pPr>
            <a:r>
              <a:rPr lang="en-US" sz="2400" dirty="0">
                <a:solidFill>
                  <a:srgbClr val="000000"/>
                </a:solidFill>
                <a:latin typeface="Arial"/>
                <a:ea typeface="ＭＳ Ｐゴシック" pitchFamily="34" charset="-128"/>
                <a:cs typeface="+mn-cs"/>
              </a:rPr>
              <a:t>How to manage challenging </a:t>
            </a:r>
            <a:r>
              <a:rPr lang="en-US" sz="2400" dirty="0" err="1">
                <a:solidFill>
                  <a:srgbClr val="000000"/>
                </a:solidFill>
                <a:latin typeface="Arial"/>
                <a:ea typeface="ＭＳ Ｐゴシック" pitchFamily="34" charset="-128"/>
                <a:cs typeface="+mn-cs"/>
              </a:rPr>
              <a:t>behaviour</a:t>
            </a:r>
            <a:r>
              <a:rPr lang="en-US" sz="2400" dirty="0">
                <a:solidFill>
                  <a:srgbClr val="000000"/>
                </a:solidFill>
                <a:latin typeface="Arial"/>
                <a:ea typeface="ＭＳ Ｐゴシック" pitchFamily="34" charset="-128"/>
                <a:cs typeface="+mn-cs"/>
              </a:rPr>
              <a:t> </a:t>
            </a:r>
            <a:br>
              <a:rPr lang="en-US" sz="2400" dirty="0">
                <a:solidFill>
                  <a:srgbClr val="000000"/>
                </a:solidFill>
                <a:latin typeface="Arial"/>
                <a:ea typeface="ＭＳ Ｐゴシック" pitchFamily="34" charset="-128"/>
                <a:cs typeface="+mn-cs"/>
              </a:rPr>
            </a:br>
            <a:endParaRPr lang="en-US" sz="800" dirty="0">
              <a:solidFill>
                <a:srgbClr val="000000"/>
              </a:solidFill>
              <a:latin typeface="Arial"/>
              <a:ea typeface="ＭＳ Ｐゴシック" pitchFamily="34" charset="-128"/>
              <a:cs typeface="+mn-cs"/>
            </a:endParaRPr>
          </a:p>
          <a:p>
            <a:pPr marL="739775" lvl="1" indent="-282575" eaLnBrk="1" hangingPunct="1">
              <a:lnSpc>
                <a:spcPct val="90000"/>
              </a:lnSpc>
              <a:buFont typeface="Arial" pitchFamily="34" charset="0"/>
              <a:buChar char="•"/>
              <a:defRPr/>
            </a:pPr>
            <a:r>
              <a:rPr lang="en-US" sz="2400" dirty="0">
                <a:solidFill>
                  <a:srgbClr val="000000"/>
                </a:solidFill>
                <a:latin typeface="Arial"/>
                <a:ea typeface="ＭＳ Ｐゴシック" pitchFamily="34" charset="-128"/>
                <a:cs typeface="+mn-cs"/>
              </a:rPr>
              <a:t>Oral conditions common to persons in palliative care</a:t>
            </a:r>
            <a:br>
              <a:rPr lang="en-US" sz="2400" dirty="0">
                <a:solidFill>
                  <a:srgbClr val="000000"/>
                </a:solidFill>
                <a:latin typeface="Arial"/>
                <a:ea typeface="ＭＳ Ｐゴシック" pitchFamily="34" charset="-128"/>
                <a:cs typeface="+mn-cs"/>
              </a:rPr>
            </a:br>
            <a:r>
              <a:rPr lang="en-US" sz="800" dirty="0">
                <a:solidFill>
                  <a:srgbClr val="000000"/>
                </a:solidFill>
                <a:latin typeface="Arial"/>
                <a:ea typeface="ＭＳ Ｐゴシック" pitchFamily="34" charset="-128"/>
                <a:cs typeface="+mn-cs"/>
              </a:rPr>
              <a:t> </a:t>
            </a:r>
          </a:p>
          <a:p>
            <a:pPr marL="739775" lvl="1" indent="-282575" eaLnBrk="1" hangingPunct="1">
              <a:lnSpc>
                <a:spcPct val="90000"/>
              </a:lnSpc>
              <a:buFont typeface="Arial" pitchFamily="34" charset="0"/>
              <a:buChar char="•"/>
              <a:defRPr/>
            </a:pPr>
            <a:r>
              <a:rPr lang="en-US" sz="2400" dirty="0">
                <a:solidFill>
                  <a:srgbClr val="000000"/>
                </a:solidFill>
                <a:latin typeface="Arial"/>
                <a:ea typeface="ＭＳ Ｐゴシック" pitchFamily="34" charset="-128"/>
                <a:cs typeface="+mn-cs"/>
              </a:rPr>
              <a:t>Oral care modifications to ensure comfort</a:t>
            </a:r>
          </a:p>
        </p:txBody>
      </p:sp>
      <p:sp>
        <p:nvSpPr>
          <p:cNvPr id="24586" name="Text Box 3">
            <a:extLst>
              <a:ext uri="{FF2B5EF4-FFF2-40B4-BE49-F238E27FC236}">
                <a16:creationId xmlns:a16="http://schemas.microsoft.com/office/drawing/2014/main" id="{4FBBAD09-0F7E-B146-AAA6-9008F6FFCD13}"/>
              </a:ext>
            </a:extLst>
          </p:cNvPr>
          <p:cNvSpPr txBox="1">
            <a:spLocks noChangeArrowheads="1"/>
          </p:cNvSpPr>
          <p:nvPr/>
        </p:nvSpPr>
        <p:spPr bwMode="auto">
          <a:xfrm>
            <a:off x="914400" y="1676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38138">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Calibri" panose="020F0502020204030204" pitchFamily="34" charset="0"/>
              </a:defRPr>
            </a:lvl9pPr>
          </a:lstStyle>
          <a:p>
            <a:pPr eaLnBrk="1" hangingPunct="1">
              <a:lnSpc>
                <a:spcPts val="2700"/>
              </a:lnSpc>
              <a:spcBef>
                <a:spcPts val="600"/>
              </a:spcBef>
              <a:buFontTx/>
              <a:buNone/>
            </a:pPr>
            <a:r>
              <a:rPr lang="en-US" altLang="en-US" sz="2400" b="1">
                <a:solidFill>
                  <a:srgbClr val="000000"/>
                </a:solidFill>
                <a:latin typeface="Arial" panose="020B0604020202020204" pitchFamily="34" charset="0"/>
                <a:ea typeface="MS PGothic" panose="020B0600070205080204" pitchFamily="34" charset="-128"/>
              </a:rPr>
              <a:t>This session will develop knowledge, understanding</a:t>
            </a:r>
          </a:p>
          <a:p>
            <a:pPr eaLnBrk="1" hangingPunct="1">
              <a:lnSpc>
                <a:spcPts val="2700"/>
              </a:lnSpc>
              <a:spcBef>
                <a:spcPts val="600"/>
              </a:spcBef>
              <a:buFontTx/>
              <a:buNone/>
            </a:pPr>
            <a:r>
              <a:rPr lang="en-US" altLang="en-US" sz="2400" b="1">
                <a:solidFill>
                  <a:srgbClr val="000000"/>
                </a:solidFill>
                <a:latin typeface="Arial" panose="020B0604020202020204" pitchFamily="34" charset="0"/>
                <a:ea typeface="MS PGothic" panose="020B0600070205080204" pitchFamily="34" charset="-128"/>
              </a:rPr>
              <a:t>and appreciation of:</a:t>
            </a:r>
            <a:endParaRPr lang="en-US" altLang="en-US" sz="2000">
              <a:solidFill>
                <a:srgbClr val="000000"/>
              </a:solidFill>
              <a:latin typeface="Arial" panose="020B0604020202020204" pitchFamily="34" charset="0"/>
              <a:ea typeface="MS PGothic"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0AA392FE-2A3C-9A41-A3E7-883E025E0EBF}"/>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ounded Rectangle 20">
            <a:extLst>
              <a:ext uri="{FF2B5EF4-FFF2-40B4-BE49-F238E27FC236}">
                <a16:creationId xmlns:a16="http://schemas.microsoft.com/office/drawing/2014/main" id="{499CA968-2EB0-FB45-A262-38BD26E9ABC4}"/>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ounded Rectangle 14">
            <a:extLst>
              <a:ext uri="{FF2B5EF4-FFF2-40B4-BE49-F238E27FC236}">
                <a16:creationId xmlns:a16="http://schemas.microsoft.com/office/drawing/2014/main" id="{CD2278C7-A8B0-3046-8CAA-BA59295D3378}"/>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ectangle 6">
            <a:extLst>
              <a:ext uri="{FF2B5EF4-FFF2-40B4-BE49-F238E27FC236}">
                <a16:creationId xmlns:a16="http://schemas.microsoft.com/office/drawing/2014/main" id="{0C7BE651-69F2-3E4F-B865-78A3C1D92484}"/>
              </a:ext>
            </a:extLst>
          </p:cNvPr>
          <p:cNvSpPr>
            <a:spLocks noChangeArrowheads="1"/>
          </p:cNvSpPr>
          <p:nvPr/>
        </p:nvSpPr>
        <p:spPr bwMode="auto">
          <a:xfrm>
            <a:off x="304800" y="0"/>
            <a:ext cx="7696200" cy="838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4A66662E-3748-1643-A98C-A52CF88ED0B6}"/>
              </a:ext>
            </a:extLst>
          </p:cNvPr>
          <p:cNvSpPr>
            <a:spLocks noChangeArrowheads="1"/>
          </p:cNvSpPr>
          <p:nvPr/>
        </p:nvSpPr>
        <p:spPr bwMode="auto">
          <a:xfrm>
            <a:off x="304800" y="228600"/>
            <a:ext cx="8839200" cy="609600"/>
          </a:xfrm>
          <a:prstGeom prst="rect">
            <a:avLst/>
          </a:prstGeom>
          <a:solidFill>
            <a:srgbClr val="7893C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2" name="Rectangle 3">
            <a:extLst>
              <a:ext uri="{FF2B5EF4-FFF2-40B4-BE49-F238E27FC236}">
                <a16:creationId xmlns:a16="http://schemas.microsoft.com/office/drawing/2014/main" id="{6962DF8A-702A-7C4E-8C06-352A800BFBEC}"/>
              </a:ext>
            </a:extLst>
          </p:cNvPr>
          <p:cNvSpPr>
            <a:spLocks noChangeArrowheads="1"/>
          </p:cNvSpPr>
          <p:nvPr/>
        </p:nvSpPr>
        <p:spPr bwMode="auto">
          <a:xfrm>
            <a:off x="304800" y="990600"/>
            <a:ext cx="8839200" cy="47244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3" name="Rectangle 6">
            <a:extLst>
              <a:ext uri="{FF2B5EF4-FFF2-40B4-BE49-F238E27FC236}">
                <a16:creationId xmlns:a16="http://schemas.microsoft.com/office/drawing/2014/main" id="{9685C61C-9972-C94E-B35C-6FFEB53CBC15}"/>
              </a:ext>
            </a:extLst>
          </p:cNvPr>
          <p:cNvSpPr>
            <a:spLocks noChangeArrowheads="1"/>
          </p:cNvSpPr>
          <p:nvPr/>
        </p:nvSpPr>
        <p:spPr bwMode="auto">
          <a:xfrm>
            <a:off x="304800" y="5715000"/>
            <a:ext cx="8839200" cy="152400"/>
          </a:xfrm>
          <a:prstGeom prst="rect">
            <a:avLst/>
          </a:prstGeom>
          <a:solidFill>
            <a:srgbClr val="1E2A5E"/>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Text Box 3">
            <a:extLst>
              <a:ext uri="{FF2B5EF4-FFF2-40B4-BE49-F238E27FC236}">
                <a16:creationId xmlns:a16="http://schemas.microsoft.com/office/drawing/2014/main" id="{CFD89069-B859-7A4B-9056-1A8E25D61686}"/>
              </a:ext>
            </a:extLst>
          </p:cNvPr>
          <p:cNvSpPr txBox="1">
            <a:spLocks noChangeArrowheads="1"/>
          </p:cNvSpPr>
          <p:nvPr/>
        </p:nvSpPr>
        <p:spPr bwMode="auto">
          <a:xfrm>
            <a:off x="838200" y="3352800"/>
            <a:ext cx="6019800" cy="2057400"/>
          </a:xfrm>
          <a:prstGeom prst="rect">
            <a:avLst/>
          </a:prstGeom>
          <a:noFill/>
          <a:ln w="9525">
            <a:noFill/>
            <a:round/>
            <a:headEnd/>
            <a:tailEnd/>
          </a:ln>
        </p:spPr>
        <p:txBody>
          <a:bodyPr lIns="45720" rIns="45720" anchor="ctr"/>
          <a:lstStyle/>
          <a:p>
            <a:pPr marL="0" lvl="1" eaLnBrk="1" fontAlgn="auto" hangingPunct="1">
              <a:lnSpc>
                <a:spcPts val="3600"/>
              </a:lnSpc>
              <a:spcBef>
                <a:spcPts val="700"/>
              </a:spcBef>
              <a:spcAft>
                <a:spcPts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200" b="1" i="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What challenges do you face when providing oral care to a resident/client with dementia?</a:t>
            </a:r>
          </a:p>
        </p:txBody>
      </p:sp>
      <p:sp>
        <p:nvSpPr>
          <p:cNvPr id="26633" name="Text Box 7">
            <a:extLst>
              <a:ext uri="{FF2B5EF4-FFF2-40B4-BE49-F238E27FC236}">
                <a16:creationId xmlns:a16="http://schemas.microsoft.com/office/drawing/2014/main" id="{1D52A4A2-E6FE-6E49-A84B-08A854BADA32}"/>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6" name="Text Box 3">
            <a:extLst>
              <a:ext uri="{FF2B5EF4-FFF2-40B4-BE49-F238E27FC236}">
                <a16:creationId xmlns:a16="http://schemas.microsoft.com/office/drawing/2014/main" id="{0531FED1-4D7D-9B4E-B2BB-CD4E3D124610}"/>
              </a:ext>
            </a:extLst>
          </p:cNvPr>
          <p:cNvSpPr txBox="1">
            <a:spLocks noChangeArrowheads="1"/>
          </p:cNvSpPr>
          <p:nvPr/>
        </p:nvSpPr>
        <p:spPr bwMode="auto">
          <a:xfrm>
            <a:off x="827088" y="1739900"/>
            <a:ext cx="7837487" cy="1295400"/>
          </a:xfrm>
          <a:prstGeom prst="rect">
            <a:avLst/>
          </a:prstGeom>
          <a:noFill/>
          <a:ln w="9525">
            <a:noFill/>
            <a:round/>
            <a:headEnd/>
            <a:tailEnd/>
          </a:ln>
        </p:spPr>
        <p:txBody>
          <a:bodyPr anchor="ctr"/>
          <a:lstStyle/>
          <a:p>
            <a:pPr eaLnBrk="1" fontAlgn="auto" hangingPunct="1">
              <a:lnSpc>
                <a:spcPts val="55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5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Oral Care for Residents/ Clients with Dementia</a:t>
            </a:r>
            <a:br>
              <a:rPr lang="en-US" sz="4200" b="1" dirty="0">
                <a:solidFill>
                  <a:srgbClr val="FFFFFF"/>
                </a:solidFill>
                <a:latin typeface="Arial" charset="0"/>
                <a:ea typeface="ＭＳ Ｐゴシック" pitchFamily="34" charset="-128"/>
                <a:cs typeface="Arial" charset="0"/>
              </a:rPr>
            </a:br>
            <a:endParaRPr lang="en-US" sz="4200" dirty="0">
              <a:solidFill>
                <a:srgbClr val="FFFFFF"/>
              </a:solidFill>
              <a:latin typeface="+mn-lt"/>
              <a:ea typeface="ＭＳ Ｐゴシック" pitchFamily="34" charset="-128"/>
              <a:cs typeface="+mn-cs"/>
            </a:endParaRPr>
          </a:p>
        </p:txBody>
      </p:sp>
      <p:sp>
        <p:nvSpPr>
          <p:cNvPr id="27" name="Text Box 3">
            <a:extLst>
              <a:ext uri="{FF2B5EF4-FFF2-40B4-BE49-F238E27FC236}">
                <a16:creationId xmlns:a16="http://schemas.microsoft.com/office/drawing/2014/main" id="{5BF1068B-B09E-0E42-B759-109E56026559}"/>
              </a:ext>
            </a:extLst>
          </p:cNvPr>
          <p:cNvSpPr txBox="1">
            <a:spLocks noChangeArrowheads="1"/>
          </p:cNvSpPr>
          <p:nvPr/>
        </p:nvSpPr>
        <p:spPr bwMode="auto">
          <a:xfrm>
            <a:off x="838200" y="3035300"/>
            <a:ext cx="4800600" cy="838200"/>
          </a:xfrm>
          <a:prstGeom prst="rect">
            <a:avLst/>
          </a:prstGeom>
          <a:noFill/>
          <a:ln w="9525">
            <a:noFill/>
            <a:round/>
            <a:headEnd/>
            <a:tailEnd/>
          </a:ln>
        </p:spPr>
        <p:txBody>
          <a:bodyPr anchor="ctr"/>
          <a:lstStyle/>
          <a:p>
            <a:pPr eaLnBrk="1" fontAlgn="auto" hangingPunct="1">
              <a:lnSpc>
                <a:spcPts val="5500"/>
              </a:lnSpc>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Session 3, Part 1 </a:t>
            </a:r>
            <a:br>
              <a:rPr lang="en-US" sz="4200" b="1" dirty="0">
                <a:solidFill>
                  <a:srgbClr val="FFFFFF"/>
                </a:solidFill>
                <a:latin typeface="Arial" charset="0"/>
                <a:ea typeface="ＭＳ Ｐゴシック" pitchFamily="34" charset="-128"/>
                <a:cs typeface="Arial" charset="0"/>
              </a:rPr>
            </a:br>
            <a:endParaRPr lang="en-US" sz="4200" dirty="0">
              <a:solidFill>
                <a:srgbClr val="FFFFFF"/>
              </a:solidFill>
              <a:latin typeface="+mn-lt"/>
              <a:ea typeface="ＭＳ Ｐゴシック" pitchFamily="34" charset="-128"/>
              <a:cs typeface="+mn-cs"/>
            </a:endParaRPr>
          </a:p>
        </p:txBody>
      </p:sp>
      <p:sp>
        <p:nvSpPr>
          <p:cNvPr id="28" name="Rounded Rectangle 14">
            <a:extLst>
              <a:ext uri="{FF2B5EF4-FFF2-40B4-BE49-F238E27FC236}">
                <a16:creationId xmlns:a16="http://schemas.microsoft.com/office/drawing/2014/main" id="{2C1019C6-3809-C241-B447-FECE51D52CF4}"/>
              </a:ext>
            </a:extLst>
          </p:cNvPr>
          <p:cNvSpPr>
            <a:spLocks noChangeArrowheads="1"/>
          </p:cNvSpPr>
          <p:nvPr/>
        </p:nvSpPr>
        <p:spPr bwMode="auto">
          <a:xfrm>
            <a:off x="7085013" y="3717925"/>
            <a:ext cx="1447800" cy="137477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pic>
        <p:nvPicPr>
          <p:cNvPr id="26637" name="Picture 10" descr="I:\AHPRC\AHPRC WEB\zource\projects\oral-health\oral-health-continuing-care\Video\educational videos\DVD5.png">
            <a:extLst>
              <a:ext uri="{FF2B5EF4-FFF2-40B4-BE49-F238E27FC236}">
                <a16:creationId xmlns:a16="http://schemas.microsoft.com/office/drawing/2014/main" id="{4416A185-A225-7242-9CAD-27146456F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7973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D548B89-794A-054F-A4A1-44F6A9CE672A}"/>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5" name="Rounded Rectangle 20">
            <a:extLst>
              <a:ext uri="{FF2B5EF4-FFF2-40B4-BE49-F238E27FC236}">
                <a16:creationId xmlns:a16="http://schemas.microsoft.com/office/drawing/2014/main" id="{351C9448-575A-1C47-9D98-39463F1C1EC2}"/>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6" name="Rectangle 6">
            <a:extLst>
              <a:ext uri="{FF2B5EF4-FFF2-40B4-BE49-F238E27FC236}">
                <a16:creationId xmlns:a16="http://schemas.microsoft.com/office/drawing/2014/main" id="{73F8E515-0364-4C4D-9625-CA241F561997}"/>
              </a:ext>
            </a:extLst>
          </p:cNvPr>
          <p:cNvSpPr>
            <a:spLocks noChangeArrowheads="1"/>
          </p:cNvSpPr>
          <p:nvPr/>
        </p:nvSpPr>
        <p:spPr bwMode="auto">
          <a:xfrm>
            <a:off x="304800" y="1143000"/>
            <a:ext cx="8839200" cy="2209800"/>
          </a:xfrm>
          <a:prstGeom prst="rect">
            <a:avLst/>
          </a:prstGeom>
          <a:solidFill>
            <a:srgbClr val="DFC8ED"/>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7" name="Rounded Rectangle 20">
            <a:extLst>
              <a:ext uri="{FF2B5EF4-FFF2-40B4-BE49-F238E27FC236}">
                <a16:creationId xmlns:a16="http://schemas.microsoft.com/office/drawing/2014/main" id="{C6212602-BA73-C143-AC15-B1898C0470DD}"/>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ectangle 6">
            <a:extLst>
              <a:ext uri="{FF2B5EF4-FFF2-40B4-BE49-F238E27FC236}">
                <a16:creationId xmlns:a16="http://schemas.microsoft.com/office/drawing/2014/main" id="{E2C6C3B0-9305-7241-B4D4-683582861C4C}"/>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ectangle 6">
            <a:extLst>
              <a:ext uri="{FF2B5EF4-FFF2-40B4-BE49-F238E27FC236}">
                <a16:creationId xmlns:a16="http://schemas.microsoft.com/office/drawing/2014/main" id="{9E4A8971-BEA2-0E42-9BF7-F76BA6174681}"/>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3">
            <a:extLst>
              <a:ext uri="{FF2B5EF4-FFF2-40B4-BE49-F238E27FC236}">
                <a16:creationId xmlns:a16="http://schemas.microsoft.com/office/drawing/2014/main" id="{9F9A9171-BBAE-EC49-8ADC-A7F409986CBC}"/>
              </a:ext>
            </a:extLst>
          </p:cNvPr>
          <p:cNvSpPr>
            <a:spLocks noChangeArrowheads="1"/>
          </p:cNvSpPr>
          <p:nvPr/>
        </p:nvSpPr>
        <p:spPr bwMode="auto">
          <a:xfrm>
            <a:off x="304800" y="228600"/>
            <a:ext cx="8839200" cy="13716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8680" name="Text Box 6">
            <a:extLst>
              <a:ext uri="{FF2B5EF4-FFF2-40B4-BE49-F238E27FC236}">
                <a16:creationId xmlns:a16="http://schemas.microsoft.com/office/drawing/2014/main" id="{1C5EE919-0266-CB49-B29A-1D2F42CA577D}"/>
              </a:ext>
            </a:extLst>
          </p:cNvPr>
          <p:cNvSpPr txBox="1">
            <a:spLocks noChangeArrowheads="1"/>
          </p:cNvSpPr>
          <p:nvPr/>
        </p:nvSpPr>
        <p:spPr bwMode="auto">
          <a:xfrm>
            <a:off x="827088" y="2349500"/>
            <a:ext cx="43211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38138" indent="-338138">
              <a:spcBef>
                <a:spcPct val="20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Calibri" panose="020F0502020204030204" pitchFamily="34" charset="0"/>
              </a:defRPr>
            </a:lvl9pPr>
          </a:lstStyle>
          <a:p>
            <a:pPr eaLnBrk="1" hangingPunct="1">
              <a:lnSpc>
                <a:spcPct val="90000"/>
              </a:lnSpc>
              <a:spcBef>
                <a:spcPts val="700"/>
              </a:spcBef>
            </a:pPr>
            <a:r>
              <a:rPr lang="en-US" altLang="en-US" sz="2400">
                <a:solidFill>
                  <a:srgbClr val="000000"/>
                </a:solidFill>
                <a:latin typeface="Arial" panose="020B0604020202020204" pitchFamily="34" charset="0"/>
                <a:ea typeface="MS PGothic" panose="020B0600070205080204" pitchFamily="34" charset="-128"/>
              </a:rPr>
              <a:t>Progressive and ultimately terminal brain disease</a:t>
            </a:r>
            <a:br>
              <a:rPr lang="en-US" altLang="en-US" sz="2800">
                <a:solidFill>
                  <a:srgbClr val="000000"/>
                </a:solidFill>
                <a:latin typeface="Arial" panose="020B0604020202020204" pitchFamily="34" charset="0"/>
                <a:ea typeface="MS PGothic" panose="020B0600070205080204" pitchFamily="34" charset="-128"/>
              </a:rPr>
            </a:br>
            <a:endParaRPr lang="en-US" altLang="en-US" sz="1600">
              <a:solidFill>
                <a:srgbClr val="000000"/>
              </a:solidFill>
              <a:latin typeface="Arial" panose="020B0604020202020204" pitchFamily="34" charset="0"/>
              <a:ea typeface="MS PGothic" panose="020B0600070205080204" pitchFamily="34" charset="-128"/>
            </a:endParaRPr>
          </a:p>
          <a:p>
            <a:pPr eaLnBrk="1" hangingPunct="1">
              <a:lnSpc>
                <a:spcPct val="90000"/>
              </a:lnSpc>
              <a:spcBef>
                <a:spcPts val="700"/>
              </a:spcBef>
            </a:pPr>
            <a:r>
              <a:rPr lang="en-US" altLang="en-US" sz="2400">
                <a:solidFill>
                  <a:srgbClr val="000000"/>
                </a:solidFill>
                <a:latin typeface="Arial" panose="020B0604020202020204" pitchFamily="34" charset="0"/>
                <a:ea typeface="MS PGothic" panose="020B0600070205080204" pitchFamily="34" charset="-128"/>
              </a:rPr>
              <a:t>People with dementia will exhibit unique symptoms</a:t>
            </a:r>
            <a:br>
              <a:rPr lang="en-US" altLang="en-US" sz="2800">
                <a:solidFill>
                  <a:srgbClr val="000000"/>
                </a:solidFill>
                <a:latin typeface="Arial" panose="020B0604020202020204" pitchFamily="34" charset="0"/>
                <a:ea typeface="MS PGothic" panose="020B0600070205080204" pitchFamily="34" charset="-128"/>
              </a:rPr>
            </a:br>
            <a:r>
              <a:rPr lang="en-US" altLang="en-US" sz="1600">
                <a:solidFill>
                  <a:srgbClr val="000000"/>
                </a:solidFill>
                <a:latin typeface="Arial" panose="020B0604020202020204" pitchFamily="34" charset="0"/>
                <a:ea typeface="MS PGothic" panose="020B0600070205080204" pitchFamily="34" charset="-128"/>
              </a:rPr>
              <a:t> </a:t>
            </a:r>
          </a:p>
          <a:p>
            <a:pPr eaLnBrk="1" hangingPunct="1">
              <a:lnSpc>
                <a:spcPct val="90000"/>
              </a:lnSpc>
              <a:spcBef>
                <a:spcPts val="700"/>
              </a:spcBef>
            </a:pPr>
            <a:r>
              <a:rPr lang="en-US" altLang="en-US" sz="2400">
                <a:solidFill>
                  <a:srgbClr val="000000"/>
                </a:solidFill>
                <a:latin typeface="Arial" panose="020B0604020202020204" pitchFamily="34" charset="0"/>
                <a:ea typeface="MS PGothic" panose="020B0600070205080204" pitchFamily="34" charset="-128"/>
              </a:rPr>
              <a:t>1 in 4 Canadians over 65 have some form of dementia</a:t>
            </a:r>
          </a:p>
        </p:txBody>
      </p:sp>
      <p:sp>
        <p:nvSpPr>
          <p:cNvPr id="23" name="Text Box 3">
            <a:extLst>
              <a:ext uri="{FF2B5EF4-FFF2-40B4-BE49-F238E27FC236}">
                <a16:creationId xmlns:a16="http://schemas.microsoft.com/office/drawing/2014/main" id="{101CAB46-0FC9-D74B-9C69-CB5A3433C8C2}"/>
              </a:ext>
            </a:extLst>
          </p:cNvPr>
          <p:cNvSpPr txBox="1">
            <a:spLocks noChangeArrowheads="1"/>
          </p:cNvSpPr>
          <p:nvPr/>
        </p:nvSpPr>
        <p:spPr bwMode="auto">
          <a:xfrm>
            <a:off x="838200" y="381000"/>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sz="2400" b="1" dirty="0">
                <a:solidFill>
                  <a:srgbClr val="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What is Dementia?</a:t>
            </a:r>
            <a:endParaRPr lang="en-US" sz="4200" dirty="0">
              <a:solidFill>
                <a:srgbClr val="FFFFFF"/>
              </a:solidFill>
              <a:effectLst>
                <a:outerShdw blurRad="38100" dist="38100" dir="2700000" algn="tl">
                  <a:srgbClr val="000000">
                    <a:alpha val="43137"/>
                  </a:srgbClr>
                </a:outerShdw>
              </a:effectLst>
              <a:ea typeface="ＭＳ Ｐゴシック" pitchFamily="34" charset="-128"/>
              <a:cs typeface="+mn-cs"/>
            </a:endParaRPr>
          </a:p>
        </p:txBody>
      </p:sp>
      <p:sp>
        <p:nvSpPr>
          <p:cNvPr id="28682" name="Text Box 7">
            <a:extLst>
              <a:ext uri="{FF2B5EF4-FFF2-40B4-BE49-F238E27FC236}">
                <a16:creationId xmlns:a16="http://schemas.microsoft.com/office/drawing/2014/main" id="{4F7FC994-6E09-6F46-AD81-7B66B01A76F9}"/>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pic>
        <p:nvPicPr>
          <p:cNvPr id="28683" name="Picture 4">
            <a:extLst>
              <a:ext uri="{FF2B5EF4-FFF2-40B4-BE49-F238E27FC236}">
                <a16:creationId xmlns:a16="http://schemas.microsoft.com/office/drawing/2014/main" id="{3A6B52A8-E77E-CB4D-B211-54DEE1AAE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14600"/>
            <a:ext cx="3041650" cy="2246313"/>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C37A05C2-3B1D-8E42-95FC-9DA9F0497EDB}"/>
              </a:ext>
            </a:extLst>
          </p:cNvPr>
          <p:cNvSpPr>
            <a:spLocks noChangeArrowheads="1"/>
          </p:cNvSpPr>
          <p:nvPr/>
        </p:nvSpPr>
        <p:spPr bwMode="auto">
          <a:xfrm>
            <a:off x="0" y="0"/>
            <a:ext cx="9144000" cy="6858000"/>
          </a:xfrm>
          <a:prstGeom prst="rect">
            <a:avLst/>
          </a:prstGeom>
          <a:solidFill>
            <a:srgbClr val="1E2A5E"/>
          </a:solidFill>
          <a:ln w="9360">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7" name="Rounded Rectangle 20">
            <a:extLst>
              <a:ext uri="{FF2B5EF4-FFF2-40B4-BE49-F238E27FC236}">
                <a16:creationId xmlns:a16="http://schemas.microsoft.com/office/drawing/2014/main" id="{B1055262-A2AF-3E46-B70C-273BF8DCD737}"/>
              </a:ext>
            </a:extLst>
          </p:cNvPr>
          <p:cNvSpPr>
            <a:spLocks noChangeArrowheads="1"/>
          </p:cNvSpPr>
          <p:nvPr/>
        </p:nvSpPr>
        <p:spPr bwMode="auto">
          <a:xfrm>
            <a:off x="304800" y="2743200"/>
            <a:ext cx="8839200" cy="3810000"/>
          </a:xfrm>
          <a:prstGeom prst="roundRect">
            <a:avLst>
              <a:gd name="adj" fmla="val 16667"/>
            </a:avLst>
          </a:prstGeom>
          <a:solidFill>
            <a:srgbClr val="DFC8ED"/>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8" name="Rectangle 6">
            <a:extLst>
              <a:ext uri="{FF2B5EF4-FFF2-40B4-BE49-F238E27FC236}">
                <a16:creationId xmlns:a16="http://schemas.microsoft.com/office/drawing/2014/main" id="{4C505E0A-6AC5-CB40-A710-7C5696064472}"/>
              </a:ext>
            </a:extLst>
          </p:cNvPr>
          <p:cNvSpPr>
            <a:spLocks noChangeArrowheads="1"/>
          </p:cNvSpPr>
          <p:nvPr/>
        </p:nvSpPr>
        <p:spPr bwMode="auto">
          <a:xfrm>
            <a:off x="304800" y="1143000"/>
            <a:ext cx="8839200" cy="2209800"/>
          </a:xfrm>
          <a:prstGeom prst="rect">
            <a:avLst/>
          </a:prstGeom>
          <a:solidFill>
            <a:srgbClr val="DFC8ED"/>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19" name="Rounded Rectangle 20">
            <a:extLst>
              <a:ext uri="{FF2B5EF4-FFF2-40B4-BE49-F238E27FC236}">
                <a16:creationId xmlns:a16="http://schemas.microsoft.com/office/drawing/2014/main" id="{904CB23C-E3C7-6447-A0F2-9E3ECDA2F8B3}"/>
              </a:ext>
            </a:extLst>
          </p:cNvPr>
          <p:cNvSpPr>
            <a:spLocks noChangeArrowheads="1"/>
          </p:cNvSpPr>
          <p:nvPr/>
        </p:nvSpPr>
        <p:spPr bwMode="auto">
          <a:xfrm>
            <a:off x="609600" y="2809875"/>
            <a:ext cx="8229600" cy="3514725"/>
          </a:xfrm>
          <a:prstGeom prst="roundRect">
            <a:avLst>
              <a:gd name="adj" fmla="val 16667"/>
            </a:avLst>
          </a:prstGeom>
          <a:solidFill>
            <a:srgbClr val="FFFFFF"/>
          </a:solidFill>
          <a:ln w="9525">
            <a:noFill/>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0" name="Rectangle 6">
            <a:extLst>
              <a:ext uri="{FF2B5EF4-FFF2-40B4-BE49-F238E27FC236}">
                <a16:creationId xmlns:a16="http://schemas.microsoft.com/office/drawing/2014/main" id="{073C79F4-892E-9E4C-B587-AE45704F7022}"/>
              </a:ext>
            </a:extLst>
          </p:cNvPr>
          <p:cNvSpPr>
            <a:spLocks noChangeArrowheads="1"/>
          </p:cNvSpPr>
          <p:nvPr/>
        </p:nvSpPr>
        <p:spPr bwMode="auto">
          <a:xfrm>
            <a:off x="609600" y="1752600"/>
            <a:ext cx="8229600" cy="1676400"/>
          </a:xfrm>
          <a:prstGeom prst="rect">
            <a:avLst/>
          </a:prstGeom>
          <a:solidFill>
            <a:srgbClr val="FFFFFF"/>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1" name="Rectangle 6">
            <a:extLst>
              <a:ext uri="{FF2B5EF4-FFF2-40B4-BE49-F238E27FC236}">
                <a16:creationId xmlns:a16="http://schemas.microsoft.com/office/drawing/2014/main" id="{695ADE14-AD35-9F46-A089-E4797D24133A}"/>
              </a:ext>
            </a:extLst>
          </p:cNvPr>
          <p:cNvSpPr>
            <a:spLocks noChangeArrowheads="1"/>
          </p:cNvSpPr>
          <p:nvPr/>
        </p:nvSpPr>
        <p:spPr bwMode="auto">
          <a:xfrm>
            <a:off x="304800" y="0"/>
            <a:ext cx="7696200" cy="1219200"/>
          </a:xfrm>
          <a:prstGeom prst="rect">
            <a:avLst/>
          </a:prstGeom>
          <a:solidFill>
            <a:srgbClr val="4568AA"/>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3" name="Rectangle 3">
            <a:extLst>
              <a:ext uri="{FF2B5EF4-FFF2-40B4-BE49-F238E27FC236}">
                <a16:creationId xmlns:a16="http://schemas.microsoft.com/office/drawing/2014/main" id="{3F60244C-63FB-FE4E-870D-6AB61E97FA40}"/>
              </a:ext>
            </a:extLst>
          </p:cNvPr>
          <p:cNvSpPr>
            <a:spLocks noChangeArrowheads="1"/>
          </p:cNvSpPr>
          <p:nvPr/>
        </p:nvSpPr>
        <p:spPr bwMode="auto">
          <a:xfrm>
            <a:off x="304800" y="228600"/>
            <a:ext cx="8839200" cy="1371600"/>
          </a:xfrm>
          <a:prstGeom prst="rect">
            <a:avLst/>
          </a:prstGeom>
          <a:solidFill>
            <a:srgbClr val="491D64"/>
          </a:solidFill>
          <a:ln w="9525">
            <a:no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latin typeface="+mn-lt"/>
              <a:cs typeface="+mn-cs"/>
            </a:endParaRPr>
          </a:p>
        </p:txBody>
      </p:sp>
      <p:sp>
        <p:nvSpPr>
          <p:cNvPr id="24" name="Text Box 3">
            <a:extLst>
              <a:ext uri="{FF2B5EF4-FFF2-40B4-BE49-F238E27FC236}">
                <a16:creationId xmlns:a16="http://schemas.microsoft.com/office/drawing/2014/main" id="{A8F81128-C748-2348-B78D-F76B0E631D82}"/>
              </a:ext>
            </a:extLst>
          </p:cNvPr>
          <p:cNvSpPr txBox="1">
            <a:spLocks noChangeArrowheads="1"/>
          </p:cNvSpPr>
          <p:nvPr/>
        </p:nvSpPr>
        <p:spPr bwMode="auto">
          <a:xfrm>
            <a:off x="838200" y="381000"/>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Dementia</a:t>
            </a:r>
            <a:br>
              <a:rPr lang="en-US" sz="2400" b="1" dirty="0">
                <a:solidFill>
                  <a:srgbClr val="000000"/>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Common Losses</a:t>
            </a:r>
            <a:endParaRPr lang="en-US" sz="4200" dirty="0">
              <a:solidFill>
                <a:srgbClr val="FFFFFF"/>
              </a:solidFill>
              <a:effectLst>
                <a:outerShdw blurRad="38100" dist="38100" dir="2700000" algn="tl">
                  <a:srgbClr val="000000">
                    <a:alpha val="43137"/>
                  </a:srgbClr>
                </a:outerShdw>
              </a:effectLst>
              <a:ea typeface="ＭＳ Ｐゴシック" pitchFamily="34" charset="-128"/>
              <a:cs typeface="+mn-cs"/>
            </a:endParaRPr>
          </a:p>
        </p:txBody>
      </p:sp>
      <p:sp>
        <p:nvSpPr>
          <p:cNvPr id="30729" name="Text Box 7">
            <a:extLst>
              <a:ext uri="{FF2B5EF4-FFF2-40B4-BE49-F238E27FC236}">
                <a16:creationId xmlns:a16="http://schemas.microsoft.com/office/drawing/2014/main" id="{2044AA87-3813-0841-BF92-67CAC2E806A6}"/>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sz="1100" b="1">
                <a:solidFill>
                  <a:srgbClr val="ECFAF7"/>
                </a:solidFill>
                <a:latin typeface="Arial" panose="020B0604020202020204" pitchFamily="34" charset="0"/>
              </a:rPr>
              <a:t>Session 3</a:t>
            </a:r>
          </a:p>
        </p:txBody>
      </p:sp>
      <p:sp>
        <p:nvSpPr>
          <p:cNvPr id="26" name="Rectangle 3">
            <a:extLst>
              <a:ext uri="{FF2B5EF4-FFF2-40B4-BE49-F238E27FC236}">
                <a16:creationId xmlns:a16="http://schemas.microsoft.com/office/drawing/2014/main" id="{39BEF8B4-FAD8-534B-80B6-9D20332FE72D}"/>
              </a:ext>
            </a:extLst>
          </p:cNvPr>
          <p:cNvSpPr txBox="1">
            <a:spLocks noChangeArrowheads="1"/>
          </p:cNvSpPr>
          <p:nvPr/>
        </p:nvSpPr>
        <p:spPr bwMode="auto">
          <a:xfrm>
            <a:off x="900113" y="2071688"/>
            <a:ext cx="4160837" cy="4525962"/>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defRPr/>
            </a:pPr>
            <a:r>
              <a:rPr lang="en-US" sz="2200" kern="0" dirty="0">
                <a:solidFill>
                  <a:srgbClr val="000000"/>
                </a:solidFill>
                <a:latin typeface="Arial"/>
                <a:ea typeface="ＭＳ Ｐゴシック"/>
                <a:cs typeface="+mn-cs"/>
              </a:rPr>
              <a:t>Memory </a:t>
            </a:r>
            <a:br>
              <a:rPr lang="en-US" sz="2200" kern="0" dirty="0">
                <a:solidFill>
                  <a:srgbClr val="000000"/>
                </a:solidFill>
                <a:latin typeface="Arial"/>
                <a:ea typeface="ＭＳ Ｐゴシック"/>
                <a:cs typeface="+mn-cs"/>
              </a:rPr>
            </a:br>
            <a:endParaRPr lang="en-US" sz="800" kern="0" dirty="0">
              <a:solidFill>
                <a:srgbClr val="000000"/>
              </a:solidFill>
              <a:latin typeface="Arial"/>
              <a:ea typeface="ＭＳ Ｐゴシック"/>
              <a:cs typeface="+mn-cs"/>
            </a:endParaRPr>
          </a:p>
          <a:p>
            <a:pPr marL="342900" indent="-342900" eaLnBrk="1" hangingPunct="1">
              <a:lnSpc>
                <a:spcPct val="90000"/>
              </a:lnSpc>
              <a:spcBef>
                <a:spcPct val="20000"/>
              </a:spcBef>
              <a:buFontTx/>
              <a:buChar char="•"/>
              <a:defRPr/>
            </a:pPr>
            <a:r>
              <a:rPr lang="en-US" sz="2200" kern="0" dirty="0">
                <a:solidFill>
                  <a:srgbClr val="000000"/>
                </a:solidFill>
                <a:latin typeface="Arial"/>
                <a:ea typeface="ＭＳ Ｐゴシック"/>
                <a:cs typeface="+mn-cs"/>
              </a:rPr>
              <a:t>Language </a:t>
            </a:r>
            <a:br>
              <a:rPr lang="en-US" sz="2200" kern="0" dirty="0">
                <a:solidFill>
                  <a:srgbClr val="000000"/>
                </a:solidFill>
                <a:latin typeface="Arial"/>
                <a:ea typeface="ＭＳ Ｐゴシック"/>
                <a:cs typeface="+mn-cs"/>
              </a:rPr>
            </a:br>
            <a:endParaRPr lang="en-US" sz="800" kern="0" dirty="0">
              <a:solidFill>
                <a:srgbClr val="000000"/>
              </a:solidFill>
              <a:latin typeface="Arial"/>
              <a:ea typeface="ＭＳ Ｐゴシック"/>
              <a:cs typeface="+mn-cs"/>
            </a:endParaRPr>
          </a:p>
          <a:p>
            <a:pPr marL="342900" indent="-342900" eaLnBrk="1" hangingPunct="1">
              <a:lnSpc>
                <a:spcPct val="90000"/>
              </a:lnSpc>
              <a:spcBef>
                <a:spcPct val="20000"/>
              </a:spcBef>
              <a:buFontTx/>
              <a:buChar char="•"/>
              <a:defRPr/>
            </a:pPr>
            <a:r>
              <a:rPr lang="en-US" sz="2200" kern="0" dirty="0">
                <a:solidFill>
                  <a:srgbClr val="000000"/>
                </a:solidFill>
                <a:latin typeface="Arial"/>
                <a:ea typeface="ＭＳ Ｐゴシック"/>
                <a:cs typeface="+mn-cs"/>
              </a:rPr>
              <a:t>Recognition of people, objects &amp; sounds</a:t>
            </a:r>
            <a:br>
              <a:rPr lang="en-US" sz="2200" kern="0" dirty="0">
                <a:solidFill>
                  <a:srgbClr val="000000"/>
                </a:solidFill>
                <a:latin typeface="Arial"/>
                <a:ea typeface="ＭＳ Ｐゴシック"/>
                <a:cs typeface="+mn-cs"/>
              </a:rPr>
            </a:br>
            <a:endParaRPr lang="en-US" sz="800" kern="0" dirty="0">
              <a:solidFill>
                <a:srgbClr val="000000"/>
              </a:solidFill>
              <a:latin typeface="Arial"/>
              <a:ea typeface="ＭＳ Ｐゴシック"/>
              <a:cs typeface="+mn-cs"/>
            </a:endParaRPr>
          </a:p>
          <a:p>
            <a:pPr marL="342900" indent="-342900" eaLnBrk="1" hangingPunct="1">
              <a:lnSpc>
                <a:spcPct val="90000"/>
              </a:lnSpc>
              <a:spcBef>
                <a:spcPct val="20000"/>
              </a:spcBef>
              <a:buFontTx/>
              <a:buChar char="•"/>
              <a:defRPr/>
            </a:pPr>
            <a:r>
              <a:rPr lang="en-US" sz="2200" kern="0" dirty="0">
                <a:solidFill>
                  <a:srgbClr val="000000"/>
                </a:solidFill>
                <a:latin typeface="Arial"/>
                <a:ea typeface="ＭＳ Ｐゴシック"/>
                <a:cs typeface="+mn-cs"/>
              </a:rPr>
              <a:t>Purposeful movement</a:t>
            </a:r>
            <a:br>
              <a:rPr lang="en-US" sz="2200" kern="0" dirty="0">
                <a:solidFill>
                  <a:srgbClr val="000000"/>
                </a:solidFill>
                <a:latin typeface="Arial"/>
                <a:ea typeface="ＭＳ Ｐゴシック"/>
                <a:cs typeface="+mn-cs"/>
              </a:rPr>
            </a:br>
            <a:endParaRPr lang="en-US" sz="800" kern="0" dirty="0">
              <a:solidFill>
                <a:srgbClr val="000000"/>
              </a:solidFill>
              <a:latin typeface="Arial"/>
              <a:ea typeface="ＭＳ Ｐゴシック"/>
              <a:cs typeface="+mn-cs"/>
            </a:endParaRPr>
          </a:p>
          <a:p>
            <a:pPr marL="342900" indent="-342900" eaLnBrk="1" hangingPunct="1">
              <a:lnSpc>
                <a:spcPct val="90000"/>
              </a:lnSpc>
              <a:spcBef>
                <a:spcPct val="20000"/>
              </a:spcBef>
              <a:buFontTx/>
              <a:buChar char="•"/>
              <a:defRPr/>
            </a:pPr>
            <a:r>
              <a:rPr lang="en-US" sz="2200" kern="0" dirty="0">
                <a:solidFill>
                  <a:srgbClr val="000000"/>
                </a:solidFill>
                <a:latin typeface="Arial"/>
                <a:ea typeface="ＭＳ Ｐゴシック"/>
                <a:cs typeface="+mn-cs"/>
              </a:rPr>
              <a:t>Initiation</a:t>
            </a:r>
            <a:br>
              <a:rPr lang="en-US" sz="2200" kern="0" dirty="0">
                <a:solidFill>
                  <a:srgbClr val="000000"/>
                </a:solidFill>
                <a:latin typeface="Arial"/>
                <a:ea typeface="ＭＳ Ｐゴシック"/>
                <a:cs typeface="+mn-cs"/>
              </a:rPr>
            </a:br>
            <a:endParaRPr lang="en-US" sz="800" kern="0" dirty="0">
              <a:solidFill>
                <a:srgbClr val="000000"/>
              </a:solidFill>
              <a:latin typeface="Arial"/>
              <a:ea typeface="ＭＳ Ｐゴシック"/>
              <a:cs typeface="+mn-cs"/>
            </a:endParaRPr>
          </a:p>
          <a:p>
            <a:pPr marL="342900" indent="-342900" eaLnBrk="1" hangingPunct="1">
              <a:lnSpc>
                <a:spcPct val="90000"/>
              </a:lnSpc>
              <a:spcBef>
                <a:spcPct val="20000"/>
              </a:spcBef>
              <a:buFontTx/>
              <a:buChar char="•"/>
              <a:defRPr/>
            </a:pPr>
            <a:r>
              <a:rPr lang="en-US" sz="2200" kern="0" dirty="0">
                <a:solidFill>
                  <a:srgbClr val="000000"/>
                </a:solidFill>
                <a:latin typeface="Arial"/>
                <a:ea typeface="ＭＳ Ｐゴシック"/>
                <a:cs typeface="+mn-cs"/>
              </a:rPr>
              <a:t>Altered perception</a:t>
            </a:r>
            <a:br>
              <a:rPr lang="en-US" sz="2400" kern="0" dirty="0">
                <a:solidFill>
                  <a:srgbClr val="000000"/>
                </a:solidFill>
                <a:latin typeface="Arial"/>
                <a:ea typeface="ＭＳ Ｐゴシック"/>
                <a:cs typeface="+mn-cs"/>
              </a:rPr>
            </a:br>
            <a:endParaRPr lang="en-US" sz="800" kern="0" dirty="0">
              <a:solidFill>
                <a:srgbClr val="000000"/>
              </a:solidFill>
              <a:latin typeface="Arial"/>
              <a:ea typeface="ＭＳ Ｐゴシック"/>
              <a:cs typeface="+mn-cs"/>
            </a:endParaRPr>
          </a:p>
          <a:p>
            <a:pPr marL="342900" indent="-342900" eaLnBrk="1" hangingPunct="1">
              <a:lnSpc>
                <a:spcPct val="90000"/>
              </a:lnSpc>
              <a:spcBef>
                <a:spcPct val="20000"/>
              </a:spcBef>
              <a:buFontTx/>
              <a:buChar char="•"/>
              <a:defRPr/>
            </a:pPr>
            <a:r>
              <a:rPr lang="en-US" sz="2200" kern="0" dirty="0">
                <a:solidFill>
                  <a:srgbClr val="000000"/>
                </a:solidFill>
                <a:latin typeface="Arial"/>
                <a:ea typeface="ＭＳ Ｐゴシック"/>
                <a:cs typeface="+mn-cs"/>
              </a:rPr>
              <a:t>No knowledge of illness or disease</a:t>
            </a:r>
          </a:p>
          <a:p>
            <a:pPr marL="342900" indent="-342900" eaLnBrk="1" hangingPunct="1">
              <a:lnSpc>
                <a:spcPct val="90000"/>
              </a:lnSpc>
              <a:spcBef>
                <a:spcPct val="20000"/>
              </a:spcBef>
              <a:buFontTx/>
              <a:buChar char="•"/>
              <a:defRPr/>
            </a:pPr>
            <a:endParaRPr lang="en-US" sz="2400" kern="0" dirty="0">
              <a:solidFill>
                <a:srgbClr val="000000"/>
              </a:solidFill>
              <a:latin typeface="Verdana" pitchFamily="34" charset="0"/>
              <a:ea typeface="ＭＳ Ｐゴシック"/>
              <a:cs typeface="ＭＳ Ｐゴシック" charset="0"/>
            </a:endParaRPr>
          </a:p>
        </p:txBody>
      </p:sp>
      <p:pic>
        <p:nvPicPr>
          <p:cNvPr id="30731" name="Picture 4">
            <a:extLst>
              <a:ext uri="{FF2B5EF4-FFF2-40B4-BE49-F238E27FC236}">
                <a16:creationId xmlns:a16="http://schemas.microsoft.com/office/drawing/2014/main" id="{DF5F38C3-CC62-4A40-8CFF-D9015E271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62200"/>
            <a:ext cx="3213100" cy="2663825"/>
          </a:xfrm>
          <a:prstGeom prst="rect">
            <a:avLst/>
          </a:prstGeom>
          <a:noFill/>
          <a:ln w="69850">
            <a:solidFill>
              <a:srgbClr val="1E2A5E"/>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4670</Words>
  <Application>Microsoft Macintosh PowerPoint</Application>
  <PresentationFormat>On-screen Show (4:3)</PresentationFormat>
  <Paragraphs>553</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Verdana</vt:lpstr>
      <vt:lpstr>MS PGothic</vt:lpstr>
      <vt:lpstr>Times New Roman</vt:lpstr>
      <vt:lpstr>Arial </vt:lpstr>
      <vt:lpstr>Times</vt:lpstr>
      <vt:lpstr>Symbol</vt:lpstr>
      <vt:lpstr>+mj-lt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avid</dc:creator>
  <cp:lastModifiedBy>Faye Teeuwen</cp:lastModifiedBy>
  <cp:revision>53</cp:revision>
  <dcterms:created xsi:type="dcterms:W3CDTF">2013-04-26T15:19:30Z</dcterms:created>
  <dcterms:modified xsi:type="dcterms:W3CDTF">2018-12-03T00:52:03Z</dcterms:modified>
</cp:coreProperties>
</file>